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1"/>
  </p:sldMasterIdLst>
  <p:notesMasterIdLst>
    <p:notesMasterId r:id="rId125"/>
  </p:notesMasterIdLst>
  <p:handoutMasterIdLst>
    <p:handoutMasterId r:id="rId126"/>
  </p:handoutMasterIdLst>
  <p:sldIdLst>
    <p:sldId id="311" r:id="rId2"/>
    <p:sldId id="819" r:id="rId3"/>
    <p:sldId id="829" r:id="rId4"/>
    <p:sldId id="2795" r:id="rId5"/>
    <p:sldId id="5028" r:id="rId6"/>
    <p:sldId id="2767" r:id="rId7"/>
    <p:sldId id="4953" r:id="rId8"/>
    <p:sldId id="4955" r:id="rId9"/>
    <p:sldId id="2692" r:id="rId10"/>
    <p:sldId id="2764" r:id="rId11"/>
    <p:sldId id="2770" r:id="rId12"/>
    <p:sldId id="2765" r:id="rId13"/>
    <p:sldId id="2769" r:id="rId14"/>
    <p:sldId id="2768" r:id="rId15"/>
    <p:sldId id="2771" r:id="rId16"/>
    <p:sldId id="2772" r:id="rId17"/>
    <p:sldId id="4956" r:id="rId18"/>
    <p:sldId id="4957" r:id="rId19"/>
    <p:sldId id="2833" r:id="rId20"/>
    <p:sldId id="2774" r:id="rId21"/>
    <p:sldId id="2778" r:id="rId22"/>
    <p:sldId id="2790" r:id="rId23"/>
    <p:sldId id="4946" r:id="rId24"/>
    <p:sldId id="2782" r:id="rId25"/>
    <p:sldId id="538" r:id="rId26"/>
    <p:sldId id="541" r:id="rId27"/>
    <p:sldId id="542" r:id="rId28"/>
    <p:sldId id="531" r:id="rId29"/>
    <p:sldId id="2651" r:id="rId30"/>
    <p:sldId id="2709" r:id="rId31"/>
    <p:sldId id="2653" r:id="rId32"/>
    <p:sldId id="2650" r:id="rId33"/>
    <p:sldId id="4962" r:id="rId34"/>
    <p:sldId id="4959" r:id="rId35"/>
    <p:sldId id="831" r:id="rId36"/>
    <p:sldId id="4945" r:id="rId37"/>
    <p:sldId id="4965" r:id="rId38"/>
    <p:sldId id="5014" r:id="rId39"/>
    <p:sldId id="4966" r:id="rId40"/>
    <p:sldId id="2813" r:id="rId41"/>
    <p:sldId id="2816" r:id="rId42"/>
    <p:sldId id="2818" r:id="rId43"/>
    <p:sldId id="2843" r:id="rId44"/>
    <p:sldId id="2817" r:id="rId45"/>
    <p:sldId id="5018" r:id="rId46"/>
    <p:sldId id="5015" r:id="rId47"/>
    <p:sldId id="5016" r:id="rId48"/>
    <p:sldId id="5017" r:id="rId49"/>
    <p:sldId id="4947" r:id="rId50"/>
    <p:sldId id="4968" r:id="rId51"/>
    <p:sldId id="2821" r:id="rId52"/>
    <p:sldId id="4969" r:id="rId53"/>
    <p:sldId id="4970" r:id="rId54"/>
    <p:sldId id="4971" r:id="rId55"/>
    <p:sldId id="5025" r:id="rId56"/>
    <p:sldId id="2749" r:id="rId57"/>
    <p:sldId id="2841" r:id="rId58"/>
    <p:sldId id="4972" r:id="rId59"/>
    <p:sldId id="4973" r:id="rId60"/>
    <p:sldId id="5010" r:id="rId61"/>
    <p:sldId id="2835" r:id="rId62"/>
    <p:sldId id="2751" r:id="rId63"/>
    <p:sldId id="4995" r:id="rId64"/>
    <p:sldId id="5027" r:id="rId65"/>
    <p:sldId id="4963" r:id="rId66"/>
    <p:sldId id="4960" r:id="rId67"/>
    <p:sldId id="1163" r:id="rId68"/>
    <p:sldId id="4994" r:id="rId69"/>
    <p:sldId id="4986" r:id="rId70"/>
    <p:sldId id="4993" r:id="rId71"/>
    <p:sldId id="4981" r:id="rId72"/>
    <p:sldId id="4982" r:id="rId73"/>
    <p:sldId id="5026" r:id="rId74"/>
    <p:sldId id="4974" r:id="rId75"/>
    <p:sldId id="2844" r:id="rId76"/>
    <p:sldId id="2753" r:id="rId77"/>
    <p:sldId id="2752" r:id="rId78"/>
    <p:sldId id="5005" r:id="rId79"/>
    <p:sldId id="4978" r:id="rId80"/>
    <p:sldId id="2823" r:id="rId81"/>
    <p:sldId id="4977" r:id="rId82"/>
    <p:sldId id="5023" r:id="rId83"/>
    <p:sldId id="4948" r:id="rId84"/>
    <p:sldId id="4985" r:id="rId85"/>
    <p:sldId id="4991" r:id="rId86"/>
    <p:sldId id="5024" r:id="rId87"/>
    <p:sldId id="4992" r:id="rId88"/>
    <p:sldId id="4949" r:id="rId89"/>
    <p:sldId id="4979" r:id="rId90"/>
    <p:sldId id="4980" r:id="rId91"/>
    <p:sldId id="4998" r:id="rId92"/>
    <p:sldId id="4999" r:id="rId93"/>
    <p:sldId id="5000" r:id="rId94"/>
    <p:sldId id="5001" r:id="rId95"/>
    <p:sldId id="5004" r:id="rId96"/>
    <p:sldId id="5002" r:id="rId97"/>
    <p:sldId id="5003" r:id="rId98"/>
    <p:sldId id="4976" r:id="rId99"/>
    <p:sldId id="5022" r:id="rId100"/>
    <p:sldId id="5012" r:id="rId101"/>
    <p:sldId id="5013" r:id="rId102"/>
    <p:sldId id="2832" r:id="rId103"/>
    <p:sldId id="4951" r:id="rId104"/>
    <p:sldId id="5008" r:id="rId105"/>
    <p:sldId id="5019" r:id="rId106"/>
    <p:sldId id="2820" r:id="rId107"/>
    <p:sldId id="2791" r:id="rId108"/>
    <p:sldId id="2806" r:id="rId109"/>
    <p:sldId id="2808" r:id="rId110"/>
    <p:sldId id="2809" r:id="rId111"/>
    <p:sldId id="2781" r:id="rId112"/>
    <p:sldId id="5031" r:id="rId113"/>
    <p:sldId id="2807" r:id="rId114"/>
    <p:sldId id="2822" r:id="rId115"/>
    <p:sldId id="4967" r:id="rId116"/>
    <p:sldId id="5007" r:id="rId117"/>
    <p:sldId id="5006" r:id="rId118"/>
    <p:sldId id="422" r:id="rId119"/>
    <p:sldId id="4944" r:id="rId120"/>
    <p:sldId id="2846" r:id="rId121"/>
    <p:sldId id="4964" r:id="rId122"/>
    <p:sldId id="2690" r:id="rId123"/>
    <p:sldId id="2792" r:id="rId124"/>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FREYER" initials="SF" lastIdx="11" clrIdx="0">
    <p:extLst>
      <p:ext uri="{19B8F6BF-5375-455C-9EA6-DF929625EA0E}">
        <p15:presenceInfo xmlns:p15="http://schemas.microsoft.com/office/powerpoint/2012/main" userId="S::sfreyer@us.ibm.com::6c88e54d-3272-4182-ae76-d6abd60065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9E9"/>
    <a:srgbClr val="0064FF"/>
    <a:srgbClr val="6195E7"/>
    <a:srgbClr val="BB8EFF"/>
    <a:srgbClr val="EAEAEA"/>
    <a:srgbClr val="036461"/>
    <a:srgbClr val="BEBEBE"/>
    <a:srgbClr val="F8F8F8"/>
    <a:srgbClr val="0062FF"/>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93907" autoAdjust="0"/>
  </p:normalViewPr>
  <p:slideViewPr>
    <p:cSldViewPr snapToGrid="0" snapToObjects="1">
      <p:cViewPr varScale="1">
        <p:scale>
          <a:sx n="85" d="100"/>
          <a:sy n="85" d="100"/>
        </p:scale>
        <p:origin x="992" y="48"/>
      </p:cViewPr>
      <p:guideLst>
        <p:guide orient="horz" pos="1620"/>
        <p:guide pos="2880"/>
      </p:guideLst>
    </p:cSldViewPr>
  </p:slideViewPr>
  <p:outlineViewPr>
    <p:cViewPr>
      <p:scale>
        <a:sx n="33" d="100"/>
        <a:sy n="33" d="100"/>
      </p:scale>
      <p:origin x="0" y="-2836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diagrams/_rels/data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diagrams/_rels/data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 Id="rId4" Type="http://schemas.openxmlformats.org/officeDocument/2006/relationships/image" Target="../media/image1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 Id="rId4" Type="http://schemas.openxmlformats.org/officeDocument/2006/relationships/image" Target="../media/image111.png"/></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9FD910-7393-40FB-9E5F-72E376D249F0}" type="doc">
      <dgm:prSet loTypeId="urn:microsoft.com/office/officeart/2005/8/layout/vList4#2" loCatId="list" qsTypeId="urn:microsoft.com/office/officeart/2005/8/quickstyle/simple1#2" qsCatId="simple" csTypeId="urn:microsoft.com/office/officeart/2005/8/colors/accent1_2#2" csCatId="accent1" phldr="1"/>
      <dgm:spPr/>
      <dgm:t>
        <a:bodyPr/>
        <a:lstStyle/>
        <a:p>
          <a:endParaRPr lang="en-US"/>
        </a:p>
      </dgm:t>
    </dgm:pt>
    <dgm:pt modelId="{F931EA5F-8AA8-42C7-84DA-4A96D70C11B3}">
      <dgm:prSet phldrT="[Text]" custT="1"/>
      <dgm:spPr>
        <a:xfrm>
          <a:off x="0" y="0"/>
          <a:ext cx="7346822" cy="1043569"/>
        </a:xfrm>
        <a:solidFill>
          <a:srgbClr val="002060"/>
        </a:solidFill>
        <a:ln w="12700" cap="flat" cmpd="sng" algn="ctr">
          <a:solidFill>
            <a:sysClr val="window" lastClr="FFFFFF">
              <a:hueOff val="0"/>
              <a:satOff val="0"/>
              <a:lumOff val="0"/>
              <a:alphaOff val="0"/>
            </a:sysClr>
          </a:solidFill>
          <a:prstDash val="solid"/>
          <a:miter lim="800000"/>
        </a:ln>
        <a:effectLst/>
      </dgm:spPr>
      <dgm:t>
        <a:bodyPr anchor="ctr"/>
        <a:lstStyle/>
        <a:p>
          <a:r>
            <a:rPr lang="en-US" sz="2000" i="1" u="none" dirty="0">
              <a:solidFill>
                <a:sysClr val="window" lastClr="FFFFFF"/>
              </a:solidFill>
              <a:latin typeface="IBM Plex Sans" panose="020B0503050203000203" pitchFamily="34" charset="0"/>
              <a:ea typeface="+mn-ea"/>
              <a:cs typeface="+mn-cs"/>
            </a:rPr>
            <a:t>Built Using Limited Data</a:t>
          </a:r>
        </a:p>
        <a:p>
          <a:r>
            <a:rPr lang="en-US" sz="1600" dirty="0">
              <a:solidFill>
                <a:sysClr val="window" lastClr="FFFFFF"/>
              </a:solidFill>
              <a:latin typeface="IBM Plex Sans" panose="020B0503050203000203" pitchFamily="34" charset="0"/>
              <a:ea typeface="+mn-ea"/>
              <a:cs typeface="+mn-cs"/>
            </a:rPr>
            <a:t>Rules are developed using a single source of data that contains customer demographic information. </a:t>
          </a:r>
        </a:p>
      </dgm:t>
    </dgm:pt>
    <dgm:pt modelId="{1AA53F10-7506-4A35-B8E2-655B9A99A33B}" type="parTrans" cxnId="{9AE5698E-DBC4-49AF-9708-8EC82FBF5F00}">
      <dgm:prSet/>
      <dgm:spPr/>
      <dgm:t>
        <a:bodyPr/>
        <a:lstStyle/>
        <a:p>
          <a:endParaRPr lang="en-US"/>
        </a:p>
      </dgm:t>
    </dgm:pt>
    <dgm:pt modelId="{3CD6718A-998C-426A-A80D-4914180F841F}" type="sibTrans" cxnId="{9AE5698E-DBC4-49AF-9708-8EC82FBF5F00}">
      <dgm:prSet/>
      <dgm:spPr/>
      <dgm:t>
        <a:bodyPr/>
        <a:lstStyle/>
        <a:p>
          <a:endParaRPr lang="en-US"/>
        </a:p>
      </dgm:t>
    </dgm:pt>
    <dgm:pt modelId="{1BB9A31A-5C49-4917-BC7E-EF7947763181}">
      <dgm:prSet phldrT="[Text]" custT="1"/>
      <dgm:spPr>
        <a:xfrm>
          <a:off x="0" y="1147926"/>
          <a:ext cx="7346822" cy="1043569"/>
        </a:xfrm>
        <a:solidFill>
          <a:srgbClr val="002060"/>
        </a:solidFill>
        <a:ln w="12700" cap="flat" cmpd="sng" algn="ctr">
          <a:solidFill>
            <a:sysClr val="window" lastClr="FFFFFF">
              <a:hueOff val="0"/>
              <a:satOff val="0"/>
              <a:lumOff val="0"/>
              <a:alphaOff val="0"/>
            </a:sysClr>
          </a:solidFill>
          <a:prstDash val="solid"/>
          <a:miter lim="800000"/>
        </a:ln>
        <a:effectLst/>
      </dgm:spPr>
      <dgm:t>
        <a:bodyPr anchor="ctr"/>
        <a:lstStyle/>
        <a:p>
          <a:r>
            <a:rPr lang="en-US" sz="2000" i="1" u="none" dirty="0">
              <a:solidFill>
                <a:sysClr val="window" lastClr="FFFFFF"/>
              </a:solidFill>
              <a:latin typeface="IBM Plex Sans" panose="020B0503050203000203" pitchFamily="34" charset="0"/>
              <a:ea typeface="+mn-ea"/>
              <a:cs typeface="+mn-cs"/>
            </a:rPr>
            <a:t>Manual Process to Develop Rules</a:t>
          </a:r>
        </a:p>
        <a:p>
          <a:r>
            <a:rPr lang="en-US" sz="1600" dirty="0">
              <a:solidFill>
                <a:sysClr val="window" lastClr="FFFFFF"/>
              </a:solidFill>
              <a:latin typeface="IBM Plex Sans" panose="020B0503050203000203" pitchFamily="34" charset="0"/>
              <a:ea typeface="+mn-ea"/>
              <a:cs typeface="+mn-cs"/>
            </a:rPr>
            <a:t>Rules are manually developed based on the past experience of the marketing team. Rules are only updated once a year.</a:t>
          </a:r>
        </a:p>
      </dgm:t>
    </dgm:pt>
    <dgm:pt modelId="{5FE009A1-AEFD-4CB5-99C3-5DEA7E2F7967}" type="parTrans" cxnId="{6A86B8C3-92B6-4DF8-8B65-DB5BB874799F}">
      <dgm:prSet/>
      <dgm:spPr/>
      <dgm:t>
        <a:bodyPr/>
        <a:lstStyle/>
        <a:p>
          <a:endParaRPr lang="en-US"/>
        </a:p>
      </dgm:t>
    </dgm:pt>
    <dgm:pt modelId="{FFF4A7F5-FEBD-49B5-9D37-2D0853F5D735}" type="sibTrans" cxnId="{6A86B8C3-92B6-4DF8-8B65-DB5BB874799F}">
      <dgm:prSet/>
      <dgm:spPr/>
      <dgm:t>
        <a:bodyPr/>
        <a:lstStyle/>
        <a:p>
          <a:endParaRPr lang="en-US"/>
        </a:p>
      </dgm:t>
    </dgm:pt>
    <dgm:pt modelId="{4D6A3C16-F3C8-404C-8EF4-3F541844AA82}">
      <dgm:prSet phldrT="[Text]" custT="1"/>
      <dgm:spPr>
        <a:xfrm>
          <a:off x="0" y="2295852"/>
          <a:ext cx="7346822" cy="1043569"/>
        </a:xfrm>
        <a:solidFill>
          <a:srgbClr val="002060"/>
        </a:solidFill>
        <a:ln w="12700" cap="flat" cmpd="sng" algn="ctr">
          <a:solidFill>
            <a:sysClr val="window" lastClr="FFFFFF">
              <a:hueOff val="0"/>
              <a:satOff val="0"/>
              <a:lumOff val="0"/>
              <a:alphaOff val="0"/>
            </a:sysClr>
          </a:solidFill>
          <a:prstDash val="solid"/>
          <a:miter lim="800000"/>
        </a:ln>
        <a:effectLst/>
      </dgm:spPr>
      <dgm:t>
        <a:bodyPr anchor="ctr"/>
        <a:lstStyle/>
        <a:p>
          <a:r>
            <a:rPr lang="en-US" sz="2000" i="1" u="none" dirty="0">
              <a:solidFill>
                <a:sysClr val="window" lastClr="FFFFFF"/>
              </a:solidFill>
              <a:latin typeface="IBM Plex Sans" panose="020B0503050203000203" pitchFamily="34" charset="0"/>
              <a:ea typeface="+mn-ea"/>
              <a:cs typeface="+mn-cs"/>
            </a:rPr>
            <a:t>Low Overall Predictive Accuracy</a:t>
          </a:r>
        </a:p>
        <a:p>
          <a:r>
            <a:rPr lang="en-US" sz="1600" dirty="0">
              <a:solidFill>
                <a:sysClr val="window" lastClr="FFFFFF"/>
              </a:solidFill>
              <a:latin typeface="IBM Plex Sans" panose="020B0503050203000203" pitchFamily="34" charset="0"/>
              <a:ea typeface="+mn-ea"/>
              <a:cs typeface="+mn-cs"/>
            </a:rPr>
            <a:t>Low overall predictive accuracy. We are both missing identifying customers who ultimately separate and incorrectly assigning high risk to customers who ultimately stay. </a:t>
          </a:r>
        </a:p>
      </dgm:t>
    </dgm:pt>
    <dgm:pt modelId="{D9974C4A-C3AE-425C-AAA7-5BF8C47956DE}" type="parTrans" cxnId="{B2210272-977A-48FD-A8A6-ADE016395DC7}">
      <dgm:prSet/>
      <dgm:spPr/>
      <dgm:t>
        <a:bodyPr/>
        <a:lstStyle/>
        <a:p>
          <a:endParaRPr lang="en-US"/>
        </a:p>
      </dgm:t>
    </dgm:pt>
    <dgm:pt modelId="{DF703824-5BF7-4797-B63D-55BBA14AE8A7}" type="sibTrans" cxnId="{B2210272-977A-48FD-A8A6-ADE016395DC7}">
      <dgm:prSet/>
      <dgm:spPr/>
      <dgm:t>
        <a:bodyPr/>
        <a:lstStyle/>
        <a:p>
          <a:endParaRPr lang="en-US"/>
        </a:p>
      </dgm:t>
    </dgm:pt>
    <dgm:pt modelId="{8ECFEF6B-8A35-4BC3-BA5C-C6044323F909}" type="pres">
      <dgm:prSet presAssocID="{839FD910-7393-40FB-9E5F-72E376D249F0}" presName="linear" presStyleCnt="0">
        <dgm:presLayoutVars>
          <dgm:dir/>
          <dgm:resizeHandles val="exact"/>
        </dgm:presLayoutVars>
      </dgm:prSet>
      <dgm:spPr/>
    </dgm:pt>
    <dgm:pt modelId="{8D2F7C92-9CCB-45BC-810B-880E46701D58}" type="pres">
      <dgm:prSet presAssocID="{F931EA5F-8AA8-42C7-84DA-4A96D70C11B3}" presName="comp" presStyleCnt="0"/>
      <dgm:spPr/>
    </dgm:pt>
    <dgm:pt modelId="{3B461E9E-DE90-4622-BEEF-B63B88181EC4}" type="pres">
      <dgm:prSet presAssocID="{F931EA5F-8AA8-42C7-84DA-4A96D70C11B3}" presName="box" presStyleLbl="node1" presStyleIdx="0" presStyleCnt="3"/>
      <dgm:spPr>
        <a:prstGeom prst="roundRect">
          <a:avLst>
            <a:gd name="adj" fmla="val 10000"/>
          </a:avLst>
        </a:prstGeom>
      </dgm:spPr>
    </dgm:pt>
    <dgm:pt modelId="{8A231415-50FB-482D-BD1B-06C94368A8C4}" type="pres">
      <dgm:prSet presAssocID="{F931EA5F-8AA8-42C7-84DA-4A96D70C11B3}" presName="img" presStyleLbl="fgImgPlace1" presStyleIdx="0" presStyleCnt="3" custScaleX="72755"/>
      <dgm:spPr>
        <a:xfrm>
          <a:off x="104356" y="104356"/>
          <a:ext cx="1469364" cy="834855"/>
        </a:xfrm>
        <a:prstGeom prst="roundRect">
          <a:avLst>
            <a:gd name="adj" fmla="val 10000"/>
          </a:avLst>
        </a:prstGeom>
        <a:blipFill rotWithShape="1">
          <a:blip xmlns:r="http://schemas.openxmlformats.org/officeDocument/2006/relationships" r:embed="rId1"/>
          <a:stretch>
            <a:fillRect/>
          </a:stretch>
        </a:blipFill>
        <a:ln w="12700" cap="flat" cmpd="sng" algn="ctr">
          <a:solidFill>
            <a:sysClr val="window" lastClr="FFFFFF">
              <a:hueOff val="0"/>
              <a:satOff val="0"/>
              <a:lumOff val="0"/>
              <a:alphaOff val="0"/>
            </a:sysClr>
          </a:solidFill>
          <a:prstDash val="solid"/>
          <a:miter lim="800000"/>
        </a:ln>
        <a:effectLst/>
      </dgm:spPr>
    </dgm:pt>
    <dgm:pt modelId="{AB54FD25-1713-4FF9-8209-25A90A07FA14}" type="pres">
      <dgm:prSet presAssocID="{F931EA5F-8AA8-42C7-84DA-4A96D70C11B3}" presName="text" presStyleLbl="node1" presStyleIdx="0" presStyleCnt="3">
        <dgm:presLayoutVars>
          <dgm:bulletEnabled val="1"/>
        </dgm:presLayoutVars>
      </dgm:prSet>
      <dgm:spPr/>
    </dgm:pt>
    <dgm:pt modelId="{5A997153-737C-475A-81CC-C2D56F80E177}" type="pres">
      <dgm:prSet presAssocID="{3CD6718A-998C-426A-A80D-4914180F841F}" presName="spacer" presStyleCnt="0"/>
      <dgm:spPr/>
    </dgm:pt>
    <dgm:pt modelId="{3713C014-4F30-46C9-8786-CF4DA56E0204}" type="pres">
      <dgm:prSet presAssocID="{1BB9A31A-5C49-4917-BC7E-EF7947763181}" presName="comp" presStyleCnt="0"/>
      <dgm:spPr/>
    </dgm:pt>
    <dgm:pt modelId="{66F822EF-E0CF-4FF1-A2CE-219C1A53D7F9}" type="pres">
      <dgm:prSet presAssocID="{1BB9A31A-5C49-4917-BC7E-EF7947763181}" presName="box" presStyleLbl="node1" presStyleIdx="1" presStyleCnt="3"/>
      <dgm:spPr>
        <a:prstGeom prst="roundRect">
          <a:avLst>
            <a:gd name="adj" fmla="val 10000"/>
          </a:avLst>
        </a:prstGeom>
      </dgm:spPr>
    </dgm:pt>
    <dgm:pt modelId="{3D84AFAF-38C2-4928-B51A-999CE9C3004E}" type="pres">
      <dgm:prSet presAssocID="{1BB9A31A-5C49-4917-BC7E-EF7947763181}" presName="img" presStyleLbl="fgImgPlace1" presStyleIdx="1" presStyleCnt="3" custScaleX="72755"/>
      <dgm:spPr>
        <a:xfrm>
          <a:off x="104356" y="1252283"/>
          <a:ext cx="1469364" cy="834855"/>
        </a:xfrm>
        <a:prstGeom prst="roundRect">
          <a:avLst>
            <a:gd name="adj" fmla="val 10000"/>
          </a:avLst>
        </a:prstGeom>
        <a:blipFill rotWithShape="1">
          <a:blip xmlns:r="http://schemas.openxmlformats.org/officeDocument/2006/relationships" r:embed="rId2"/>
          <a:stretch>
            <a:fillRect/>
          </a:stretch>
        </a:blipFill>
        <a:ln w="12700" cap="flat" cmpd="sng" algn="ctr">
          <a:solidFill>
            <a:sysClr val="window" lastClr="FFFFFF">
              <a:hueOff val="0"/>
              <a:satOff val="0"/>
              <a:lumOff val="0"/>
              <a:alphaOff val="0"/>
            </a:sysClr>
          </a:solidFill>
          <a:prstDash val="solid"/>
          <a:miter lim="800000"/>
        </a:ln>
        <a:effectLst/>
      </dgm:spPr>
    </dgm:pt>
    <dgm:pt modelId="{7DBDFEC8-9B31-4F33-B0BA-10DA8DB7E4AF}" type="pres">
      <dgm:prSet presAssocID="{1BB9A31A-5C49-4917-BC7E-EF7947763181}" presName="text" presStyleLbl="node1" presStyleIdx="1" presStyleCnt="3">
        <dgm:presLayoutVars>
          <dgm:bulletEnabled val="1"/>
        </dgm:presLayoutVars>
      </dgm:prSet>
      <dgm:spPr/>
    </dgm:pt>
    <dgm:pt modelId="{EE9B65A7-EB96-430E-9D3C-62B7C912E2FA}" type="pres">
      <dgm:prSet presAssocID="{FFF4A7F5-FEBD-49B5-9D37-2D0853F5D735}" presName="spacer" presStyleCnt="0"/>
      <dgm:spPr/>
    </dgm:pt>
    <dgm:pt modelId="{87D14CAA-AD96-4F8A-A6C8-B4DC0A118928}" type="pres">
      <dgm:prSet presAssocID="{4D6A3C16-F3C8-404C-8EF4-3F541844AA82}" presName="comp" presStyleCnt="0"/>
      <dgm:spPr/>
    </dgm:pt>
    <dgm:pt modelId="{059152EE-7425-4F39-94C6-E489408D26DC}" type="pres">
      <dgm:prSet presAssocID="{4D6A3C16-F3C8-404C-8EF4-3F541844AA82}" presName="box" presStyleLbl="node1" presStyleIdx="2" presStyleCnt="3" custScaleY="164593"/>
      <dgm:spPr>
        <a:prstGeom prst="roundRect">
          <a:avLst>
            <a:gd name="adj" fmla="val 10000"/>
          </a:avLst>
        </a:prstGeom>
      </dgm:spPr>
    </dgm:pt>
    <dgm:pt modelId="{8A5B6B29-0FAD-4BAC-AD88-F20109AFF4E3}" type="pres">
      <dgm:prSet presAssocID="{4D6A3C16-F3C8-404C-8EF4-3F541844AA82}" presName="img" presStyleLbl="fgImgPlace1" presStyleIdx="2" presStyleCnt="3" custScaleX="72755"/>
      <dgm:spPr>
        <a:xfrm>
          <a:off x="104356" y="2400209"/>
          <a:ext cx="1469364" cy="834855"/>
        </a:xfrm>
        <a:prstGeom prst="roundRect">
          <a:avLst>
            <a:gd name="adj" fmla="val 10000"/>
          </a:avLst>
        </a:prstGeom>
        <a:blipFill rotWithShape="1">
          <a:blip xmlns:r="http://schemas.openxmlformats.org/officeDocument/2006/relationships" r:embed="rId3"/>
          <a:stretch>
            <a:fillRect/>
          </a:stretch>
        </a:blipFill>
        <a:ln w="12700" cap="flat" cmpd="sng" algn="ctr">
          <a:solidFill>
            <a:sysClr val="window" lastClr="FFFFFF">
              <a:hueOff val="0"/>
              <a:satOff val="0"/>
              <a:lumOff val="0"/>
              <a:alphaOff val="0"/>
            </a:sysClr>
          </a:solidFill>
          <a:prstDash val="solid"/>
          <a:miter lim="800000"/>
        </a:ln>
        <a:effectLst/>
      </dgm:spPr>
    </dgm:pt>
    <dgm:pt modelId="{EA741CC8-7C22-47FC-A173-7D7BEBA6B2BA}" type="pres">
      <dgm:prSet presAssocID="{4D6A3C16-F3C8-404C-8EF4-3F541844AA82}" presName="text" presStyleLbl="node1" presStyleIdx="2" presStyleCnt="3">
        <dgm:presLayoutVars>
          <dgm:bulletEnabled val="1"/>
        </dgm:presLayoutVars>
      </dgm:prSet>
      <dgm:spPr/>
    </dgm:pt>
  </dgm:ptLst>
  <dgm:cxnLst>
    <dgm:cxn modelId="{A8711432-F6BA-4DAF-ABF7-6EABD2B2DBED}" type="presOf" srcId="{F931EA5F-8AA8-42C7-84DA-4A96D70C11B3}" destId="{3B461E9E-DE90-4622-BEEF-B63B88181EC4}" srcOrd="0" destOrd="0" presId="urn:microsoft.com/office/officeart/2005/8/layout/vList4#2"/>
    <dgm:cxn modelId="{B2210272-977A-48FD-A8A6-ADE016395DC7}" srcId="{839FD910-7393-40FB-9E5F-72E376D249F0}" destId="{4D6A3C16-F3C8-404C-8EF4-3F541844AA82}" srcOrd="2" destOrd="0" parTransId="{D9974C4A-C3AE-425C-AAA7-5BF8C47956DE}" sibTransId="{DF703824-5BF7-4797-B63D-55BBA14AE8A7}"/>
    <dgm:cxn modelId="{3A52A389-01AB-467E-A202-77AE122EF0BD}" type="presOf" srcId="{F931EA5F-8AA8-42C7-84DA-4A96D70C11B3}" destId="{AB54FD25-1713-4FF9-8209-25A90A07FA14}" srcOrd="1" destOrd="0" presId="urn:microsoft.com/office/officeart/2005/8/layout/vList4#2"/>
    <dgm:cxn modelId="{9AE5698E-DBC4-49AF-9708-8EC82FBF5F00}" srcId="{839FD910-7393-40FB-9E5F-72E376D249F0}" destId="{F931EA5F-8AA8-42C7-84DA-4A96D70C11B3}" srcOrd="0" destOrd="0" parTransId="{1AA53F10-7506-4A35-B8E2-655B9A99A33B}" sibTransId="{3CD6718A-998C-426A-A80D-4914180F841F}"/>
    <dgm:cxn modelId="{67B2BD92-1FC3-4843-9D34-E02CF1E56280}" type="presOf" srcId="{1BB9A31A-5C49-4917-BC7E-EF7947763181}" destId="{66F822EF-E0CF-4FF1-A2CE-219C1A53D7F9}" srcOrd="0" destOrd="0" presId="urn:microsoft.com/office/officeart/2005/8/layout/vList4#2"/>
    <dgm:cxn modelId="{B9D6BDA6-D0B0-45D8-8EF3-529CFD7677D5}" type="presOf" srcId="{4D6A3C16-F3C8-404C-8EF4-3F541844AA82}" destId="{059152EE-7425-4F39-94C6-E489408D26DC}" srcOrd="0" destOrd="0" presId="urn:microsoft.com/office/officeart/2005/8/layout/vList4#2"/>
    <dgm:cxn modelId="{6A86B8C3-92B6-4DF8-8B65-DB5BB874799F}" srcId="{839FD910-7393-40FB-9E5F-72E376D249F0}" destId="{1BB9A31A-5C49-4917-BC7E-EF7947763181}" srcOrd="1" destOrd="0" parTransId="{5FE009A1-AEFD-4CB5-99C3-5DEA7E2F7967}" sibTransId="{FFF4A7F5-FEBD-49B5-9D37-2D0853F5D735}"/>
    <dgm:cxn modelId="{5CEEEFC6-569D-484E-80EB-21C96E32EBA6}" type="presOf" srcId="{839FD910-7393-40FB-9E5F-72E376D249F0}" destId="{8ECFEF6B-8A35-4BC3-BA5C-C6044323F909}" srcOrd="0" destOrd="0" presId="urn:microsoft.com/office/officeart/2005/8/layout/vList4#2"/>
    <dgm:cxn modelId="{FF730ADA-C0AB-42F8-AB98-921BE4A81991}" type="presOf" srcId="{1BB9A31A-5C49-4917-BC7E-EF7947763181}" destId="{7DBDFEC8-9B31-4F33-B0BA-10DA8DB7E4AF}" srcOrd="1" destOrd="0" presId="urn:microsoft.com/office/officeart/2005/8/layout/vList4#2"/>
    <dgm:cxn modelId="{CE264FDB-B457-4B5C-A52A-A5C48F8AD70A}" type="presOf" srcId="{4D6A3C16-F3C8-404C-8EF4-3F541844AA82}" destId="{EA741CC8-7C22-47FC-A173-7D7BEBA6B2BA}" srcOrd="1" destOrd="0" presId="urn:microsoft.com/office/officeart/2005/8/layout/vList4#2"/>
    <dgm:cxn modelId="{7227D2A2-D888-4C22-A796-94C37E0D2B51}" type="presParOf" srcId="{8ECFEF6B-8A35-4BC3-BA5C-C6044323F909}" destId="{8D2F7C92-9CCB-45BC-810B-880E46701D58}" srcOrd="0" destOrd="0" presId="urn:microsoft.com/office/officeart/2005/8/layout/vList4#2"/>
    <dgm:cxn modelId="{2A9D4B26-C99E-498C-A259-223AC3F7F8D9}" type="presParOf" srcId="{8D2F7C92-9CCB-45BC-810B-880E46701D58}" destId="{3B461E9E-DE90-4622-BEEF-B63B88181EC4}" srcOrd="0" destOrd="0" presId="urn:microsoft.com/office/officeart/2005/8/layout/vList4#2"/>
    <dgm:cxn modelId="{C183D2F1-B5A9-49C5-A424-E5AA543518F7}" type="presParOf" srcId="{8D2F7C92-9CCB-45BC-810B-880E46701D58}" destId="{8A231415-50FB-482D-BD1B-06C94368A8C4}" srcOrd="1" destOrd="0" presId="urn:microsoft.com/office/officeart/2005/8/layout/vList4#2"/>
    <dgm:cxn modelId="{E5F5E0AA-F53B-4776-8CCA-C601AEFD205D}" type="presParOf" srcId="{8D2F7C92-9CCB-45BC-810B-880E46701D58}" destId="{AB54FD25-1713-4FF9-8209-25A90A07FA14}" srcOrd="2" destOrd="0" presId="urn:microsoft.com/office/officeart/2005/8/layout/vList4#2"/>
    <dgm:cxn modelId="{F6172513-A0C1-4FB9-8CD7-BABC884E599E}" type="presParOf" srcId="{8ECFEF6B-8A35-4BC3-BA5C-C6044323F909}" destId="{5A997153-737C-475A-81CC-C2D56F80E177}" srcOrd="1" destOrd="0" presId="urn:microsoft.com/office/officeart/2005/8/layout/vList4#2"/>
    <dgm:cxn modelId="{533FDB12-1EA8-47E3-8E14-20ED0F478AAD}" type="presParOf" srcId="{8ECFEF6B-8A35-4BC3-BA5C-C6044323F909}" destId="{3713C014-4F30-46C9-8786-CF4DA56E0204}" srcOrd="2" destOrd="0" presId="urn:microsoft.com/office/officeart/2005/8/layout/vList4#2"/>
    <dgm:cxn modelId="{54F6A5CA-3B09-40FD-AB21-6B516B434DEF}" type="presParOf" srcId="{3713C014-4F30-46C9-8786-CF4DA56E0204}" destId="{66F822EF-E0CF-4FF1-A2CE-219C1A53D7F9}" srcOrd="0" destOrd="0" presId="urn:microsoft.com/office/officeart/2005/8/layout/vList4#2"/>
    <dgm:cxn modelId="{D62BADB4-19AE-4712-8DA7-980687E206AE}" type="presParOf" srcId="{3713C014-4F30-46C9-8786-CF4DA56E0204}" destId="{3D84AFAF-38C2-4928-B51A-999CE9C3004E}" srcOrd="1" destOrd="0" presId="urn:microsoft.com/office/officeart/2005/8/layout/vList4#2"/>
    <dgm:cxn modelId="{8233DC0E-508C-4909-95D8-7AF4A56577CC}" type="presParOf" srcId="{3713C014-4F30-46C9-8786-CF4DA56E0204}" destId="{7DBDFEC8-9B31-4F33-B0BA-10DA8DB7E4AF}" srcOrd="2" destOrd="0" presId="urn:microsoft.com/office/officeart/2005/8/layout/vList4#2"/>
    <dgm:cxn modelId="{75A7021C-DA41-40B3-8C45-81EFA6ED176F}" type="presParOf" srcId="{8ECFEF6B-8A35-4BC3-BA5C-C6044323F909}" destId="{EE9B65A7-EB96-430E-9D3C-62B7C912E2FA}" srcOrd="3" destOrd="0" presId="urn:microsoft.com/office/officeart/2005/8/layout/vList4#2"/>
    <dgm:cxn modelId="{4B209A87-CFDB-4A6B-ACB4-0906F0B0B164}" type="presParOf" srcId="{8ECFEF6B-8A35-4BC3-BA5C-C6044323F909}" destId="{87D14CAA-AD96-4F8A-A6C8-B4DC0A118928}" srcOrd="4" destOrd="0" presId="urn:microsoft.com/office/officeart/2005/8/layout/vList4#2"/>
    <dgm:cxn modelId="{73572498-637C-4B7C-86AD-2080D0799087}" type="presParOf" srcId="{87D14CAA-AD96-4F8A-A6C8-B4DC0A118928}" destId="{059152EE-7425-4F39-94C6-E489408D26DC}" srcOrd="0" destOrd="0" presId="urn:microsoft.com/office/officeart/2005/8/layout/vList4#2"/>
    <dgm:cxn modelId="{434CDDF2-E336-4105-9825-A8F3B1D99A3F}" type="presParOf" srcId="{87D14CAA-AD96-4F8A-A6C8-B4DC0A118928}" destId="{8A5B6B29-0FAD-4BAC-AD88-F20109AFF4E3}" srcOrd="1" destOrd="0" presId="urn:microsoft.com/office/officeart/2005/8/layout/vList4#2"/>
    <dgm:cxn modelId="{FFC5441D-E2B8-4082-8EE0-6869917C0DCF}" type="presParOf" srcId="{87D14CAA-AD96-4F8A-A6C8-B4DC0A118928}" destId="{EA741CC8-7C22-47FC-A173-7D7BEBA6B2BA}" srcOrd="2" destOrd="0" presId="urn:microsoft.com/office/officeart/2005/8/layout/vList4#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9FD910-7393-40FB-9E5F-72E376D249F0}" type="doc">
      <dgm:prSet loTypeId="urn:microsoft.com/office/officeart/2005/8/layout/vList4#2" loCatId="list" qsTypeId="urn:microsoft.com/office/officeart/2005/8/quickstyle/simple1#2" qsCatId="simple" csTypeId="urn:microsoft.com/office/officeart/2005/8/colors/accent1_2#2" csCatId="accent1" phldr="1"/>
      <dgm:spPr/>
      <dgm:t>
        <a:bodyPr/>
        <a:lstStyle/>
        <a:p>
          <a:endParaRPr lang="en-US"/>
        </a:p>
      </dgm:t>
    </dgm:pt>
    <dgm:pt modelId="{F931EA5F-8AA8-42C7-84DA-4A96D70C11B3}">
      <dgm:prSet phldrT="[Text]" custT="1"/>
      <dgm:spPr>
        <a:xfrm>
          <a:off x="0" y="0"/>
          <a:ext cx="7346822" cy="1043569"/>
        </a:xfrm>
        <a:solidFill>
          <a:srgbClr val="002060"/>
        </a:solidFill>
        <a:ln w="12700" cap="flat" cmpd="sng" algn="ctr">
          <a:solidFill>
            <a:sysClr val="window" lastClr="FFFFFF">
              <a:hueOff val="0"/>
              <a:satOff val="0"/>
              <a:lumOff val="0"/>
              <a:alphaOff val="0"/>
            </a:sysClr>
          </a:solidFill>
          <a:prstDash val="solid"/>
          <a:miter lim="800000"/>
        </a:ln>
        <a:effectLst/>
      </dgm:spPr>
      <dgm:t>
        <a:bodyPr anchor="ctr"/>
        <a:lstStyle/>
        <a:p>
          <a:pPr marL="4763" indent="0">
            <a:tabLst/>
          </a:pPr>
          <a:r>
            <a:rPr lang="en-US" sz="1600" i="1" u="none" dirty="0">
              <a:solidFill>
                <a:sysClr val="window" lastClr="FFFFFF"/>
              </a:solidFill>
              <a:latin typeface="IBM Plex Sans" panose="020B0503050203000203" pitchFamily="34" charset="0"/>
              <a:ea typeface="+mn-ea"/>
              <a:cs typeface="+mn-cs"/>
            </a:rPr>
            <a:t>Incorporate Multiple Data Sources</a:t>
          </a:r>
        </a:p>
        <a:p>
          <a:pPr marL="0"/>
          <a:r>
            <a:rPr lang="en-US" sz="1400" b="0" dirty="0">
              <a:solidFill>
                <a:schemeClr val="bg1"/>
              </a:solidFill>
              <a:latin typeface="IBM Plex Sans" panose="020B0503050203000203" pitchFamily="34" charset="0"/>
            </a:rPr>
            <a:t>Use vetted centralized transactional data along with customer demographics to understand separation behavior. Also, include the outcomes of the rules-based system for each customer where an accurate prediction was rendered.  </a:t>
          </a:r>
          <a:endParaRPr lang="en-US" sz="1400" b="0" dirty="0">
            <a:solidFill>
              <a:sysClr val="window" lastClr="FFFFFF"/>
            </a:solidFill>
            <a:latin typeface="IBM Plex Sans" panose="020B0503050203000203" pitchFamily="34" charset="0"/>
            <a:ea typeface="+mn-ea"/>
            <a:cs typeface="+mn-cs"/>
          </a:endParaRPr>
        </a:p>
      </dgm:t>
    </dgm:pt>
    <dgm:pt modelId="{1AA53F10-7506-4A35-B8E2-655B9A99A33B}" type="parTrans" cxnId="{9AE5698E-DBC4-49AF-9708-8EC82FBF5F00}">
      <dgm:prSet/>
      <dgm:spPr/>
      <dgm:t>
        <a:bodyPr/>
        <a:lstStyle/>
        <a:p>
          <a:endParaRPr lang="en-US"/>
        </a:p>
      </dgm:t>
    </dgm:pt>
    <dgm:pt modelId="{3CD6718A-998C-426A-A80D-4914180F841F}" type="sibTrans" cxnId="{9AE5698E-DBC4-49AF-9708-8EC82FBF5F00}">
      <dgm:prSet/>
      <dgm:spPr/>
      <dgm:t>
        <a:bodyPr/>
        <a:lstStyle/>
        <a:p>
          <a:endParaRPr lang="en-US"/>
        </a:p>
      </dgm:t>
    </dgm:pt>
    <dgm:pt modelId="{1BB9A31A-5C49-4917-BC7E-EF7947763181}">
      <dgm:prSet phldrT="[Text]" custT="1"/>
      <dgm:spPr>
        <a:xfrm>
          <a:off x="0" y="1147926"/>
          <a:ext cx="7346822" cy="1043569"/>
        </a:xfrm>
        <a:solidFill>
          <a:srgbClr val="002060"/>
        </a:solidFill>
        <a:ln w="12700" cap="flat" cmpd="sng" algn="ctr">
          <a:solidFill>
            <a:sysClr val="window" lastClr="FFFFFF">
              <a:hueOff val="0"/>
              <a:satOff val="0"/>
              <a:lumOff val="0"/>
              <a:alphaOff val="0"/>
            </a:sysClr>
          </a:solidFill>
          <a:prstDash val="solid"/>
          <a:miter lim="800000"/>
        </a:ln>
        <a:effectLst/>
      </dgm:spPr>
      <dgm:t>
        <a:bodyPr anchor="ctr"/>
        <a:lstStyle/>
        <a:p>
          <a:r>
            <a:rPr lang="en-US" sz="1600" i="1" u="none" dirty="0">
              <a:solidFill>
                <a:sysClr val="window" lastClr="FFFFFF"/>
              </a:solidFill>
              <a:latin typeface="IBM Plex Sans" panose="020B0503050203000203" pitchFamily="34" charset="0"/>
              <a:ea typeface="+mn-ea"/>
              <a:cs typeface="+mn-cs"/>
            </a:rPr>
            <a:t>Data Driven Process to Develop Machine Learning Models</a:t>
          </a:r>
        </a:p>
        <a:p>
          <a:r>
            <a:rPr lang="en-US" sz="1400" dirty="0">
              <a:solidFill>
                <a:sysClr val="window" lastClr="FFFFFF"/>
              </a:solidFill>
              <a:latin typeface="IBM Plex Sans" panose="020B0503050203000203" pitchFamily="34" charset="0"/>
              <a:ea typeface="+mn-ea"/>
              <a:cs typeface="+mn-cs"/>
            </a:rPr>
            <a:t>Develop predictive models for separation risk that automatically discover and incorporate all the patterns in the data including interactions and contingencies. </a:t>
          </a:r>
        </a:p>
      </dgm:t>
    </dgm:pt>
    <dgm:pt modelId="{5FE009A1-AEFD-4CB5-99C3-5DEA7E2F7967}" type="parTrans" cxnId="{6A86B8C3-92B6-4DF8-8B65-DB5BB874799F}">
      <dgm:prSet/>
      <dgm:spPr/>
      <dgm:t>
        <a:bodyPr/>
        <a:lstStyle/>
        <a:p>
          <a:endParaRPr lang="en-US"/>
        </a:p>
      </dgm:t>
    </dgm:pt>
    <dgm:pt modelId="{FFF4A7F5-FEBD-49B5-9D37-2D0853F5D735}" type="sibTrans" cxnId="{6A86B8C3-92B6-4DF8-8B65-DB5BB874799F}">
      <dgm:prSet/>
      <dgm:spPr/>
      <dgm:t>
        <a:bodyPr/>
        <a:lstStyle/>
        <a:p>
          <a:endParaRPr lang="en-US"/>
        </a:p>
      </dgm:t>
    </dgm:pt>
    <dgm:pt modelId="{4D6A3C16-F3C8-404C-8EF4-3F541844AA82}">
      <dgm:prSet phldrT="[Text]" custT="1"/>
      <dgm:spPr>
        <a:xfrm>
          <a:off x="0" y="2295852"/>
          <a:ext cx="7346822" cy="1043569"/>
        </a:xfrm>
        <a:solidFill>
          <a:srgbClr val="002060"/>
        </a:solidFill>
        <a:ln w="12700" cap="flat" cmpd="sng" algn="ctr">
          <a:solidFill>
            <a:sysClr val="window" lastClr="FFFFFF">
              <a:hueOff val="0"/>
              <a:satOff val="0"/>
              <a:lumOff val="0"/>
              <a:alphaOff val="0"/>
            </a:sysClr>
          </a:solidFill>
          <a:prstDash val="solid"/>
          <a:miter lim="800000"/>
        </a:ln>
        <a:effectLst/>
      </dgm:spPr>
      <dgm:t>
        <a:bodyPr anchor="ctr"/>
        <a:lstStyle/>
        <a:p>
          <a:pPr marL="0"/>
          <a:r>
            <a:rPr lang="en-US" sz="1600" i="1" u="none" dirty="0">
              <a:solidFill>
                <a:sysClr val="window" lastClr="FFFFFF"/>
              </a:solidFill>
              <a:latin typeface="IBM Plex Sans" panose="020B0503050203000203" pitchFamily="34" charset="0"/>
              <a:ea typeface="+mn-ea"/>
              <a:cs typeface="+mn-cs"/>
            </a:rPr>
            <a:t>High Accuracy from Adaptive Machine Learning </a:t>
          </a:r>
        </a:p>
        <a:p>
          <a:pPr marL="4763" indent="0">
            <a:tabLst/>
          </a:pPr>
          <a:r>
            <a:rPr lang="en-US" sz="1400" dirty="0">
              <a:solidFill>
                <a:sysClr val="window" lastClr="FFFFFF"/>
              </a:solidFill>
              <a:latin typeface="IBM Plex Sans" panose="020B0503050203000203" pitchFamily="34" charset="0"/>
              <a:ea typeface="+mn-ea"/>
              <a:cs typeface="+mn-cs"/>
            </a:rPr>
            <a:t>Models will classify separation risk with a higher overall accuracy and will adapt to changing patterns in risk to maintain that accuracy. Machine Learning models will incorporate all the understanding from the rules-based system and build on that to develop highly complex set of predictive conditions.</a:t>
          </a:r>
        </a:p>
      </dgm:t>
    </dgm:pt>
    <dgm:pt modelId="{D9974C4A-C3AE-425C-AAA7-5BF8C47956DE}" type="parTrans" cxnId="{B2210272-977A-48FD-A8A6-ADE016395DC7}">
      <dgm:prSet/>
      <dgm:spPr/>
      <dgm:t>
        <a:bodyPr/>
        <a:lstStyle/>
        <a:p>
          <a:endParaRPr lang="en-US"/>
        </a:p>
      </dgm:t>
    </dgm:pt>
    <dgm:pt modelId="{DF703824-5BF7-4797-B63D-55BBA14AE8A7}" type="sibTrans" cxnId="{B2210272-977A-48FD-A8A6-ADE016395DC7}">
      <dgm:prSet/>
      <dgm:spPr/>
      <dgm:t>
        <a:bodyPr/>
        <a:lstStyle/>
        <a:p>
          <a:endParaRPr lang="en-US"/>
        </a:p>
      </dgm:t>
    </dgm:pt>
    <dgm:pt modelId="{8ECFEF6B-8A35-4BC3-BA5C-C6044323F909}" type="pres">
      <dgm:prSet presAssocID="{839FD910-7393-40FB-9E5F-72E376D249F0}" presName="linear" presStyleCnt="0">
        <dgm:presLayoutVars>
          <dgm:dir/>
          <dgm:resizeHandles val="exact"/>
        </dgm:presLayoutVars>
      </dgm:prSet>
      <dgm:spPr/>
    </dgm:pt>
    <dgm:pt modelId="{8D2F7C92-9CCB-45BC-810B-880E46701D58}" type="pres">
      <dgm:prSet presAssocID="{F931EA5F-8AA8-42C7-84DA-4A96D70C11B3}" presName="comp" presStyleCnt="0"/>
      <dgm:spPr/>
    </dgm:pt>
    <dgm:pt modelId="{3B461E9E-DE90-4622-BEEF-B63B88181EC4}" type="pres">
      <dgm:prSet presAssocID="{F931EA5F-8AA8-42C7-84DA-4A96D70C11B3}" presName="box" presStyleLbl="node1" presStyleIdx="0" presStyleCnt="3"/>
      <dgm:spPr>
        <a:prstGeom prst="roundRect">
          <a:avLst>
            <a:gd name="adj" fmla="val 10000"/>
          </a:avLst>
        </a:prstGeom>
      </dgm:spPr>
    </dgm:pt>
    <dgm:pt modelId="{8A231415-50FB-482D-BD1B-06C94368A8C4}" type="pres">
      <dgm:prSet presAssocID="{F931EA5F-8AA8-42C7-84DA-4A96D70C11B3}" presName="img" presStyleLbl="fgImgPlace1" presStyleIdx="0" presStyleCnt="3" custScaleX="77294"/>
      <dgm:spPr>
        <a:xfrm>
          <a:off x="104356" y="104356"/>
          <a:ext cx="1469364" cy="834855"/>
        </a:xfrm>
        <a:prstGeom prst="roundRect">
          <a:avLst>
            <a:gd name="adj" fmla="val 10000"/>
          </a:avLst>
        </a:prstGeom>
        <a:blipFill rotWithShape="1">
          <a:blip xmlns:r="http://schemas.openxmlformats.org/officeDocument/2006/relationships" r:embed="rId1"/>
          <a:stretch>
            <a:fillRect/>
          </a:stretch>
        </a:blipFill>
        <a:ln w="12700" cap="flat" cmpd="sng" algn="ctr">
          <a:solidFill>
            <a:sysClr val="window" lastClr="FFFFFF">
              <a:hueOff val="0"/>
              <a:satOff val="0"/>
              <a:lumOff val="0"/>
              <a:alphaOff val="0"/>
            </a:sysClr>
          </a:solidFill>
          <a:prstDash val="solid"/>
          <a:miter lim="800000"/>
        </a:ln>
        <a:effectLst/>
      </dgm:spPr>
    </dgm:pt>
    <dgm:pt modelId="{AB54FD25-1713-4FF9-8209-25A90A07FA14}" type="pres">
      <dgm:prSet presAssocID="{F931EA5F-8AA8-42C7-84DA-4A96D70C11B3}" presName="text" presStyleLbl="node1" presStyleIdx="0" presStyleCnt="3">
        <dgm:presLayoutVars>
          <dgm:bulletEnabled val="1"/>
        </dgm:presLayoutVars>
      </dgm:prSet>
      <dgm:spPr/>
    </dgm:pt>
    <dgm:pt modelId="{5A997153-737C-475A-81CC-C2D56F80E177}" type="pres">
      <dgm:prSet presAssocID="{3CD6718A-998C-426A-A80D-4914180F841F}" presName="spacer" presStyleCnt="0"/>
      <dgm:spPr/>
    </dgm:pt>
    <dgm:pt modelId="{3713C014-4F30-46C9-8786-CF4DA56E0204}" type="pres">
      <dgm:prSet presAssocID="{1BB9A31A-5C49-4917-BC7E-EF7947763181}" presName="comp" presStyleCnt="0"/>
      <dgm:spPr/>
    </dgm:pt>
    <dgm:pt modelId="{66F822EF-E0CF-4FF1-A2CE-219C1A53D7F9}" type="pres">
      <dgm:prSet presAssocID="{1BB9A31A-5C49-4917-BC7E-EF7947763181}" presName="box" presStyleLbl="node1" presStyleIdx="1" presStyleCnt="3" custLinFactNeighborX="0" custLinFactNeighborY="-6569"/>
      <dgm:spPr>
        <a:prstGeom prst="roundRect">
          <a:avLst>
            <a:gd name="adj" fmla="val 10000"/>
          </a:avLst>
        </a:prstGeom>
      </dgm:spPr>
    </dgm:pt>
    <dgm:pt modelId="{3D84AFAF-38C2-4928-B51A-999CE9C3004E}" type="pres">
      <dgm:prSet presAssocID="{1BB9A31A-5C49-4917-BC7E-EF7947763181}" presName="img" presStyleLbl="fgImgPlace1" presStyleIdx="1" presStyleCnt="3" custScaleX="75563"/>
      <dgm:spPr>
        <a:xfrm>
          <a:off x="104356" y="1252283"/>
          <a:ext cx="1469364" cy="834855"/>
        </a:xfrm>
        <a:prstGeom prst="roundRect">
          <a:avLst>
            <a:gd name="adj" fmla="val 10000"/>
          </a:avLst>
        </a:prstGeom>
        <a:blipFill rotWithShape="1">
          <a:blip xmlns:r="http://schemas.openxmlformats.org/officeDocument/2006/relationships" r:embed="rId2"/>
          <a:stretch>
            <a:fillRect/>
          </a:stretch>
        </a:blipFill>
        <a:ln w="12700" cap="flat" cmpd="sng" algn="ctr">
          <a:solidFill>
            <a:sysClr val="window" lastClr="FFFFFF">
              <a:hueOff val="0"/>
              <a:satOff val="0"/>
              <a:lumOff val="0"/>
              <a:alphaOff val="0"/>
            </a:sysClr>
          </a:solidFill>
          <a:prstDash val="solid"/>
          <a:miter lim="800000"/>
        </a:ln>
        <a:effectLst/>
      </dgm:spPr>
    </dgm:pt>
    <dgm:pt modelId="{7DBDFEC8-9B31-4F33-B0BA-10DA8DB7E4AF}" type="pres">
      <dgm:prSet presAssocID="{1BB9A31A-5C49-4917-BC7E-EF7947763181}" presName="text" presStyleLbl="node1" presStyleIdx="1" presStyleCnt="3">
        <dgm:presLayoutVars>
          <dgm:bulletEnabled val="1"/>
        </dgm:presLayoutVars>
      </dgm:prSet>
      <dgm:spPr/>
    </dgm:pt>
    <dgm:pt modelId="{EE9B65A7-EB96-430E-9D3C-62B7C912E2FA}" type="pres">
      <dgm:prSet presAssocID="{FFF4A7F5-FEBD-49B5-9D37-2D0853F5D735}" presName="spacer" presStyleCnt="0"/>
      <dgm:spPr/>
    </dgm:pt>
    <dgm:pt modelId="{87D14CAA-AD96-4F8A-A6C8-B4DC0A118928}" type="pres">
      <dgm:prSet presAssocID="{4D6A3C16-F3C8-404C-8EF4-3F541844AA82}" presName="comp" presStyleCnt="0"/>
      <dgm:spPr/>
    </dgm:pt>
    <dgm:pt modelId="{059152EE-7425-4F39-94C6-E489408D26DC}" type="pres">
      <dgm:prSet presAssocID="{4D6A3C16-F3C8-404C-8EF4-3F541844AA82}" presName="box" presStyleLbl="node1" presStyleIdx="2" presStyleCnt="3" custLinFactNeighborX="0" custLinFactNeighborY="-12859"/>
      <dgm:spPr>
        <a:prstGeom prst="roundRect">
          <a:avLst>
            <a:gd name="adj" fmla="val 10000"/>
          </a:avLst>
        </a:prstGeom>
      </dgm:spPr>
    </dgm:pt>
    <dgm:pt modelId="{8A5B6B29-0FAD-4BAC-AD88-F20109AFF4E3}" type="pres">
      <dgm:prSet presAssocID="{4D6A3C16-F3C8-404C-8EF4-3F541844AA82}" presName="img" presStyleLbl="fgImgPlace1" presStyleIdx="2" presStyleCnt="3" custScaleX="69900" custLinFactNeighborX="0" custLinFactNeighborY="-16614"/>
      <dgm:spPr>
        <a:xfrm>
          <a:off x="104356" y="2400209"/>
          <a:ext cx="1469364" cy="834855"/>
        </a:xfrm>
        <a:prstGeom prst="roundRect">
          <a:avLst>
            <a:gd name="adj" fmla="val 10000"/>
          </a:avLst>
        </a:prstGeom>
        <a:blipFill rotWithShape="1">
          <a:blip xmlns:r="http://schemas.openxmlformats.org/officeDocument/2006/relationships" r:embed="rId3"/>
          <a:stretch>
            <a:fillRect/>
          </a:stretch>
        </a:blipFill>
        <a:ln w="12700" cap="flat" cmpd="sng" algn="ctr">
          <a:solidFill>
            <a:sysClr val="window" lastClr="FFFFFF">
              <a:hueOff val="0"/>
              <a:satOff val="0"/>
              <a:lumOff val="0"/>
              <a:alphaOff val="0"/>
            </a:sysClr>
          </a:solidFill>
          <a:prstDash val="solid"/>
          <a:miter lim="800000"/>
        </a:ln>
        <a:effectLst/>
      </dgm:spPr>
    </dgm:pt>
    <dgm:pt modelId="{EA741CC8-7C22-47FC-A173-7D7BEBA6B2BA}" type="pres">
      <dgm:prSet presAssocID="{4D6A3C16-F3C8-404C-8EF4-3F541844AA82}" presName="text" presStyleLbl="node1" presStyleIdx="2" presStyleCnt="3">
        <dgm:presLayoutVars>
          <dgm:bulletEnabled val="1"/>
        </dgm:presLayoutVars>
      </dgm:prSet>
      <dgm:spPr/>
    </dgm:pt>
  </dgm:ptLst>
  <dgm:cxnLst>
    <dgm:cxn modelId="{B6CF8A08-6C0A-42E3-9BCA-ECEE876E974B}" type="presOf" srcId="{839FD910-7393-40FB-9E5F-72E376D249F0}" destId="{8ECFEF6B-8A35-4BC3-BA5C-C6044323F909}" srcOrd="0" destOrd="0" presId="urn:microsoft.com/office/officeart/2005/8/layout/vList4#2"/>
    <dgm:cxn modelId="{A7613B1E-CA82-43C0-A402-B1DC2B2DC9BF}" type="presOf" srcId="{1BB9A31A-5C49-4917-BC7E-EF7947763181}" destId="{66F822EF-E0CF-4FF1-A2CE-219C1A53D7F9}" srcOrd="0" destOrd="0" presId="urn:microsoft.com/office/officeart/2005/8/layout/vList4#2"/>
    <dgm:cxn modelId="{B2427D1E-0362-4300-BA8D-20777246C451}" type="presOf" srcId="{F931EA5F-8AA8-42C7-84DA-4A96D70C11B3}" destId="{3B461E9E-DE90-4622-BEEF-B63B88181EC4}" srcOrd="0" destOrd="0" presId="urn:microsoft.com/office/officeart/2005/8/layout/vList4#2"/>
    <dgm:cxn modelId="{71A9C226-26D8-45A0-AA2F-CC941981F6BA}" type="presOf" srcId="{4D6A3C16-F3C8-404C-8EF4-3F541844AA82}" destId="{EA741CC8-7C22-47FC-A173-7D7BEBA6B2BA}" srcOrd="1" destOrd="0" presId="urn:microsoft.com/office/officeart/2005/8/layout/vList4#2"/>
    <dgm:cxn modelId="{8701EF4C-3F49-40E9-B866-FB1DA107AB40}" type="presOf" srcId="{1BB9A31A-5C49-4917-BC7E-EF7947763181}" destId="{7DBDFEC8-9B31-4F33-B0BA-10DA8DB7E4AF}" srcOrd="1" destOrd="0" presId="urn:microsoft.com/office/officeart/2005/8/layout/vList4#2"/>
    <dgm:cxn modelId="{B2210272-977A-48FD-A8A6-ADE016395DC7}" srcId="{839FD910-7393-40FB-9E5F-72E376D249F0}" destId="{4D6A3C16-F3C8-404C-8EF4-3F541844AA82}" srcOrd="2" destOrd="0" parTransId="{D9974C4A-C3AE-425C-AAA7-5BF8C47956DE}" sibTransId="{DF703824-5BF7-4797-B63D-55BBA14AE8A7}"/>
    <dgm:cxn modelId="{9AE5698E-DBC4-49AF-9708-8EC82FBF5F00}" srcId="{839FD910-7393-40FB-9E5F-72E376D249F0}" destId="{F931EA5F-8AA8-42C7-84DA-4A96D70C11B3}" srcOrd="0" destOrd="0" parTransId="{1AA53F10-7506-4A35-B8E2-655B9A99A33B}" sibTransId="{3CD6718A-998C-426A-A80D-4914180F841F}"/>
    <dgm:cxn modelId="{F16F56BB-C60E-42D7-BD97-51A23DAE15E7}" type="presOf" srcId="{4D6A3C16-F3C8-404C-8EF4-3F541844AA82}" destId="{059152EE-7425-4F39-94C6-E489408D26DC}" srcOrd="0" destOrd="0" presId="urn:microsoft.com/office/officeart/2005/8/layout/vList4#2"/>
    <dgm:cxn modelId="{6A86B8C3-92B6-4DF8-8B65-DB5BB874799F}" srcId="{839FD910-7393-40FB-9E5F-72E376D249F0}" destId="{1BB9A31A-5C49-4917-BC7E-EF7947763181}" srcOrd="1" destOrd="0" parTransId="{5FE009A1-AEFD-4CB5-99C3-5DEA7E2F7967}" sibTransId="{FFF4A7F5-FEBD-49B5-9D37-2D0853F5D735}"/>
    <dgm:cxn modelId="{71421ED7-9C86-4EFA-A7BD-531DACF1CA9B}" type="presOf" srcId="{F931EA5F-8AA8-42C7-84DA-4A96D70C11B3}" destId="{AB54FD25-1713-4FF9-8209-25A90A07FA14}" srcOrd="1" destOrd="0" presId="urn:microsoft.com/office/officeart/2005/8/layout/vList4#2"/>
    <dgm:cxn modelId="{D0DBF6F9-3A7C-4A39-AB14-62CA2E2CFACB}" type="presParOf" srcId="{8ECFEF6B-8A35-4BC3-BA5C-C6044323F909}" destId="{8D2F7C92-9CCB-45BC-810B-880E46701D58}" srcOrd="0" destOrd="0" presId="urn:microsoft.com/office/officeart/2005/8/layout/vList4#2"/>
    <dgm:cxn modelId="{2C1E009C-350E-4F32-AE76-C0FD02D3064C}" type="presParOf" srcId="{8D2F7C92-9CCB-45BC-810B-880E46701D58}" destId="{3B461E9E-DE90-4622-BEEF-B63B88181EC4}" srcOrd="0" destOrd="0" presId="urn:microsoft.com/office/officeart/2005/8/layout/vList4#2"/>
    <dgm:cxn modelId="{96C5FD27-5E0F-4941-87E5-3BB751CAF194}" type="presParOf" srcId="{8D2F7C92-9CCB-45BC-810B-880E46701D58}" destId="{8A231415-50FB-482D-BD1B-06C94368A8C4}" srcOrd="1" destOrd="0" presId="urn:microsoft.com/office/officeart/2005/8/layout/vList4#2"/>
    <dgm:cxn modelId="{AD183DD2-A74F-4E2F-A1BD-A26F54A4DF93}" type="presParOf" srcId="{8D2F7C92-9CCB-45BC-810B-880E46701D58}" destId="{AB54FD25-1713-4FF9-8209-25A90A07FA14}" srcOrd="2" destOrd="0" presId="urn:microsoft.com/office/officeart/2005/8/layout/vList4#2"/>
    <dgm:cxn modelId="{89CADD69-2FCF-4D48-9FAE-545BE46DFA52}" type="presParOf" srcId="{8ECFEF6B-8A35-4BC3-BA5C-C6044323F909}" destId="{5A997153-737C-475A-81CC-C2D56F80E177}" srcOrd="1" destOrd="0" presId="urn:microsoft.com/office/officeart/2005/8/layout/vList4#2"/>
    <dgm:cxn modelId="{B439B3D1-8725-4784-9C0A-DCA635356D12}" type="presParOf" srcId="{8ECFEF6B-8A35-4BC3-BA5C-C6044323F909}" destId="{3713C014-4F30-46C9-8786-CF4DA56E0204}" srcOrd="2" destOrd="0" presId="urn:microsoft.com/office/officeart/2005/8/layout/vList4#2"/>
    <dgm:cxn modelId="{C5D19D14-223D-4457-A78B-F1A75357B18B}" type="presParOf" srcId="{3713C014-4F30-46C9-8786-CF4DA56E0204}" destId="{66F822EF-E0CF-4FF1-A2CE-219C1A53D7F9}" srcOrd="0" destOrd="0" presId="urn:microsoft.com/office/officeart/2005/8/layout/vList4#2"/>
    <dgm:cxn modelId="{7D5475E3-E119-44BD-9FCD-0BBB4574B9A3}" type="presParOf" srcId="{3713C014-4F30-46C9-8786-CF4DA56E0204}" destId="{3D84AFAF-38C2-4928-B51A-999CE9C3004E}" srcOrd="1" destOrd="0" presId="urn:microsoft.com/office/officeart/2005/8/layout/vList4#2"/>
    <dgm:cxn modelId="{104E80B3-BDD3-4FB2-B870-32EF995F43AB}" type="presParOf" srcId="{3713C014-4F30-46C9-8786-CF4DA56E0204}" destId="{7DBDFEC8-9B31-4F33-B0BA-10DA8DB7E4AF}" srcOrd="2" destOrd="0" presId="urn:microsoft.com/office/officeart/2005/8/layout/vList4#2"/>
    <dgm:cxn modelId="{3938A223-3BB6-4B13-9B8B-6ECB52178D10}" type="presParOf" srcId="{8ECFEF6B-8A35-4BC3-BA5C-C6044323F909}" destId="{EE9B65A7-EB96-430E-9D3C-62B7C912E2FA}" srcOrd="3" destOrd="0" presId="urn:microsoft.com/office/officeart/2005/8/layout/vList4#2"/>
    <dgm:cxn modelId="{FC776607-FAFB-49D9-B0A9-7D0F6199A2D2}" type="presParOf" srcId="{8ECFEF6B-8A35-4BC3-BA5C-C6044323F909}" destId="{87D14CAA-AD96-4F8A-A6C8-B4DC0A118928}" srcOrd="4" destOrd="0" presId="urn:microsoft.com/office/officeart/2005/8/layout/vList4#2"/>
    <dgm:cxn modelId="{8B1BED98-1AB4-4C0D-A76E-8847C25B1668}" type="presParOf" srcId="{87D14CAA-AD96-4F8A-A6C8-B4DC0A118928}" destId="{059152EE-7425-4F39-94C6-E489408D26DC}" srcOrd="0" destOrd="0" presId="urn:microsoft.com/office/officeart/2005/8/layout/vList4#2"/>
    <dgm:cxn modelId="{C2D969D7-7C1C-4B83-9902-C3D5FE4BF692}" type="presParOf" srcId="{87D14CAA-AD96-4F8A-A6C8-B4DC0A118928}" destId="{8A5B6B29-0FAD-4BAC-AD88-F20109AFF4E3}" srcOrd="1" destOrd="0" presId="urn:microsoft.com/office/officeart/2005/8/layout/vList4#2"/>
    <dgm:cxn modelId="{9904B4C4-D122-4DF9-8CA9-C088406B977E}" type="presParOf" srcId="{87D14CAA-AD96-4F8A-A6C8-B4DC0A118928}" destId="{EA741CC8-7C22-47FC-A173-7D7BEBA6B2BA}" srcOrd="2" destOrd="0" presId="urn:microsoft.com/office/officeart/2005/8/layout/vList4#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E66ED0-1009-4FEE-9EAD-41F07F3EF990}"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EE8AEF82-41EC-46C6-A0B6-AA052A2812F8}">
      <dgm:prSet phldrT="[Text]"/>
      <dgm:spPr/>
      <dgm:t>
        <a:bodyPr/>
        <a:lstStyle/>
        <a:p>
          <a:r>
            <a:rPr lang="en-US" dirty="0"/>
            <a:t>Historical Weather Data</a:t>
          </a:r>
        </a:p>
      </dgm:t>
    </dgm:pt>
    <dgm:pt modelId="{8F39AF0A-E970-43CD-9E6E-71784A43C543}" type="parTrans" cxnId="{D2AE4C10-076E-4117-B0D1-E0A9D11D06E2}">
      <dgm:prSet/>
      <dgm:spPr/>
      <dgm:t>
        <a:bodyPr/>
        <a:lstStyle/>
        <a:p>
          <a:endParaRPr lang="en-US"/>
        </a:p>
      </dgm:t>
    </dgm:pt>
    <dgm:pt modelId="{6D5268BA-F32C-442D-A25D-F3BC7816A024}" type="sibTrans" cxnId="{D2AE4C10-076E-4117-B0D1-E0A9D11D06E2}">
      <dgm:prSet/>
      <dgm:spPr/>
      <dgm:t>
        <a:bodyPr/>
        <a:lstStyle/>
        <a:p>
          <a:endParaRPr lang="en-US"/>
        </a:p>
      </dgm:t>
    </dgm:pt>
    <dgm:pt modelId="{2FA5754C-8082-4E98-AD4C-4736AECBBB3B}">
      <dgm:prSet phldrT="[Text]"/>
      <dgm:spPr/>
      <dgm:t>
        <a:bodyPr/>
        <a:lstStyle/>
        <a:p>
          <a:r>
            <a:rPr lang="en-US" dirty="0"/>
            <a:t>Demographic Consumer Data</a:t>
          </a:r>
        </a:p>
      </dgm:t>
    </dgm:pt>
    <dgm:pt modelId="{5524197D-FE3D-496A-B12A-5F148774BECA}" type="parTrans" cxnId="{2CA83015-04C6-4E30-BEF4-692C1CA8F7B8}">
      <dgm:prSet/>
      <dgm:spPr/>
      <dgm:t>
        <a:bodyPr/>
        <a:lstStyle/>
        <a:p>
          <a:endParaRPr lang="en-US"/>
        </a:p>
      </dgm:t>
    </dgm:pt>
    <dgm:pt modelId="{9ED0D915-65BA-4B43-BF5D-48F472C7D762}" type="sibTrans" cxnId="{2CA83015-04C6-4E30-BEF4-692C1CA8F7B8}">
      <dgm:prSet/>
      <dgm:spPr/>
      <dgm:t>
        <a:bodyPr/>
        <a:lstStyle/>
        <a:p>
          <a:endParaRPr lang="en-US"/>
        </a:p>
      </dgm:t>
    </dgm:pt>
    <dgm:pt modelId="{3935D729-2F8D-4018-826E-715CCFCC07EB}">
      <dgm:prSet phldrT="[Text]" custT="1"/>
      <dgm:spPr/>
      <dgm:t>
        <a:bodyPr/>
        <a:lstStyle/>
        <a:p>
          <a:r>
            <a:rPr lang="en-US" sz="1400" dirty="0"/>
            <a:t>People Data</a:t>
          </a:r>
        </a:p>
      </dgm:t>
    </dgm:pt>
    <dgm:pt modelId="{57CB6DF3-95F1-40AF-9F2B-0A7C507388C4}" type="parTrans" cxnId="{37F73332-A604-4A78-9A1F-9FF95AEBCA0C}">
      <dgm:prSet/>
      <dgm:spPr/>
      <dgm:t>
        <a:bodyPr/>
        <a:lstStyle/>
        <a:p>
          <a:endParaRPr lang="en-US"/>
        </a:p>
      </dgm:t>
    </dgm:pt>
    <dgm:pt modelId="{1329A7B1-40C5-4ED4-A549-AF9A2CCE81A7}" type="sibTrans" cxnId="{37F73332-A604-4A78-9A1F-9FF95AEBCA0C}">
      <dgm:prSet/>
      <dgm:spPr/>
      <dgm:t>
        <a:bodyPr/>
        <a:lstStyle/>
        <a:p>
          <a:endParaRPr lang="en-US"/>
        </a:p>
      </dgm:t>
    </dgm:pt>
    <dgm:pt modelId="{A1D85D25-B873-4EED-8F39-B6BD883D494F}">
      <dgm:prSet phldrT="[Text]" custT="1"/>
      <dgm:spPr>
        <a:solidFill>
          <a:srgbClr val="9933FF"/>
        </a:solidFill>
      </dgm:spPr>
      <dgm:t>
        <a:bodyPr/>
        <a:lstStyle/>
        <a:p>
          <a:pPr>
            <a:buFont typeface="Arial" panose="020B0604020202020204" pitchFamily="34" charset="0"/>
            <a:buChar char="•"/>
          </a:pPr>
          <a:r>
            <a:rPr kumimoji="0" lang="en-US" sz="1200" b="0" i="0" u="none" strike="noStrike" kern="1200" cap="none" spc="0" normalizeH="0" baseline="0" dirty="0">
              <a:ln>
                <a:noFill/>
              </a:ln>
              <a:solidFill>
                <a:srgbClr val="FFFFFF"/>
              </a:solidFill>
              <a:effectLst/>
              <a:uLnTx/>
              <a:uFillTx/>
              <a:latin typeface="IBM Plex Sans"/>
              <a:ea typeface="+mn-ea"/>
              <a:cs typeface="+mn-cs"/>
            </a:rPr>
            <a:t>Dataset of ~1.5B profiles consisting of both b2b and b2c data on each person</a:t>
          </a:r>
        </a:p>
      </dgm:t>
    </dgm:pt>
    <dgm:pt modelId="{039E7F46-1AEB-4C74-9F10-9450342DB66B}" type="parTrans" cxnId="{F4B890B8-6AF3-471A-9A9F-E61272447894}">
      <dgm:prSet/>
      <dgm:spPr/>
      <dgm:t>
        <a:bodyPr/>
        <a:lstStyle/>
        <a:p>
          <a:endParaRPr lang="en-US"/>
        </a:p>
      </dgm:t>
    </dgm:pt>
    <dgm:pt modelId="{A8AADEE5-B081-4EF2-B192-748B66EF07C0}" type="sibTrans" cxnId="{F4B890B8-6AF3-471A-9A9F-E61272447894}">
      <dgm:prSet/>
      <dgm:spPr/>
      <dgm:t>
        <a:bodyPr/>
        <a:lstStyle/>
        <a:p>
          <a:endParaRPr lang="en-US"/>
        </a:p>
      </dgm:t>
    </dgm:pt>
    <dgm:pt modelId="{BE1AA5D1-FA13-4400-B2F0-9E52E4C1FE25}">
      <dgm:prSet custT="1"/>
      <dgm: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dgm:spPr>
      <dgm:t>
        <a:bodyPr/>
        <a:lstStyle/>
        <a:p>
          <a:pPr marL="114300" lvl="1" indent="-114300" algn="l" defTabSz="533400">
            <a:lnSpc>
              <a:spcPct val="90000"/>
            </a:lnSpc>
            <a:spcBef>
              <a:spcPct val="0"/>
            </a:spcBef>
            <a:spcAft>
              <a:spcPct val="15000"/>
            </a:spcAft>
            <a:buFont typeface="Arial" panose="020B0604020202020204" pitchFamily="34" charset="0"/>
            <a:buChar cha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3 Years of Historical  Weather Data </a:t>
          </a:r>
        </a:p>
      </dgm:t>
    </dgm:pt>
    <dgm:pt modelId="{C11F55D3-7812-447E-BC91-06EAA5C1F55A}" type="parTrans" cxnId="{442FEF6E-B3DE-4955-9D8D-62CCF4C4EC16}">
      <dgm:prSet/>
      <dgm:spPr/>
      <dgm:t>
        <a:bodyPr/>
        <a:lstStyle/>
        <a:p>
          <a:endParaRPr lang="en-US"/>
        </a:p>
      </dgm:t>
    </dgm:pt>
    <dgm:pt modelId="{D05D3458-F849-4310-BE32-25878F671C62}" type="sibTrans" cxnId="{442FEF6E-B3DE-4955-9D8D-62CCF4C4EC16}">
      <dgm:prSet/>
      <dgm:spPr/>
      <dgm:t>
        <a:bodyPr/>
        <a:lstStyle/>
        <a:p>
          <a:endParaRPr lang="en-US"/>
        </a:p>
      </dgm:t>
    </dgm:pt>
    <dgm:pt modelId="{60F4F573-8A18-4909-9F0B-FDED9DAECF75}">
      <dgm:prSet custT="1"/>
      <dgm: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dgm:spPr>
      <dgm:t>
        <a:bodyPr/>
        <a:lstStyle/>
        <a:p>
          <a:pPr marL="114300" lvl="1" indent="-114300" algn="l" defTabSz="533400">
            <a:lnSpc>
              <a:spcPct val="90000"/>
            </a:lnSpc>
            <a:spcBef>
              <a:spcPct val="0"/>
            </a:spcBef>
            <a:spcAft>
              <a:spcPct val="15000"/>
            </a:spcAft>
            <a:buFont typeface="Arial" panose="020B0604020202020204" pitchFamily="34" charset="0"/>
            <a:buChar cha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Current Weather Conditions </a:t>
          </a:r>
        </a:p>
      </dgm:t>
    </dgm:pt>
    <dgm:pt modelId="{57915661-368F-46A7-8501-777DD34EB984}" type="parTrans" cxnId="{2C2CC21E-9899-49CB-92A7-F56C81B881E9}">
      <dgm:prSet/>
      <dgm:spPr/>
      <dgm:t>
        <a:bodyPr/>
        <a:lstStyle/>
        <a:p>
          <a:endParaRPr lang="en-US"/>
        </a:p>
      </dgm:t>
    </dgm:pt>
    <dgm:pt modelId="{27E18102-EDE9-43DF-ACD1-B8858B57CA4B}" type="sibTrans" cxnId="{2C2CC21E-9899-49CB-92A7-F56C81B881E9}">
      <dgm:prSet/>
      <dgm:spPr/>
      <dgm:t>
        <a:bodyPr/>
        <a:lstStyle/>
        <a:p>
          <a:endParaRPr lang="en-US"/>
        </a:p>
      </dgm:t>
    </dgm:pt>
    <dgm:pt modelId="{EEC0702E-FB9E-47FC-BACA-215DB8A4A327}">
      <dgm:prSet custT="1"/>
      <dgm: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dgm:spPr>
      <dgm:t>
        <a:bodyPr/>
        <a:lstStyle/>
        <a:p>
          <a:pPr marL="114300" lvl="1" indent="-114300" algn="l" defTabSz="533400">
            <a:lnSpc>
              <a:spcPct val="90000"/>
            </a:lnSpc>
            <a:spcBef>
              <a:spcPct val="0"/>
            </a:spcBef>
            <a:spcAft>
              <a:spcPct val="15000"/>
            </a:spcAft>
            <a:buFont typeface="Arial" panose="020B0604020202020204" pitchFamily="34" charset="0"/>
            <a:buChar cha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Weather Forecast Data </a:t>
          </a:r>
        </a:p>
      </dgm:t>
    </dgm:pt>
    <dgm:pt modelId="{6526528D-5E1F-484C-90F3-F0302B88A84F}" type="parTrans" cxnId="{D6D6A85B-F343-4362-8832-3D9D5A7ACD70}">
      <dgm:prSet/>
      <dgm:spPr/>
      <dgm:t>
        <a:bodyPr/>
        <a:lstStyle/>
        <a:p>
          <a:endParaRPr lang="en-US"/>
        </a:p>
      </dgm:t>
    </dgm:pt>
    <dgm:pt modelId="{508E22CB-B5B9-42BB-98D9-2D521221421F}" type="sibTrans" cxnId="{D6D6A85B-F343-4362-8832-3D9D5A7ACD70}">
      <dgm:prSet/>
      <dgm:spPr/>
      <dgm:t>
        <a:bodyPr/>
        <a:lstStyle/>
        <a:p>
          <a:endParaRPr lang="en-US"/>
        </a:p>
      </dgm:t>
    </dgm:pt>
    <dgm:pt modelId="{0F4A033C-7958-4C05-BE2D-EC739AA5C2AD}">
      <dgm:prSet custT="1"/>
      <dgm: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dgm:spPr>
      <dgm:t>
        <a:bodyPr/>
        <a:lstStyle/>
        <a:p>
          <a:pPr marL="114300" lvl="1" indent="-114300" algn="l" defTabSz="533400">
            <a:lnSpc>
              <a:spcPct val="90000"/>
            </a:lnSpc>
            <a:spcBef>
              <a:spcPct val="0"/>
            </a:spcBef>
            <a:spcAft>
              <a:spcPct val="15000"/>
            </a:spcAft>
            <a:buFont typeface="Arial" panose="020B0604020202020204" pitchFamily="34" charset="0"/>
            <a:buChar cha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Location Look-up Services </a:t>
          </a:r>
        </a:p>
      </dgm:t>
    </dgm:pt>
    <dgm:pt modelId="{F958C819-982F-4B87-9C41-9DE27793CCFE}" type="parTrans" cxnId="{6FECCE56-1DB3-4B78-8004-4E9F813DBC5A}">
      <dgm:prSet/>
      <dgm:spPr/>
      <dgm:t>
        <a:bodyPr/>
        <a:lstStyle/>
        <a:p>
          <a:endParaRPr lang="en-US"/>
        </a:p>
      </dgm:t>
    </dgm:pt>
    <dgm:pt modelId="{6054FAD4-16A1-40CB-B521-EFD4535CD26F}" type="sibTrans" cxnId="{6FECCE56-1DB3-4B78-8004-4E9F813DBC5A}">
      <dgm:prSet/>
      <dgm:spPr/>
      <dgm:t>
        <a:bodyPr/>
        <a:lstStyle/>
        <a:p>
          <a:endParaRPr lang="en-US"/>
        </a:p>
      </dgm:t>
    </dgm:pt>
    <dgm:pt modelId="{4E3839EB-BAAD-41B7-8287-D26515763A5E}">
      <dgm:prSet custT="1"/>
      <dgm: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dgm:spPr>
      <dgm:t>
        <a:bodyPr/>
        <a:lstStyle/>
        <a:p>
          <a:pPr marL="114300" lvl="1" indent="-114300" algn="l" defTabSz="533400">
            <a:lnSpc>
              <a:spcPct val="90000"/>
            </a:lnSpc>
            <a:spcBef>
              <a:spcPct val="0"/>
            </a:spcBef>
            <a:spcAft>
              <a:spcPct val="15000"/>
            </a:spcAft>
            <a:buFont typeface="Arial" panose="020B0604020202020204" pitchFamily="34" charset="0"/>
            <a:buChar cha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Industry Accelerators (Retail &amp; Manufacturing)</a:t>
          </a:r>
          <a:endParaRPr kumimoji="0" lang="en-US" sz="1100" b="0" i="0" u="none" strike="noStrike" kern="1200" cap="none" spc="0" normalizeH="0" baseline="0" dirty="0">
            <a:ln>
              <a:noFill/>
            </a:ln>
            <a:solidFill>
              <a:srgbClr val="FFFFFF"/>
            </a:solidFill>
            <a:effectLst/>
            <a:uLnTx/>
            <a:uFillTx/>
            <a:latin typeface="IBM Plex Sans"/>
            <a:ea typeface="+mn-ea"/>
            <a:cs typeface="+mn-cs"/>
          </a:endParaRPr>
        </a:p>
      </dgm:t>
    </dgm:pt>
    <dgm:pt modelId="{D5B14B24-5318-40E5-8292-8C37EB8D0446}" type="parTrans" cxnId="{54DDB4EF-F369-42E8-91BB-F501D008F799}">
      <dgm:prSet/>
      <dgm:spPr/>
      <dgm:t>
        <a:bodyPr/>
        <a:lstStyle/>
        <a:p>
          <a:endParaRPr lang="en-US"/>
        </a:p>
      </dgm:t>
    </dgm:pt>
    <dgm:pt modelId="{33E35139-53DE-4252-884B-755A4C5940C2}" type="sibTrans" cxnId="{54DDB4EF-F369-42E8-91BB-F501D008F799}">
      <dgm:prSet/>
      <dgm:spPr/>
      <dgm:t>
        <a:bodyPr/>
        <a:lstStyle/>
        <a:p>
          <a:endParaRPr lang="en-US"/>
        </a:p>
      </dgm:t>
    </dgm:pt>
    <dgm:pt modelId="{302E327A-B8B8-40B1-ACC9-A8A9A991C477}">
      <dgm:prSet custT="1"/>
      <dgm:spPr>
        <a:solidFill>
          <a:srgbClr val="B82C00"/>
        </a:solidFill>
      </dgm:spPr>
      <dgm:t>
        <a:bodyPr/>
        <a:lstStyle/>
        <a:p>
          <a:r>
            <a:rPr kumimoji="0" lang="en-US" sz="1200" b="0" i="0" u="none" strike="noStrike" kern="1200" cap="none" spc="0" normalizeH="0" baseline="0" noProof="0" dirty="0">
              <a:ln>
                <a:noFill/>
              </a:ln>
              <a:solidFill>
                <a:srgbClr val="FFFFFF"/>
              </a:solidFill>
              <a:effectLst/>
              <a:uLnTx/>
              <a:uFillTx/>
              <a:latin typeface="IBM Plex Sans"/>
              <a:ea typeface="+mn-ea"/>
              <a:cs typeface="+mn-cs"/>
            </a:rPr>
            <a:t>Ability to Pay</a:t>
          </a:r>
        </a:p>
      </dgm:t>
    </dgm:pt>
    <dgm:pt modelId="{DB01C4C1-0D41-42E2-81C8-A4F3BCBF6DEE}" type="parTrans" cxnId="{268E325D-F4C3-4DC8-A56D-DF47BB57632E}">
      <dgm:prSet/>
      <dgm:spPr/>
      <dgm:t>
        <a:bodyPr/>
        <a:lstStyle/>
        <a:p>
          <a:endParaRPr lang="en-US"/>
        </a:p>
      </dgm:t>
    </dgm:pt>
    <dgm:pt modelId="{2E95F400-5C10-479F-A796-9E0F16F881D5}" type="sibTrans" cxnId="{268E325D-F4C3-4DC8-A56D-DF47BB57632E}">
      <dgm:prSet/>
      <dgm:spPr/>
      <dgm:t>
        <a:bodyPr/>
        <a:lstStyle/>
        <a:p>
          <a:endParaRPr lang="en-US"/>
        </a:p>
      </dgm:t>
    </dgm:pt>
    <dgm:pt modelId="{6C2AC45F-D4A4-47D3-8431-0E32CB4D7731}">
      <dgm:prSet custT="1"/>
      <dgm:spPr>
        <a:solidFill>
          <a:srgbClr val="B82C00"/>
        </a:solidFill>
      </dgm:spPr>
      <dgm:t>
        <a:bodyPr/>
        <a:lstStyle/>
        <a:p>
          <a:r>
            <a:rPr kumimoji="0" lang="en-US" sz="1200" b="0" i="0" u="none" strike="noStrike" kern="1200" cap="none" spc="0" normalizeH="0" baseline="0" noProof="0" dirty="0">
              <a:ln>
                <a:noFill/>
              </a:ln>
              <a:solidFill>
                <a:srgbClr val="FFFFFF"/>
              </a:solidFill>
              <a:effectLst/>
              <a:uLnTx/>
              <a:uFillTx/>
              <a:latin typeface="IBM Plex Sans"/>
              <a:ea typeface="+mn-ea"/>
              <a:cs typeface="+mn-cs"/>
            </a:rPr>
            <a:t>Economic Cohorts</a:t>
          </a:r>
        </a:p>
      </dgm:t>
    </dgm:pt>
    <dgm:pt modelId="{76944E99-0869-4DD5-8676-C307FAC9697F}" type="parTrans" cxnId="{71728207-1E10-47EF-9B47-10DE4425AD56}">
      <dgm:prSet/>
      <dgm:spPr/>
      <dgm:t>
        <a:bodyPr/>
        <a:lstStyle/>
        <a:p>
          <a:endParaRPr lang="en-US"/>
        </a:p>
      </dgm:t>
    </dgm:pt>
    <dgm:pt modelId="{7B1CFDE9-5543-45B4-B891-13A2714A5703}" type="sibTrans" cxnId="{71728207-1E10-47EF-9B47-10DE4425AD56}">
      <dgm:prSet/>
      <dgm:spPr/>
      <dgm:t>
        <a:bodyPr/>
        <a:lstStyle/>
        <a:p>
          <a:endParaRPr lang="en-US"/>
        </a:p>
      </dgm:t>
    </dgm:pt>
    <dgm:pt modelId="{B16F6785-1DA3-4037-9A62-04189CDB5987}">
      <dgm:prSet custT="1"/>
      <dgm:spPr>
        <a:solidFill>
          <a:srgbClr val="B82C00"/>
        </a:solidFill>
      </dgm:spPr>
      <dgm:t>
        <a:bodyPr/>
        <a:lstStyle/>
        <a:p>
          <a:r>
            <a:rPr kumimoji="0" lang="en-US" sz="1200" b="0" i="0" u="none" strike="noStrike" kern="1200" cap="none" spc="0" normalizeH="0" baseline="0" noProof="0" dirty="0">
              <a:ln>
                <a:noFill/>
              </a:ln>
              <a:solidFill>
                <a:srgbClr val="FFFFFF"/>
              </a:solidFill>
              <a:effectLst/>
              <a:uLnTx/>
              <a:uFillTx/>
              <a:latin typeface="IBM Plex Sans"/>
              <a:ea typeface="+mn-ea"/>
              <a:cs typeface="+mn-cs"/>
            </a:rPr>
            <a:t>Income 360</a:t>
          </a:r>
        </a:p>
      </dgm:t>
    </dgm:pt>
    <dgm:pt modelId="{37FC806F-3699-4FEB-81EF-F8175D6F7984}" type="parTrans" cxnId="{E1EC5C51-4A5A-4297-BA50-EEA62F2D7F96}">
      <dgm:prSet/>
      <dgm:spPr/>
      <dgm:t>
        <a:bodyPr/>
        <a:lstStyle/>
        <a:p>
          <a:endParaRPr lang="en-US"/>
        </a:p>
      </dgm:t>
    </dgm:pt>
    <dgm:pt modelId="{91C6D508-6DF8-4044-BCA0-241991C9AF05}" type="sibTrans" cxnId="{E1EC5C51-4A5A-4297-BA50-EEA62F2D7F96}">
      <dgm:prSet/>
      <dgm:spPr/>
      <dgm:t>
        <a:bodyPr/>
        <a:lstStyle/>
        <a:p>
          <a:endParaRPr lang="en-US"/>
        </a:p>
      </dgm:t>
    </dgm:pt>
    <dgm:pt modelId="{D55BDB20-26FE-4F3C-97FB-DD43C17A1F61}">
      <dgm:prSet custT="1"/>
      <dgm:spPr>
        <a:solidFill>
          <a:srgbClr val="B82C00"/>
        </a:solidFill>
      </dgm:spPr>
      <dgm:t>
        <a:bodyPr/>
        <a:lstStyle/>
        <a:p>
          <a:r>
            <a:rPr kumimoji="0" lang="en-US" sz="1200" b="0" i="0" u="none" strike="noStrike" kern="1200" cap="none" spc="0" normalizeH="0" baseline="0" noProof="0" dirty="0">
              <a:ln>
                <a:noFill/>
              </a:ln>
              <a:solidFill>
                <a:srgbClr val="FFFFFF"/>
              </a:solidFill>
              <a:effectLst/>
              <a:uLnTx/>
              <a:uFillTx/>
              <a:latin typeface="IBM Plex Sans"/>
              <a:ea typeface="+mn-ea"/>
              <a:cs typeface="+mn-cs"/>
            </a:rPr>
            <a:t>Wealth Complete Data</a:t>
          </a:r>
        </a:p>
      </dgm:t>
    </dgm:pt>
    <dgm:pt modelId="{11D57629-337B-43FF-BF57-DC888E54FABE}" type="parTrans" cxnId="{1C93F381-43BC-4F92-A4E4-ACD9AF57656E}">
      <dgm:prSet/>
      <dgm:spPr/>
      <dgm:t>
        <a:bodyPr/>
        <a:lstStyle/>
        <a:p>
          <a:endParaRPr lang="en-US"/>
        </a:p>
      </dgm:t>
    </dgm:pt>
    <dgm:pt modelId="{FF868A84-5830-4E57-B12A-E365996E1CA0}" type="sibTrans" cxnId="{1C93F381-43BC-4F92-A4E4-ACD9AF57656E}">
      <dgm:prSet/>
      <dgm:spPr/>
      <dgm:t>
        <a:bodyPr/>
        <a:lstStyle/>
        <a:p>
          <a:endParaRPr lang="en-US"/>
        </a:p>
      </dgm:t>
    </dgm:pt>
    <dgm:pt modelId="{8042A057-EE6A-448F-92A9-D15441A64172}">
      <dgm:prSet custT="1"/>
      <dgm:spPr>
        <a:solidFill>
          <a:srgbClr val="B82C00"/>
        </a:solidFill>
      </dgm:spPr>
      <dgm:t>
        <a:bodyPr/>
        <a:lstStyle/>
        <a:p>
          <a:r>
            <a:rPr kumimoji="0" lang="en-US" sz="1200" b="0" i="0" u="none" strike="noStrike" kern="1200" cap="none" spc="0" normalizeH="0" baseline="0" noProof="0" dirty="0">
              <a:ln>
                <a:noFill/>
              </a:ln>
              <a:solidFill>
                <a:srgbClr val="FFFFFF"/>
              </a:solidFill>
              <a:effectLst/>
              <a:uLnTx/>
              <a:uFillTx/>
              <a:latin typeface="IBM Plex Sans"/>
              <a:ea typeface="+mn-ea"/>
              <a:cs typeface="+mn-cs"/>
            </a:rPr>
            <a:t>IXI-Data</a:t>
          </a:r>
          <a:r>
            <a:rPr kumimoji="0" lang="en-US" sz="1200" b="0" i="0" u="none" strike="noStrike" kern="1200" cap="none" spc="0" normalizeH="0" baseline="0" noProof="0" dirty="0">
              <a:ln>
                <a:noFill/>
              </a:ln>
              <a:solidFill>
                <a:srgbClr val="000000"/>
              </a:solidFill>
              <a:effectLst/>
              <a:uLnTx/>
              <a:uFillTx/>
              <a:latin typeface="IBM Plex Sans"/>
              <a:ea typeface="+mn-ea"/>
              <a:cs typeface="+mn-cs"/>
            </a:rPr>
            <a:t> </a:t>
          </a:r>
          <a:endParaRPr kumimoji="0" lang="en-US" sz="1200" b="0" i="0" u="none" strike="noStrike" kern="1200" cap="none" spc="0" normalizeH="0" baseline="0" noProof="0" dirty="0">
            <a:ln>
              <a:noFill/>
            </a:ln>
            <a:solidFill>
              <a:srgbClr val="FFFFFF"/>
            </a:solidFill>
            <a:effectLst/>
            <a:uLnTx/>
            <a:uFillTx/>
            <a:latin typeface="IBM Plex Sans"/>
            <a:ea typeface="+mn-ea"/>
            <a:cs typeface="+mn-cs"/>
          </a:endParaRPr>
        </a:p>
      </dgm:t>
    </dgm:pt>
    <dgm:pt modelId="{288E56EA-CCAB-429A-B1F7-A96FB92A0FED}" type="parTrans" cxnId="{F9BFE844-BC2C-4B79-B42F-8B2324D6EDC5}">
      <dgm:prSet/>
      <dgm:spPr/>
      <dgm:t>
        <a:bodyPr/>
        <a:lstStyle/>
        <a:p>
          <a:endParaRPr lang="en-US"/>
        </a:p>
      </dgm:t>
    </dgm:pt>
    <dgm:pt modelId="{14C906A7-2164-485E-A68F-8332D5DBFE0B}" type="sibTrans" cxnId="{F9BFE844-BC2C-4B79-B42F-8B2324D6EDC5}">
      <dgm:prSet/>
      <dgm:spPr/>
      <dgm:t>
        <a:bodyPr/>
        <a:lstStyle/>
        <a:p>
          <a:endParaRPr lang="en-US"/>
        </a:p>
      </dgm:t>
    </dgm:pt>
    <dgm:pt modelId="{46C64477-5D24-4A18-B3A5-56666F8BC9CE}">
      <dgm:prSet custT="1"/>
      <dgm:spPr>
        <a:solidFill>
          <a:srgbClr val="B82C00"/>
        </a:solidFill>
      </dgm:spPr>
      <dgm:t>
        <a:bodyPr/>
        <a:lstStyle/>
        <a:p>
          <a:r>
            <a:rPr kumimoji="0" lang="en-US" sz="1200" b="0" i="0" u="none" strike="noStrike" kern="1200" cap="none" spc="0" normalizeH="0" baseline="0" noProof="0" dirty="0">
              <a:ln>
                <a:noFill/>
              </a:ln>
              <a:solidFill>
                <a:srgbClr val="FFFFFF"/>
              </a:solidFill>
              <a:effectLst/>
              <a:uLnTx/>
              <a:uFillTx/>
              <a:latin typeface="IBM Plex Sans"/>
              <a:ea typeface="+mn-ea"/>
              <a:cs typeface="+mn-cs"/>
            </a:rPr>
            <a:t>Credit Styles Pro</a:t>
          </a:r>
        </a:p>
      </dgm:t>
    </dgm:pt>
    <dgm:pt modelId="{22493910-5A98-4FEA-8CA7-17B423564B55}" type="parTrans" cxnId="{957DB670-F1EF-4A11-AFB9-A5F1AAD680A0}">
      <dgm:prSet/>
      <dgm:spPr/>
      <dgm:t>
        <a:bodyPr/>
        <a:lstStyle/>
        <a:p>
          <a:endParaRPr lang="en-US"/>
        </a:p>
      </dgm:t>
    </dgm:pt>
    <dgm:pt modelId="{55B9B4BB-5373-4543-BB4D-229F99D1D954}" type="sibTrans" cxnId="{957DB670-F1EF-4A11-AFB9-A5F1AAD680A0}">
      <dgm:prSet/>
      <dgm:spPr/>
      <dgm:t>
        <a:bodyPr/>
        <a:lstStyle/>
        <a:p>
          <a:endParaRPr lang="en-US"/>
        </a:p>
      </dgm:t>
    </dgm:pt>
    <dgm:pt modelId="{04CCB897-3603-442F-92D1-A6A3259C0E6D}">
      <dgm:prSet custT="1"/>
      <dgm:spPr>
        <a:solidFill>
          <a:srgbClr val="9933FF"/>
        </a:solidFill>
      </dgm:spPr>
      <dgm:t>
        <a:bodyPr/>
        <a:lstStyle/>
        <a:p>
          <a:r>
            <a:rPr kumimoji="0" lang="en-US" sz="1200" b="0" i="0" u="none" strike="noStrike" kern="1200" cap="none" spc="0" normalizeH="0" baseline="0" dirty="0">
              <a:ln>
                <a:noFill/>
              </a:ln>
              <a:solidFill>
                <a:srgbClr val="FFFFFF"/>
              </a:solidFill>
              <a:effectLst/>
              <a:uLnTx/>
              <a:uFillTx/>
              <a:latin typeface="IBM Plex Sans"/>
              <a:ea typeface="+mn-ea"/>
              <a:cs typeface="+mn-cs"/>
            </a:rPr>
            <a:t>Data is accessible via an Enrichment API or Data License</a:t>
          </a:r>
        </a:p>
      </dgm:t>
    </dgm:pt>
    <dgm:pt modelId="{56F07FDF-C4AF-442E-959D-544C59FCD36A}" type="parTrans" cxnId="{E4DBEB8B-1CB8-41E6-AB79-CCB4F5C16361}">
      <dgm:prSet/>
      <dgm:spPr/>
      <dgm:t>
        <a:bodyPr/>
        <a:lstStyle/>
        <a:p>
          <a:endParaRPr lang="en-US"/>
        </a:p>
      </dgm:t>
    </dgm:pt>
    <dgm:pt modelId="{01E6A081-E63D-441C-9942-D21EAA83C5BA}" type="sibTrans" cxnId="{E4DBEB8B-1CB8-41E6-AB79-CCB4F5C16361}">
      <dgm:prSet/>
      <dgm:spPr/>
      <dgm:t>
        <a:bodyPr/>
        <a:lstStyle/>
        <a:p>
          <a:endParaRPr lang="en-US"/>
        </a:p>
      </dgm:t>
    </dgm:pt>
    <dgm:pt modelId="{D7EAA707-953C-4B2B-A319-746DF9D53373}">
      <dgm:prSet custT="1"/>
      <dgm:spPr/>
      <dgm:t>
        <a:bodyPr/>
        <a:lstStyle/>
        <a:p>
          <a:r>
            <a:rPr lang="en-US" sz="1400" kern="1200" dirty="0">
              <a:solidFill>
                <a:srgbClr val="000000">
                  <a:hueOff val="0"/>
                  <a:satOff val="0"/>
                  <a:lumOff val="0"/>
                  <a:alphaOff val="0"/>
                </a:srgbClr>
              </a:solidFill>
              <a:latin typeface="Arial"/>
              <a:ea typeface="+mn-ea"/>
              <a:cs typeface="+mn-cs"/>
            </a:rPr>
            <a:t>Real Time Stock Data</a:t>
          </a:r>
        </a:p>
      </dgm:t>
    </dgm:pt>
    <dgm:pt modelId="{A8B2D1BC-5099-46E4-AFE6-8636E28387B7}" type="parTrans" cxnId="{AB4F9FA2-7801-4682-ADA5-36C47ACE9FDF}">
      <dgm:prSet/>
      <dgm:spPr/>
      <dgm:t>
        <a:bodyPr/>
        <a:lstStyle/>
        <a:p>
          <a:endParaRPr lang="en-US"/>
        </a:p>
      </dgm:t>
    </dgm:pt>
    <dgm:pt modelId="{847E541F-076F-475F-B5E0-7CC6E69FC0B3}" type="sibTrans" cxnId="{AB4F9FA2-7801-4682-ADA5-36C47ACE9FDF}">
      <dgm:prSet/>
      <dgm:spPr/>
      <dgm:t>
        <a:bodyPr/>
        <a:lstStyle/>
        <a:p>
          <a:endParaRPr lang="en-US"/>
        </a:p>
      </dgm:t>
    </dgm:pt>
    <dgm:pt modelId="{67A80759-6EBC-4CD9-89F4-0770CE777C40}">
      <dgm:prSet custT="1"/>
      <dgm:spPr>
        <a:solidFill>
          <a:srgbClr val="669900"/>
        </a:solidFill>
      </dgm:spPr>
      <dgm:t>
        <a:bodyPr/>
        <a:lstStyle/>
        <a:p>
          <a:r>
            <a:rPr kumimoji="0" lang="en-US" sz="1200" b="0" i="0" u="none" strike="noStrike" kern="1200" cap="none" spc="0" normalizeH="0" baseline="0" dirty="0">
              <a:ln>
                <a:noFill/>
              </a:ln>
              <a:solidFill>
                <a:srgbClr val="FFFFFF"/>
              </a:solidFill>
              <a:effectLst/>
              <a:uLnTx/>
              <a:uFillTx/>
              <a:latin typeface="IBM Plex Sans"/>
              <a:ea typeface="+mn-ea"/>
              <a:cs typeface="+mn-cs"/>
            </a:rPr>
            <a:t>Real Time </a:t>
          </a:r>
          <a:br>
            <a:rPr kumimoji="0" lang="en-US" sz="1200" b="0" i="0" u="none" strike="noStrike" kern="1200" cap="none" spc="0" normalizeH="0" baseline="0" dirty="0">
              <a:ln>
                <a:noFill/>
              </a:ln>
              <a:solidFill>
                <a:srgbClr val="FFFFFF"/>
              </a:solidFill>
              <a:effectLst/>
              <a:uLnTx/>
              <a:uFillTx/>
              <a:latin typeface="IBM Plex Sans"/>
              <a:ea typeface="+mn-ea"/>
              <a:cs typeface="+mn-cs"/>
            </a:rPr>
          </a:br>
          <a:r>
            <a:rPr kumimoji="0" lang="en-US" sz="1200" b="0" i="0" u="none" strike="noStrike" kern="1200" cap="none" spc="0" normalizeH="0" baseline="0" dirty="0">
              <a:ln>
                <a:noFill/>
              </a:ln>
              <a:solidFill>
                <a:srgbClr val="FFFFFF"/>
              </a:solidFill>
              <a:effectLst/>
              <a:uLnTx/>
              <a:uFillTx/>
              <a:latin typeface="IBM Plex Sans"/>
              <a:ea typeface="+mn-ea"/>
              <a:cs typeface="+mn-cs"/>
            </a:rPr>
            <a:t>Stock Market Data</a:t>
          </a:r>
        </a:p>
      </dgm:t>
    </dgm:pt>
    <dgm:pt modelId="{21D5107C-8FE8-4282-9687-56D184B2F270}" type="parTrans" cxnId="{8FFDBF17-20D2-4427-BC9F-9D3A50D2AD60}">
      <dgm:prSet/>
      <dgm:spPr/>
      <dgm:t>
        <a:bodyPr/>
        <a:lstStyle/>
        <a:p>
          <a:endParaRPr lang="en-US"/>
        </a:p>
      </dgm:t>
    </dgm:pt>
    <dgm:pt modelId="{90676783-F9CB-4A4D-864B-6F7E2608CF75}" type="sibTrans" cxnId="{8FFDBF17-20D2-4427-BC9F-9D3A50D2AD60}">
      <dgm:prSet/>
      <dgm:spPr/>
      <dgm:t>
        <a:bodyPr/>
        <a:lstStyle/>
        <a:p>
          <a:endParaRPr lang="en-US"/>
        </a:p>
      </dgm:t>
    </dgm:pt>
    <dgm:pt modelId="{050BC75A-4DFA-4FF6-BBFE-5DEA56F095E0}" type="pres">
      <dgm:prSet presAssocID="{71E66ED0-1009-4FEE-9EAD-41F07F3EF990}" presName="linearFlow" presStyleCnt="0">
        <dgm:presLayoutVars>
          <dgm:dir/>
          <dgm:animLvl val="lvl"/>
          <dgm:resizeHandles/>
        </dgm:presLayoutVars>
      </dgm:prSet>
      <dgm:spPr/>
    </dgm:pt>
    <dgm:pt modelId="{DB1A3F8B-2EB9-4E5C-B9E6-CF520B92F017}" type="pres">
      <dgm:prSet presAssocID="{EE8AEF82-41EC-46C6-A0B6-AA052A2812F8}" presName="compositeNode" presStyleCnt="0">
        <dgm:presLayoutVars>
          <dgm:bulletEnabled val="1"/>
        </dgm:presLayoutVars>
      </dgm:prSet>
      <dgm:spPr/>
    </dgm:pt>
    <dgm:pt modelId="{FF2A4162-E40A-4005-8182-32F4A1B6FCD1}" type="pres">
      <dgm:prSet presAssocID="{EE8AEF82-41EC-46C6-A0B6-AA052A2812F8}"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EA6B3F6B-BE03-4481-8EFD-C6450BE1B3DD}" type="pres">
      <dgm:prSet presAssocID="{EE8AEF82-41EC-46C6-A0B6-AA052A2812F8}" presName="childNode" presStyleLbl="node1" presStyleIdx="0" presStyleCnt="4">
        <dgm:presLayoutVars>
          <dgm:bulletEnabled val="1"/>
        </dgm:presLayoutVars>
      </dgm:prSet>
      <dgm:spPr/>
    </dgm:pt>
    <dgm:pt modelId="{1BA51A68-4FD5-41B7-8CF9-05F49EBE13C1}" type="pres">
      <dgm:prSet presAssocID="{EE8AEF82-41EC-46C6-A0B6-AA052A2812F8}" presName="parentNode" presStyleLbl="revTx" presStyleIdx="0" presStyleCnt="4">
        <dgm:presLayoutVars>
          <dgm:chMax val="0"/>
          <dgm:bulletEnabled val="1"/>
        </dgm:presLayoutVars>
      </dgm:prSet>
      <dgm:spPr/>
    </dgm:pt>
    <dgm:pt modelId="{CECEDF22-C7C1-4EF7-A814-D344AA00EF4F}" type="pres">
      <dgm:prSet presAssocID="{6D5268BA-F32C-442D-A25D-F3BC7816A024}" presName="sibTrans" presStyleCnt="0"/>
      <dgm:spPr/>
    </dgm:pt>
    <dgm:pt modelId="{3B37CBCB-817A-4C9D-ADBB-F99F28D372AB}" type="pres">
      <dgm:prSet presAssocID="{2FA5754C-8082-4E98-AD4C-4736AECBBB3B}" presName="compositeNode" presStyleCnt="0">
        <dgm:presLayoutVars>
          <dgm:bulletEnabled val="1"/>
        </dgm:presLayoutVars>
      </dgm:prSet>
      <dgm:spPr/>
    </dgm:pt>
    <dgm:pt modelId="{1957277C-EF93-4592-ADD9-3C9498A27382}" type="pres">
      <dgm:prSet presAssocID="{2FA5754C-8082-4E98-AD4C-4736AECBBB3B}" presName="imag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645F23F-5D41-45A3-8CDA-9A7DDE97208C}" type="pres">
      <dgm:prSet presAssocID="{2FA5754C-8082-4E98-AD4C-4736AECBBB3B}" presName="childNode" presStyleLbl="node1" presStyleIdx="1" presStyleCnt="4">
        <dgm:presLayoutVars>
          <dgm:bulletEnabled val="1"/>
        </dgm:presLayoutVars>
      </dgm:prSet>
      <dgm:spPr/>
    </dgm:pt>
    <dgm:pt modelId="{F45F9D6A-2660-4697-8317-F8235752711D}" type="pres">
      <dgm:prSet presAssocID="{2FA5754C-8082-4E98-AD4C-4736AECBBB3B}" presName="parentNode" presStyleLbl="revTx" presStyleIdx="1" presStyleCnt="4">
        <dgm:presLayoutVars>
          <dgm:chMax val="0"/>
          <dgm:bulletEnabled val="1"/>
        </dgm:presLayoutVars>
      </dgm:prSet>
      <dgm:spPr/>
    </dgm:pt>
    <dgm:pt modelId="{A5393A83-7C51-4F51-ABE1-AFE6B344F30F}" type="pres">
      <dgm:prSet presAssocID="{9ED0D915-65BA-4B43-BF5D-48F472C7D762}" presName="sibTrans" presStyleCnt="0"/>
      <dgm:spPr/>
    </dgm:pt>
    <dgm:pt modelId="{3F7C164A-7395-498B-851C-A8355280B581}" type="pres">
      <dgm:prSet presAssocID="{3935D729-2F8D-4018-826E-715CCFCC07EB}" presName="compositeNode" presStyleCnt="0">
        <dgm:presLayoutVars>
          <dgm:bulletEnabled val="1"/>
        </dgm:presLayoutVars>
      </dgm:prSet>
      <dgm:spPr/>
    </dgm:pt>
    <dgm:pt modelId="{1B2F9A18-611B-4F09-91C6-04B3DF7A6F7C}" type="pres">
      <dgm:prSet presAssocID="{3935D729-2F8D-4018-826E-715CCFCC07EB}" presName="imag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E796E867-07B4-434D-8647-A4CF31075DF6}" type="pres">
      <dgm:prSet presAssocID="{3935D729-2F8D-4018-826E-715CCFCC07EB}" presName="childNode" presStyleLbl="node1" presStyleIdx="2" presStyleCnt="4">
        <dgm:presLayoutVars>
          <dgm:bulletEnabled val="1"/>
        </dgm:presLayoutVars>
      </dgm:prSet>
      <dgm:spPr/>
    </dgm:pt>
    <dgm:pt modelId="{256BBE43-866E-44A3-A435-6B4ABA82DF07}" type="pres">
      <dgm:prSet presAssocID="{3935D729-2F8D-4018-826E-715CCFCC07EB}" presName="parentNode" presStyleLbl="revTx" presStyleIdx="2" presStyleCnt="4">
        <dgm:presLayoutVars>
          <dgm:chMax val="0"/>
          <dgm:bulletEnabled val="1"/>
        </dgm:presLayoutVars>
      </dgm:prSet>
      <dgm:spPr/>
    </dgm:pt>
    <dgm:pt modelId="{34994663-3D66-4F86-BE51-25466EEC74D0}" type="pres">
      <dgm:prSet presAssocID="{1329A7B1-40C5-4ED4-A549-AF9A2CCE81A7}" presName="sibTrans" presStyleCnt="0"/>
      <dgm:spPr/>
    </dgm:pt>
    <dgm:pt modelId="{D713B15F-5EAE-4027-8344-8806FC01FF17}" type="pres">
      <dgm:prSet presAssocID="{D7EAA707-953C-4B2B-A319-746DF9D53373}" presName="compositeNode" presStyleCnt="0">
        <dgm:presLayoutVars>
          <dgm:bulletEnabled val="1"/>
        </dgm:presLayoutVars>
      </dgm:prSet>
      <dgm:spPr/>
    </dgm:pt>
    <dgm:pt modelId="{9D1375CC-7B48-4F5F-AA19-52362B9CB43D}" type="pres">
      <dgm:prSet presAssocID="{D7EAA707-953C-4B2B-A319-746DF9D53373}"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0940A47C-0722-4AD0-9E15-5DF15FD9D002}" type="pres">
      <dgm:prSet presAssocID="{D7EAA707-953C-4B2B-A319-746DF9D53373}" presName="childNode" presStyleLbl="node1" presStyleIdx="3" presStyleCnt="4">
        <dgm:presLayoutVars>
          <dgm:bulletEnabled val="1"/>
        </dgm:presLayoutVars>
      </dgm:prSet>
      <dgm:spPr/>
    </dgm:pt>
    <dgm:pt modelId="{19982D40-0227-4380-96A9-7765481FC86A}" type="pres">
      <dgm:prSet presAssocID="{D7EAA707-953C-4B2B-A319-746DF9D53373}" presName="parentNode" presStyleLbl="revTx" presStyleIdx="3" presStyleCnt="4">
        <dgm:presLayoutVars>
          <dgm:chMax val="0"/>
          <dgm:bulletEnabled val="1"/>
        </dgm:presLayoutVars>
      </dgm:prSet>
      <dgm:spPr/>
    </dgm:pt>
  </dgm:ptLst>
  <dgm:cxnLst>
    <dgm:cxn modelId="{71728207-1E10-47EF-9B47-10DE4425AD56}" srcId="{2FA5754C-8082-4E98-AD4C-4736AECBBB3B}" destId="{6C2AC45F-D4A4-47D3-8431-0E32CB4D7731}" srcOrd="1" destOrd="0" parTransId="{76944E99-0869-4DD5-8676-C307FAC9697F}" sibTransId="{7B1CFDE9-5543-45B4-B891-13A2714A5703}"/>
    <dgm:cxn modelId="{9E2AC20D-2042-48E8-87AA-9845F4B233F2}" type="presOf" srcId="{D7EAA707-953C-4B2B-A319-746DF9D53373}" destId="{19982D40-0227-4380-96A9-7765481FC86A}" srcOrd="0" destOrd="0" presId="urn:microsoft.com/office/officeart/2005/8/layout/hList2"/>
    <dgm:cxn modelId="{D2AE4C10-076E-4117-B0D1-E0A9D11D06E2}" srcId="{71E66ED0-1009-4FEE-9EAD-41F07F3EF990}" destId="{EE8AEF82-41EC-46C6-A0B6-AA052A2812F8}" srcOrd="0" destOrd="0" parTransId="{8F39AF0A-E970-43CD-9E6E-71784A43C543}" sibTransId="{6D5268BA-F32C-442D-A25D-F3BC7816A024}"/>
    <dgm:cxn modelId="{2CA83015-04C6-4E30-BEF4-692C1CA8F7B8}" srcId="{71E66ED0-1009-4FEE-9EAD-41F07F3EF990}" destId="{2FA5754C-8082-4E98-AD4C-4736AECBBB3B}" srcOrd="1" destOrd="0" parTransId="{5524197D-FE3D-496A-B12A-5F148774BECA}" sibTransId="{9ED0D915-65BA-4B43-BF5D-48F472C7D762}"/>
    <dgm:cxn modelId="{8FFDBF17-20D2-4427-BC9F-9D3A50D2AD60}" srcId="{D7EAA707-953C-4B2B-A319-746DF9D53373}" destId="{67A80759-6EBC-4CD9-89F4-0770CE777C40}" srcOrd="0" destOrd="0" parTransId="{21D5107C-8FE8-4282-9687-56D184B2F270}" sibTransId="{90676783-F9CB-4A4D-864B-6F7E2608CF75}"/>
    <dgm:cxn modelId="{2C2CC21E-9899-49CB-92A7-F56C81B881E9}" srcId="{EE8AEF82-41EC-46C6-A0B6-AA052A2812F8}" destId="{60F4F573-8A18-4909-9F0B-FDED9DAECF75}" srcOrd="1" destOrd="0" parTransId="{57915661-368F-46A7-8501-777DD34EB984}" sibTransId="{27E18102-EDE9-43DF-ACD1-B8858B57CA4B}"/>
    <dgm:cxn modelId="{37F73332-A604-4A78-9A1F-9FF95AEBCA0C}" srcId="{71E66ED0-1009-4FEE-9EAD-41F07F3EF990}" destId="{3935D729-2F8D-4018-826E-715CCFCC07EB}" srcOrd="2" destOrd="0" parTransId="{57CB6DF3-95F1-40AF-9F2B-0A7C507388C4}" sibTransId="{1329A7B1-40C5-4ED4-A549-AF9A2CCE81A7}"/>
    <dgm:cxn modelId="{D6D6A85B-F343-4362-8832-3D9D5A7ACD70}" srcId="{EE8AEF82-41EC-46C6-A0B6-AA052A2812F8}" destId="{EEC0702E-FB9E-47FC-BACA-215DB8A4A327}" srcOrd="2" destOrd="0" parTransId="{6526528D-5E1F-484C-90F3-F0302B88A84F}" sibTransId="{508E22CB-B5B9-42BB-98D9-2D521221421F}"/>
    <dgm:cxn modelId="{268E325D-F4C3-4DC8-A56D-DF47BB57632E}" srcId="{2FA5754C-8082-4E98-AD4C-4736AECBBB3B}" destId="{302E327A-B8B8-40B1-ACC9-A8A9A991C477}" srcOrd="0" destOrd="0" parTransId="{DB01C4C1-0D41-42E2-81C8-A4F3BCBF6DEE}" sibTransId="{2E95F400-5C10-479F-A796-9E0F16F881D5}"/>
    <dgm:cxn modelId="{F9BFE844-BC2C-4B79-B42F-8B2324D6EDC5}" srcId="{2FA5754C-8082-4E98-AD4C-4736AECBBB3B}" destId="{8042A057-EE6A-448F-92A9-D15441A64172}" srcOrd="5" destOrd="0" parTransId="{288E56EA-CCAB-429A-B1F7-A96FB92A0FED}" sibTransId="{14C906A7-2164-485E-A68F-8332D5DBFE0B}"/>
    <dgm:cxn modelId="{71578747-C5AA-44EC-A528-22A2D750BC6B}" type="presOf" srcId="{6C2AC45F-D4A4-47D3-8431-0E32CB4D7731}" destId="{8645F23F-5D41-45A3-8CDA-9A7DDE97208C}" srcOrd="0" destOrd="1" presId="urn:microsoft.com/office/officeart/2005/8/layout/hList2"/>
    <dgm:cxn modelId="{F450544A-E997-4024-A170-E19DB54276D4}" type="presOf" srcId="{D55BDB20-26FE-4F3C-97FB-DD43C17A1F61}" destId="{8645F23F-5D41-45A3-8CDA-9A7DDE97208C}" srcOrd="0" destOrd="4" presId="urn:microsoft.com/office/officeart/2005/8/layout/hList2"/>
    <dgm:cxn modelId="{442FEF6E-B3DE-4955-9D8D-62CCF4C4EC16}" srcId="{EE8AEF82-41EC-46C6-A0B6-AA052A2812F8}" destId="{BE1AA5D1-FA13-4400-B2F0-9E52E4C1FE25}" srcOrd="0" destOrd="0" parTransId="{C11F55D3-7812-447E-BC91-06EAA5C1F55A}" sibTransId="{D05D3458-F849-4310-BE32-25878F671C62}"/>
    <dgm:cxn modelId="{957DB670-F1EF-4A11-AFB9-A5F1AAD680A0}" srcId="{2FA5754C-8082-4E98-AD4C-4736AECBBB3B}" destId="{46C64477-5D24-4A18-B3A5-56666F8BC9CE}" srcOrd="2" destOrd="0" parTransId="{22493910-5A98-4FEA-8CA7-17B423564B55}" sibTransId="{55B9B4BB-5373-4543-BB4D-229F99D1D954}"/>
    <dgm:cxn modelId="{2BDA1351-3A5C-46A9-89A6-9D2827A4EE83}" type="presOf" srcId="{3935D729-2F8D-4018-826E-715CCFCC07EB}" destId="{256BBE43-866E-44A3-A435-6B4ABA82DF07}" srcOrd="0" destOrd="0" presId="urn:microsoft.com/office/officeart/2005/8/layout/hList2"/>
    <dgm:cxn modelId="{E1EC5C51-4A5A-4297-BA50-EEA62F2D7F96}" srcId="{2FA5754C-8082-4E98-AD4C-4736AECBBB3B}" destId="{B16F6785-1DA3-4037-9A62-04189CDB5987}" srcOrd="3" destOrd="0" parTransId="{37FC806F-3699-4FEB-81EF-F8175D6F7984}" sibTransId="{91C6D508-6DF8-4044-BCA0-241991C9AF05}"/>
    <dgm:cxn modelId="{6FECCE56-1DB3-4B78-8004-4E9F813DBC5A}" srcId="{EE8AEF82-41EC-46C6-A0B6-AA052A2812F8}" destId="{0F4A033C-7958-4C05-BE2D-EC739AA5C2AD}" srcOrd="3" destOrd="0" parTransId="{F958C819-982F-4B87-9C41-9DE27793CCFE}" sibTransId="{6054FAD4-16A1-40CB-B521-EFD4535CD26F}"/>
    <dgm:cxn modelId="{B9EE0C80-AA85-437E-9884-8F00B4904110}" type="presOf" srcId="{B16F6785-1DA3-4037-9A62-04189CDB5987}" destId="{8645F23F-5D41-45A3-8CDA-9A7DDE97208C}" srcOrd="0" destOrd="3" presId="urn:microsoft.com/office/officeart/2005/8/layout/hList2"/>
    <dgm:cxn modelId="{1C93F381-43BC-4F92-A4E4-ACD9AF57656E}" srcId="{2FA5754C-8082-4E98-AD4C-4736AECBBB3B}" destId="{D55BDB20-26FE-4F3C-97FB-DD43C17A1F61}" srcOrd="4" destOrd="0" parTransId="{11D57629-337B-43FF-BF57-DC888E54FABE}" sibTransId="{FF868A84-5830-4E57-B12A-E365996E1CA0}"/>
    <dgm:cxn modelId="{4D6D4282-AE14-4382-8ADC-C06D90C56392}" type="presOf" srcId="{BE1AA5D1-FA13-4400-B2F0-9E52E4C1FE25}" destId="{EA6B3F6B-BE03-4481-8EFD-C6450BE1B3DD}" srcOrd="0" destOrd="0" presId="urn:microsoft.com/office/officeart/2005/8/layout/hList2"/>
    <dgm:cxn modelId="{A8A67386-C04A-44A9-B016-835C27F05722}" type="presOf" srcId="{8042A057-EE6A-448F-92A9-D15441A64172}" destId="{8645F23F-5D41-45A3-8CDA-9A7DDE97208C}" srcOrd="0" destOrd="5" presId="urn:microsoft.com/office/officeart/2005/8/layout/hList2"/>
    <dgm:cxn modelId="{E4DBEB8B-1CB8-41E6-AB79-CCB4F5C16361}" srcId="{3935D729-2F8D-4018-826E-715CCFCC07EB}" destId="{04CCB897-3603-442F-92D1-A6A3259C0E6D}" srcOrd="1" destOrd="0" parTransId="{56F07FDF-C4AF-442E-959D-544C59FCD36A}" sibTransId="{01E6A081-E63D-441C-9942-D21EAA83C5BA}"/>
    <dgm:cxn modelId="{AB4F9FA2-7801-4682-ADA5-36C47ACE9FDF}" srcId="{71E66ED0-1009-4FEE-9EAD-41F07F3EF990}" destId="{D7EAA707-953C-4B2B-A319-746DF9D53373}" srcOrd="3" destOrd="0" parTransId="{A8B2D1BC-5099-46E4-AFE6-8636E28387B7}" sibTransId="{847E541F-076F-475F-B5E0-7CC6E69FC0B3}"/>
    <dgm:cxn modelId="{7C3210B3-41D0-46F4-AFA5-7491056685F8}" type="presOf" srcId="{60F4F573-8A18-4909-9F0B-FDED9DAECF75}" destId="{EA6B3F6B-BE03-4481-8EFD-C6450BE1B3DD}" srcOrd="0" destOrd="1" presId="urn:microsoft.com/office/officeart/2005/8/layout/hList2"/>
    <dgm:cxn modelId="{714F65B3-AC26-4F64-B40D-921ABA93BB37}" type="presOf" srcId="{EE8AEF82-41EC-46C6-A0B6-AA052A2812F8}" destId="{1BA51A68-4FD5-41B7-8CF9-05F49EBE13C1}" srcOrd="0" destOrd="0" presId="urn:microsoft.com/office/officeart/2005/8/layout/hList2"/>
    <dgm:cxn modelId="{F4B890B8-6AF3-471A-9A9F-E61272447894}" srcId="{3935D729-2F8D-4018-826E-715CCFCC07EB}" destId="{A1D85D25-B873-4EED-8F39-B6BD883D494F}" srcOrd="0" destOrd="0" parTransId="{039E7F46-1AEB-4C74-9F10-9450342DB66B}" sibTransId="{A8AADEE5-B081-4EF2-B192-748B66EF07C0}"/>
    <dgm:cxn modelId="{0A8A2DBB-BDEF-48BE-9E97-5D8461C7469B}" type="presOf" srcId="{EEC0702E-FB9E-47FC-BACA-215DB8A4A327}" destId="{EA6B3F6B-BE03-4481-8EFD-C6450BE1B3DD}" srcOrd="0" destOrd="2" presId="urn:microsoft.com/office/officeart/2005/8/layout/hList2"/>
    <dgm:cxn modelId="{92D93FC7-06EB-4AC2-986E-A4282F4E8B46}" type="presOf" srcId="{71E66ED0-1009-4FEE-9EAD-41F07F3EF990}" destId="{050BC75A-4DFA-4FF6-BBFE-5DEA56F095E0}" srcOrd="0" destOrd="0" presId="urn:microsoft.com/office/officeart/2005/8/layout/hList2"/>
    <dgm:cxn modelId="{8942B9D2-FBB8-41BC-85E0-E2B8405BFD7D}" type="presOf" srcId="{302E327A-B8B8-40B1-ACC9-A8A9A991C477}" destId="{8645F23F-5D41-45A3-8CDA-9A7DDE97208C}" srcOrd="0" destOrd="0" presId="urn:microsoft.com/office/officeart/2005/8/layout/hList2"/>
    <dgm:cxn modelId="{AEBEF4DA-1F06-424F-9F8A-1395B09D92C4}" type="presOf" srcId="{46C64477-5D24-4A18-B3A5-56666F8BC9CE}" destId="{8645F23F-5D41-45A3-8CDA-9A7DDE97208C}" srcOrd="0" destOrd="2" presId="urn:microsoft.com/office/officeart/2005/8/layout/hList2"/>
    <dgm:cxn modelId="{4DFAD7DD-7F0F-4824-80AD-F9561E53A66B}" type="presOf" srcId="{04CCB897-3603-442F-92D1-A6A3259C0E6D}" destId="{E796E867-07B4-434D-8647-A4CF31075DF6}" srcOrd="0" destOrd="1" presId="urn:microsoft.com/office/officeart/2005/8/layout/hList2"/>
    <dgm:cxn modelId="{21B85BDF-5B70-4E78-898E-9B14EA3772AB}" type="presOf" srcId="{A1D85D25-B873-4EED-8F39-B6BD883D494F}" destId="{E796E867-07B4-434D-8647-A4CF31075DF6}" srcOrd="0" destOrd="0" presId="urn:microsoft.com/office/officeart/2005/8/layout/hList2"/>
    <dgm:cxn modelId="{67866BDF-D91B-4CC4-BE19-BB262919339B}" type="presOf" srcId="{2FA5754C-8082-4E98-AD4C-4736AECBBB3B}" destId="{F45F9D6A-2660-4697-8317-F8235752711D}" srcOrd="0" destOrd="0" presId="urn:microsoft.com/office/officeart/2005/8/layout/hList2"/>
    <dgm:cxn modelId="{7A20C3E1-9A7C-4808-831D-FB7B84137F1F}" type="presOf" srcId="{67A80759-6EBC-4CD9-89F4-0770CE777C40}" destId="{0940A47C-0722-4AD0-9E15-5DF15FD9D002}" srcOrd="0" destOrd="0" presId="urn:microsoft.com/office/officeart/2005/8/layout/hList2"/>
    <dgm:cxn modelId="{E49C00ED-F837-43DA-96CE-D88CBE800455}" type="presOf" srcId="{0F4A033C-7958-4C05-BE2D-EC739AA5C2AD}" destId="{EA6B3F6B-BE03-4481-8EFD-C6450BE1B3DD}" srcOrd="0" destOrd="3" presId="urn:microsoft.com/office/officeart/2005/8/layout/hList2"/>
    <dgm:cxn modelId="{54DDB4EF-F369-42E8-91BB-F501D008F799}" srcId="{EE8AEF82-41EC-46C6-A0B6-AA052A2812F8}" destId="{4E3839EB-BAAD-41B7-8287-D26515763A5E}" srcOrd="4" destOrd="0" parTransId="{D5B14B24-5318-40E5-8292-8C37EB8D0446}" sibTransId="{33E35139-53DE-4252-884B-755A4C5940C2}"/>
    <dgm:cxn modelId="{BCC511FD-87A7-4393-B6F0-A6E9EAECB148}" type="presOf" srcId="{4E3839EB-BAAD-41B7-8287-D26515763A5E}" destId="{EA6B3F6B-BE03-4481-8EFD-C6450BE1B3DD}" srcOrd="0" destOrd="4" presId="urn:microsoft.com/office/officeart/2005/8/layout/hList2"/>
    <dgm:cxn modelId="{71A4D437-D1AE-4BC8-9E8E-4399E69BDFA4}" type="presParOf" srcId="{050BC75A-4DFA-4FF6-BBFE-5DEA56F095E0}" destId="{DB1A3F8B-2EB9-4E5C-B9E6-CF520B92F017}" srcOrd="0" destOrd="0" presId="urn:microsoft.com/office/officeart/2005/8/layout/hList2"/>
    <dgm:cxn modelId="{56B7C103-BF90-47F4-A6E0-E9EC02B36DCD}" type="presParOf" srcId="{DB1A3F8B-2EB9-4E5C-B9E6-CF520B92F017}" destId="{FF2A4162-E40A-4005-8182-32F4A1B6FCD1}" srcOrd="0" destOrd="0" presId="urn:microsoft.com/office/officeart/2005/8/layout/hList2"/>
    <dgm:cxn modelId="{36C66F48-D21F-4BDC-AB37-A55033217558}" type="presParOf" srcId="{DB1A3F8B-2EB9-4E5C-B9E6-CF520B92F017}" destId="{EA6B3F6B-BE03-4481-8EFD-C6450BE1B3DD}" srcOrd="1" destOrd="0" presId="urn:microsoft.com/office/officeart/2005/8/layout/hList2"/>
    <dgm:cxn modelId="{DABC1B78-2D69-4E54-8E01-43FD28A6B165}" type="presParOf" srcId="{DB1A3F8B-2EB9-4E5C-B9E6-CF520B92F017}" destId="{1BA51A68-4FD5-41B7-8CF9-05F49EBE13C1}" srcOrd="2" destOrd="0" presId="urn:microsoft.com/office/officeart/2005/8/layout/hList2"/>
    <dgm:cxn modelId="{8B3F674F-1447-42B9-88A3-6AF4843E3840}" type="presParOf" srcId="{050BC75A-4DFA-4FF6-BBFE-5DEA56F095E0}" destId="{CECEDF22-C7C1-4EF7-A814-D344AA00EF4F}" srcOrd="1" destOrd="0" presId="urn:microsoft.com/office/officeart/2005/8/layout/hList2"/>
    <dgm:cxn modelId="{61A44409-2F75-4F07-B099-3A26066C7EBF}" type="presParOf" srcId="{050BC75A-4DFA-4FF6-BBFE-5DEA56F095E0}" destId="{3B37CBCB-817A-4C9D-ADBB-F99F28D372AB}" srcOrd="2" destOrd="0" presId="urn:microsoft.com/office/officeart/2005/8/layout/hList2"/>
    <dgm:cxn modelId="{9499FFEC-55BD-459A-96B7-FE35482458DD}" type="presParOf" srcId="{3B37CBCB-817A-4C9D-ADBB-F99F28D372AB}" destId="{1957277C-EF93-4592-ADD9-3C9498A27382}" srcOrd="0" destOrd="0" presId="urn:microsoft.com/office/officeart/2005/8/layout/hList2"/>
    <dgm:cxn modelId="{1FBCAF57-ACBD-41B0-9E75-E64A21C7DED8}" type="presParOf" srcId="{3B37CBCB-817A-4C9D-ADBB-F99F28D372AB}" destId="{8645F23F-5D41-45A3-8CDA-9A7DDE97208C}" srcOrd="1" destOrd="0" presId="urn:microsoft.com/office/officeart/2005/8/layout/hList2"/>
    <dgm:cxn modelId="{47DEB074-285A-4DC8-92C1-5E2AAC816A89}" type="presParOf" srcId="{3B37CBCB-817A-4C9D-ADBB-F99F28D372AB}" destId="{F45F9D6A-2660-4697-8317-F8235752711D}" srcOrd="2" destOrd="0" presId="urn:microsoft.com/office/officeart/2005/8/layout/hList2"/>
    <dgm:cxn modelId="{AA2544D6-28F5-4813-95B7-5B9DAACCB0C3}" type="presParOf" srcId="{050BC75A-4DFA-4FF6-BBFE-5DEA56F095E0}" destId="{A5393A83-7C51-4F51-ABE1-AFE6B344F30F}" srcOrd="3" destOrd="0" presId="urn:microsoft.com/office/officeart/2005/8/layout/hList2"/>
    <dgm:cxn modelId="{0CF64A8A-E36A-488D-B26E-AC83B38AEBAB}" type="presParOf" srcId="{050BC75A-4DFA-4FF6-BBFE-5DEA56F095E0}" destId="{3F7C164A-7395-498B-851C-A8355280B581}" srcOrd="4" destOrd="0" presId="urn:microsoft.com/office/officeart/2005/8/layout/hList2"/>
    <dgm:cxn modelId="{122E0DFA-A83A-4837-B838-DE81CF48B49C}" type="presParOf" srcId="{3F7C164A-7395-498B-851C-A8355280B581}" destId="{1B2F9A18-611B-4F09-91C6-04B3DF7A6F7C}" srcOrd="0" destOrd="0" presId="urn:microsoft.com/office/officeart/2005/8/layout/hList2"/>
    <dgm:cxn modelId="{A04D6F05-0F31-45F6-BF7C-FC731A483CBF}" type="presParOf" srcId="{3F7C164A-7395-498B-851C-A8355280B581}" destId="{E796E867-07B4-434D-8647-A4CF31075DF6}" srcOrd="1" destOrd="0" presId="urn:microsoft.com/office/officeart/2005/8/layout/hList2"/>
    <dgm:cxn modelId="{A7B4F70D-01F5-46E2-B47D-2EDD462B76D3}" type="presParOf" srcId="{3F7C164A-7395-498B-851C-A8355280B581}" destId="{256BBE43-866E-44A3-A435-6B4ABA82DF07}" srcOrd="2" destOrd="0" presId="urn:microsoft.com/office/officeart/2005/8/layout/hList2"/>
    <dgm:cxn modelId="{155276A4-3C2C-44CB-890C-2DE3BA3C8582}" type="presParOf" srcId="{050BC75A-4DFA-4FF6-BBFE-5DEA56F095E0}" destId="{34994663-3D66-4F86-BE51-25466EEC74D0}" srcOrd="5" destOrd="0" presId="urn:microsoft.com/office/officeart/2005/8/layout/hList2"/>
    <dgm:cxn modelId="{C4051B45-2BC2-49E7-A592-F13480EF1622}" type="presParOf" srcId="{050BC75A-4DFA-4FF6-BBFE-5DEA56F095E0}" destId="{D713B15F-5EAE-4027-8344-8806FC01FF17}" srcOrd="6" destOrd="0" presId="urn:microsoft.com/office/officeart/2005/8/layout/hList2"/>
    <dgm:cxn modelId="{5A8D8552-DB00-48C9-89A6-700026A12BA7}" type="presParOf" srcId="{D713B15F-5EAE-4027-8344-8806FC01FF17}" destId="{9D1375CC-7B48-4F5F-AA19-52362B9CB43D}" srcOrd="0" destOrd="0" presId="urn:microsoft.com/office/officeart/2005/8/layout/hList2"/>
    <dgm:cxn modelId="{8CFF1D6D-6408-47A2-96BD-3DFA1166FE65}" type="presParOf" srcId="{D713B15F-5EAE-4027-8344-8806FC01FF17}" destId="{0940A47C-0722-4AD0-9E15-5DF15FD9D002}" srcOrd="1" destOrd="0" presId="urn:microsoft.com/office/officeart/2005/8/layout/hList2"/>
    <dgm:cxn modelId="{FCF916F3-D2F2-4AF8-9F86-4098912F8D18}" type="presParOf" srcId="{D713B15F-5EAE-4027-8344-8806FC01FF17}" destId="{19982D40-0227-4380-96A9-7765481FC86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81299E-F75A-447F-AB7A-63ED0C2A3D4B}" type="doc">
      <dgm:prSet loTypeId="urn:microsoft.com/office/officeart/2005/8/layout/hChevron3" loCatId="process" qsTypeId="urn:microsoft.com/office/officeart/2005/8/quickstyle/simple2" qsCatId="simple" csTypeId="urn:microsoft.com/office/officeart/2005/8/colors/accent1_2" csCatId="accent1" phldr="1"/>
      <dgm:spPr/>
    </dgm:pt>
    <dgm:pt modelId="{40C3B2F6-978D-4A62-9C85-1AB1C13D945B}">
      <dgm:prSet phldrT="[Text]" custT="1"/>
      <dgm:spPr>
        <a:solidFill>
          <a:srgbClr val="6D7EF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000" b="0" kern="1200" dirty="0">
              <a:solidFill>
                <a:srgbClr val="FFFFFF"/>
              </a:solidFill>
              <a:latin typeface="Arial"/>
              <a:ea typeface="+mn-ea"/>
              <a:cs typeface="+mn-cs"/>
            </a:rPr>
            <a:t>Upload Data</a:t>
          </a:r>
        </a:p>
      </dgm:t>
    </dgm:pt>
    <dgm:pt modelId="{8C31A770-1690-4360-B8E9-181E7103459D}" type="parTrans" cxnId="{C2760901-9935-4827-A77C-39EADE11587C}">
      <dgm:prSet/>
      <dgm:spPr/>
      <dgm:t>
        <a:bodyPr/>
        <a:lstStyle/>
        <a:p>
          <a:endParaRPr lang="en-US"/>
        </a:p>
      </dgm:t>
    </dgm:pt>
    <dgm:pt modelId="{488EACA1-0699-41AB-9138-0D823697162C}" type="sibTrans" cxnId="{C2760901-9935-4827-A77C-39EADE11587C}">
      <dgm:prSet/>
      <dgm:spPr/>
      <dgm:t>
        <a:bodyPr/>
        <a:lstStyle/>
        <a:p>
          <a:endParaRPr lang="en-US"/>
        </a:p>
      </dgm:t>
    </dgm:pt>
    <dgm:pt modelId="{19A4D1C1-3874-4C27-9311-C205BDC38A60}">
      <dgm:prSet phldrT="[Text]" custT="1"/>
      <dgm:spPr>
        <a:solidFill>
          <a:srgbClr val="6D7EF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000" b="0" kern="1200" dirty="0">
              <a:solidFill>
                <a:srgbClr val="FFFFFF"/>
              </a:solidFill>
              <a:latin typeface="Arial"/>
              <a:ea typeface="+mn-ea"/>
              <a:cs typeface="+mn-cs"/>
            </a:rPr>
            <a:t>Prepare Data</a:t>
          </a:r>
        </a:p>
      </dgm:t>
    </dgm:pt>
    <dgm:pt modelId="{14597395-0CA6-408D-B995-6C11C42504B0}" type="parTrans" cxnId="{F775FE91-FED2-4155-92C4-99561965EF6B}">
      <dgm:prSet/>
      <dgm:spPr/>
      <dgm:t>
        <a:bodyPr/>
        <a:lstStyle/>
        <a:p>
          <a:endParaRPr lang="en-US"/>
        </a:p>
      </dgm:t>
    </dgm:pt>
    <dgm:pt modelId="{3814EEEA-700F-4FF1-AB8D-73AF3F482F37}" type="sibTrans" cxnId="{F775FE91-FED2-4155-92C4-99561965EF6B}">
      <dgm:prSet/>
      <dgm:spPr/>
      <dgm:t>
        <a:bodyPr/>
        <a:lstStyle/>
        <a:p>
          <a:endParaRPr lang="en-US"/>
        </a:p>
      </dgm:t>
    </dgm:pt>
    <dgm:pt modelId="{13E8392A-3C66-476D-85D5-DD7142CB00C5}">
      <dgm:prSet phldrT="[Text]" custT="1"/>
      <dgm:spPr>
        <a:solidFill>
          <a:srgbClr val="6D7EF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000" b="0" kern="1200" dirty="0">
              <a:solidFill>
                <a:srgbClr val="FFFFFF"/>
              </a:solidFill>
              <a:latin typeface="Arial"/>
              <a:ea typeface="+mn-ea"/>
              <a:cs typeface="+mn-cs"/>
            </a:rPr>
            <a:t>Select Model</a:t>
          </a:r>
        </a:p>
      </dgm:t>
    </dgm:pt>
    <dgm:pt modelId="{3F1AEEBA-C184-4458-8143-31F56F35F585}" type="parTrans" cxnId="{D1F06E23-5029-4A46-BEB2-28E968632945}">
      <dgm:prSet/>
      <dgm:spPr/>
      <dgm:t>
        <a:bodyPr/>
        <a:lstStyle/>
        <a:p>
          <a:endParaRPr lang="en-US"/>
        </a:p>
      </dgm:t>
    </dgm:pt>
    <dgm:pt modelId="{D880C54B-4C36-4D24-A6B7-5899B4613B21}" type="sibTrans" cxnId="{D1F06E23-5029-4A46-BEB2-28E968632945}">
      <dgm:prSet/>
      <dgm:spPr/>
      <dgm:t>
        <a:bodyPr/>
        <a:lstStyle/>
        <a:p>
          <a:endParaRPr lang="en-US"/>
        </a:p>
      </dgm:t>
    </dgm:pt>
    <dgm:pt modelId="{7F5A0960-EDE8-4C79-B6C8-C5BCF9412C23}">
      <dgm:prSet phldrT="[Text]" custT="1"/>
      <dgm:spPr>
        <a:solidFill>
          <a:srgbClr val="6D7EF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000" b="0" kern="1200" dirty="0">
              <a:solidFill>
                <a:srgbClr val="FFFFFF"/>
              </a:solidFill>
              <a:latin typeface="Arial"/>
              <a:ea typeface="+mn-ea"/>
              <a:cs typeface="+mn-cs"/>
            </a:rPr>
            <a:t>Generate Ranked Model Pipelines</a:t>
          </a:r>
        </a:p>
      </dgm:t>
    </dgm:pt>
    <dgm:pt modelId="{EE718035-BD8E-4A1B-9B7C-4B5AD2379E63}" type="parTrans" cxnId="{5D19FFAB-95C7-4873-9059-5689EBC06D01}">
      <dgm:prSet/>
      <dgm:spPr/>
      <dgm:t>
        <a:bodyPr/>
        <a:lstStyle/>
        <a:p>
          <a:endParaRPr lang="en-US"/>
        </a:p>
      </dgm:t>
    </dgm:pt>
    <dgm:pt modelId="{36417E2B-0E62-409B-82FB-32C4DD60BD01}" type="sibTrans" cxnId="{5D19FFAB-95C7-4873-9059-5689EBC06D01}">
      <dgm:prSet/>
      <dgm:spPr/>
      <dgm:t>
        <a:bodyPr/>
        <a:lstStyle/>
        <a:p>
          <a:endParaRPr lang="en-US"/>
        </a:p>
      </dgm:t>
    </dgm:pt>
    <dgm:pt modelId="{2E5524E1-35BB-4EDA-96A0-BB63E98C4EF9}">
      <dgm:prSet phldrT="[Text]" custT="1"/>
      <dgm:spPr>
        <a:solidFill>
          <a:srgbClr val="6D7EF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000" b="0" kern="1200" dirty="0">
              <a:solidFill>
                <a:srgbClr val="FFFFFF"/>
              </a:solidFill>
              <a:latin typeface="Arial"/>
              <a:ea typeface="+mn-ea"/>
              <a:cs typeface="+mn-cs"/>
            </a:rPr>
            <a:t>Save a Model / Generate Code</a:t>
          </a:r>
        </a:p>
      </dgm:t>
    </dgm:pt>
    <dgm:pt modelId="{4E649071-6BF1-4B7F-BE57-577AE3A816BA}" type="parTrans" cxnId="{1607B5BA-78C2-41B7-B44B-FFD0F5D03E06}">
      <dgm:prSet/>
      <dgm:spPr/>
      <dgm:t>
        <a:bodyPr/>
        <a:lstStyle/>
        <a:p>
          <a:endParaRPr lang="en-US"/>
        </a:p>
      </dgm:t>
    </dgm:pt>
    <dgm:pt modelId="{7E97B6A4-A7D6-46EF-B40A-3C45DC8C56AD}" type="sibTrans" cxnId="{1607B5BA-78C2-41B7-B44B-FFD0F5D03E06}">
      <dgm:prSet/>
      <dgm:spPr/>
      <dgm:t>
        <a:bodyPr/>
        <a:lstStyle/>
        <a:p>
          <a:endParaRPr lang="en-US"/>
        </a:p>
      </dgm:t>
    </dgm:pt>
    <dgm:pt modelId="{8839BBF7-266C-4F00-8CD4-A5A9C597F3F1}" type="pres">
      <dgm:prSet presAssocID="{4B81299E-F75A-447F-AB7A-63ED0C2A3D4B}" presName="Name0" presStyleCnt="0">
        <dgm:presLayoutVars>
          <dgm:dir/>
          <dgm:resizeHandles val="exact"/>
        </dgm:presLayoutVars>
      </dgm:prSet>
      <dgm:spPr/>
    </dgm:pt>
    <dgm:pt modelId="{58996D3A-B571-45D6-A9BD-CD3D0FE5B667}" type="pres">
      <dgm:prSet presAssocID="{40C3B2F6-978D-4A62-9C85-1AB1C13D945B}" presName="parTxOnly" presStyleLbl="node1" presStyleIdx="0" presStyleCnt="5" custScaleX="83717" custScaleY="142066">
        <dgm:presLayoutVars>
          <dgm:bulletEnabled val="1"/>
        </dgm:presLayoutVars>
      </dgm:prSet>
      <dgm:spPr>
        <a:xfrm>
          <a:off x="458" y="274179"/>
          <a:ext cx="1166472" cy="791791"/>
        </a:xfrm>
        <a:prstGeom prst="homePlate">
          <a:avLst/>
        </a:prstGeom>
      </dgm:spPr>
    </dgm:pt>
    <dgm:pt modelId="{118A0B00-3F8C-43FA-B2DE-F9608D0E488E}" type="pres">
      <dgm:prSet presAssocID="{488EACA1-0699-41AB-9138-0D823697162C}" presName="parSpace" presStyleCnt="0"/>
      <dgm:spPr/>
    </dgm:pt>
    <dgm:pt modelId="{BCA59898-2F84-4445-B4B4-CBB21674F98E}" type="pres">
      <dgm:prSet presAssocID="{19A4D1C1-3874-4C27-9311-C205BDC38A60}" presName="parTxOnly" presStyleLbl="node1" presStyleIdx="1" presStyleCnt="5" custScaleY="136439">
        <dgm:presLayoutVars>
          <dgm:bulletEnabled val="1"/>
        </dgm:presLayoutVars>
      </dgm:prSet>
      <dgm:spPr>
        <a:xfrm>
          <a:off x="888261" y="289859"/>
          <a:ext cx="1393352" cy="760430"/>
        </a:xfrm>
        <a:prstGeom prst="chevron">
          <a:avLst/>
        </a:prstGeom>
      </dgm:spPr>
    </dgm:pt>
    <dgm:pt modelId="{DC3FD386-FEB8-4B01-B727-88CE09F4CD8E}" type="pres">
      <dgm:prSet presAssocID="{3814EEEA-700F-4FF1-AB8D-73AF3F482F37}" presName="parSpace" presStyleCnt="0"/>
      <dgm:spPr/>
    </dgm:pt>
    <dgm:pt modelId="{FEDA336E-2B40-4C11-9CD2-66F7E47AD0FB}" type="pres">
      <dgm:prSet presAssocID="{13E8392A-3C66-476D-85D5-DD7142CB00C5}" presName="parTxOnly" presStyleLbl="node1" presStyleIdx="2" presStyleCnt="5" custScaleY="139252">
        <dgm:presLayoutVars>
          <dgm:bulletEnabled val="1"/>
        </dgm:presLayoutVars>
      </dgm:prSet>
      <dgm:spPr>
        <a:xfrm>
          <a:off x="3028267" y="436703"/>
          <a:ext cx="1891109" cy="1053363"/>
        </a:xfrm>
        <a:prstGeom prst="chevron">
          <a:avLst/>
        </a:prstGeom>
      </dgm:spPr>
    </dgm:pt>
    <dgm:pt modelId="{BC44F9E5-7BF5-44C6-8254-651536CA45B2}" type="pres">
      <dgm:prSet presAssocID="{D880C54B-4C36-4D24-A6B7-5899B4613B21}" presName="parSpace" presStyleCnt="0"/>
      <dgm:spPr/>
    </dgm:pt>
    <dgm:pt modelId="{FD7D71B7-D44F-42E1-AB52-953D6D518F89}" type="pres">
      <dgm:prSet presAssocID="{7F5A0960-EDE8-4C79-B6C8-C5BCF9412C23}" presName="parTxOnly" presStyleLbl="node1" presStyleIdx="3" presStyleCnt="5" custScaleX="109537" custScaleY="142066">
        <dgm:presLayoutVars>
          <dgm:bulletEnabled val="1"/>
        </dgm:presLayoutVars>
      </dgm:prSet>
      <dgm:spPr>
        <a:xfrm>
          <a:off x="3117624" y="274179"/>
          <a:ext cx="1526236" cy="791791"/>
        </a:xfrm>
        <a:prstGeom prst="chevron">
          <a:avLst/>
        </a:prstGeom>
      </dgm:spPr>
    </dgm:pt>
    <dgm:pt modelId="{3AA44774-E3AB-4ED3-8D17-EEDDD372F897}" type="pres">
      <dgm:prSet presAssocID="{36417E2B-0E62-409B-82FB-32C4DD60BD01}" presName="parSpace" presStyleCnt="0"/>
      <dgm:spPr/>
    </dgm:pt>
    <dgm:pt modelId="{173E71E5-712D-4E32-86DF-E11FD8AD5E95}" type="pres">
      <dgm:prSet presAssocID="{2E5524E1-35BB-4EDA-96A0-BB63E98C4EF9}" presName="parTxOnly" presStyleLbl="node1" presStyleIdx="4" presStyleCnt="5" custScaleY="139590">
        <dgm:presLayoutVars>
          <dgm:bulletEnabled val="1"/>
        </dgm:presLayoutVars>
      </dgm:prSet>
      <dgm:spPr>
        <a:xfrm>
          <a:off x="4365190" y="281078"/>
          <a:ext cx="1393352" cy="777992"/>
        </a:xfrm>
        <a:prstGeom prst="chevron">
          <a:avLst/>
        </a:prstGeom>
      </dgm:spPr>
    </dgm:pt>
  </dgm:ptLst>
  <dgm:cxnLst>
    <dgm:cxn modelId="{C2760901-9935-4827-A77C-39EADE11587C}" srcId="{4B81299E-F75A-447F-AB7A-63ED0C2A3D4B}" destId="{40C3B2F6-978D-4A62-9C85-1AB1C13D945B}" srcOrd="0" destOrd="0" parTransId="{8C31A770-1690-4360-B8E9-181E7103459D}" sibTransId="{488EACA1-0699-41AB-9138-0D823697162C}"/>
    <dgm:cxn modelId="{D1F06E23-5029-4A46-BEB2-28E968632945}" srcId="{4B81299E-F75A-447F-AB7A-63ED0C2A3D4B}" destId="{13E8392A-3C66-476D-85D5-DD7142CB00C5}" srcOrd="2" destOrd="0" parTransId="{3F1AEEBA-C184-4458-8143-31F56F35F585}" sibTransId="{D880C54B-4C36-4D24-A6B7-5899B4613B21}"/>
    <dgm:cxn modelId="{137D6B66-48D6-4C23-8D47-150EB3C6640B}" type="presOf" srcId="{40C3B2F6-978D-4A62-9C85-1AB1C13D945B}" destId="{58996D3A-B571-45D6-A9BD-CD3D0FE5B667}" srcOrd="0" destOrd="0" presId="urn:microsoft.com/office/officeart/2005/8/layout/hChevron3"/>
    <dgm:cxn modelId="{649A814C-2BCE-4B5F-A6BB-346D54404C4C}" type="presOf" srcId="{2E5524E1-35BB-4EDA-96A0-BB63E98C4EF9}" destId="{173E71E5-712D-4E32-86DF-E11FD8AD5E95}" srcOrd="0" destOrd="0" presId="urn:microsoft.com/office/officeart/2005/8/layout/hChevron3"/>
    <dgm:cxn modelId="{A80B738B-2A30-401A-991C-6508DDBF89A3}" type="presOf" srcId="{19A4D1C1-3874-4C27-9311-C205BDC38A60}" destId="{BCA59898-2F84-4445-B4B4-CBB21674F98E}" srcOrd="0" destOrd="0" presId="urn:microsoft.com/office/officeart/2005/8/layout/hChevron3"/>
    <dgm:cxn modelId="{F775FE91-FED2-4155-92C4-99561965EF6B}" srcId="{4B81299E-F75A-447F-AB7A-63ED0C2A3D4B}" destId="{19A4D1C1-3874-4C27-9311-C205BDC38A60}" srcOrd="1" destOrd="0" parTransId="{14597395-0CA6-408D-B995-6C11C42504B0}" sibTransId="{3814EEEA-700F-4FF1-AB8D-73AF3F482F37}"/>
    <dgm:cxn modelId="{A5E3A29C-93FA-4739-9A22-E446EFEC6D53}" type="presOf" srcId="{13E8392A-3C66-476D-85D5-DD7142CB00C5}" destId="{FEDA336E-2B40-4C11-9CD2-66F7E47AD0FB}" srcOrd="0" destOrd="0" presId="urn:microsoft.com/office/officeart/2005/8/layout/hChevron3"/>
    <dgm:cxn modelId="{5D19FFAB-95C7-4873-9059-5689EBC06D01}" srcId="{4B81299E-F75A-447F-AB7A-63ED0C2A3D4B}" destId="{7F5A0960-EDE8-4C79-B6C8-C5BCF9412C23}" srcOrd="3" destOrd="0" parTransId="{EE718035-BD8E-4A1B-9B7C-4B5AD2379E63}" sibTransId="{36417E2B-0E62-409B-82FB-32C4DD60BD01}"/>
    <dgm:cxn modelId="{1607B5BA-78C2-41B7-B44B-FFD0F5D03E06}" srcId="{4B81299E-F75A-447F-AB7A-63ED0C2A3D4B}" destId="{2E5524E1-35BB-4EDA-96A0-BB63E98C4EF9}" srcOrd="4" destOrd="0" parTransId="{4E649071-6BF1-4B7F-BE57-577AE3A816BA}" sibTransId="{7E97B6A4-A7D6-46EF-B40A-3C45DC8C56AD}"/>
    <dgm:cxn modelId="{6C76B4C2-316A-41F7-8A3A-D864677C60CE}" type="presOf" srcId="{4B81299E-F75A-447F-AB7A-63ED0C2A3D4B}" destId="{8839BBF7-266C-4F00-8CD4-A5A9C597F3F1}" srcOrd="0" destOrd="0" presId="urn:microsoft.com/office/officeart/2005/8/layout/hChevron3"/>
    <dgm:cxn modelId="{E218C4D8-CEE9-444D-8909-4C070C3240CE}" type="presOf" srcId="{7F5A0960-EDE8-4C79-B6C8-C5BCF9412C23}" destId="{FD7D71B7-D44F-42E1-AB52-953D6D518F89}" srcOrd="0" destOrd="0" presId="urn:microsoft.com/office/officeart/2005/8/layout/hChevron3"/>
    <dgm:cxn modelId="{9A9BB707-2379-4ACC-B117-53B18300EBDC}" type="presParOf" srcId="{8839BBF7-266C-4F00-8CD4-A5A9C597F3F1}" destId="{58996D3A-B571-45D6-A9BD-CD3D0FE5B667}" srcOrd="0" destOrd="0" presId="urn:microsoft.com/office/officeart/2005/8/layout/hChevron3"/>
    <dgm:cxn modelId="{67D6B941-4FE8-467F-8FF0-5D2CE0F5C02C}" type="presParOf" srcId="{8839BBF7-266C-4F00-8CD4-A5A9C597F3F1}" destId="{118A0B00-3F8C-43FA-B2DE-F9608D0E488E}" srcOrd="1" destOrd="0" presId="urn:microsoft.com/office/officeart/2005/8/layout/hChevron3"/>
    <dgm:cxn modelId="{3D401705-FCA6-4360-84BC-A1E0C2D0BA84}" type="presParOf" srcId="{8839BBF7-266C-4F00-8CD4-A5A9C597F3F1}" destId="{BCA59898-2F84-4445-B4B4-CBB21674F98E}" srcOrd="2" destOrd="0" presId="urn:microsoft.com/office/officeart/2005/8/layout/hChevron3"/>
    <dgm:cxn modelId="{96E8F871-C129-434E-BFB0-FD00B6350D8C}" type="presParOf" srcId="{8839BBF7-266C-4F00-8CD4-A5A9C597F3F1}" destId="{DC3FD386-FEB8-4B01-B727-88CE09F4CD8E}" srcOrd="3" destOrd="0" presId="urn:microsoft.com/office/officeart/2005/8/layout/hChevron3"/>
    <dgm:cxn modelId="{A16A7CC4-0957-4CA3-9897-5554CAB05F40}" type="presParOf" srcId="{8839BBF7-266C-4F00-8CD4-A5A9C597F3F1}" destId="{FEDA336E-2B40-4C11-9CD2-66F7E47AD0FB}" srcOrd="4" destOrd="0" presId="urn:microsoft.com/office/officeart/2005/8/layout/hChevron3"/>
    <dgm:cxn modelId="{3BDB12E9-3C42-42AC-B60C-7DCA85211BBE}" type="presParOf" srcId="{8839BBF7-266C-4F00-8CD4-A5A9C597F3F1}" destId="{BC44F9E5-7BF5-44C6-8254-651536CA45B2}" srcOrd="5" destOrd="0" presId="urn:microsoft.com/office/officeart/2005/8/layout/hChevron3"/>
    <dgm:cxn modelId="{9DE96CEB-68D7-445B-AA7D-E9F850A96266}" type="presParOf" srcId="{8839BBF7-266C-4F00-8CD4-A5A9C597F3F1}" destId="{FD7D71B7-D44F-42E1-AB52-953D6D518F89}" srcOrd="6" destOrd="0" presId="urn:microsoft.com/office/officeart/2005/8/layout/hChevron3"/>
    <dgm:cxn modelId="{58C47D33-38B8-4840-B5AB-ABA45051F18D}" type="presParOf" srcId="{8839BBF7-266C-4F00-8CD4-A5A9C597F3F1}" destId="{3AA44774-E3AB-4ED3-8D17-EEDDD372F897}" srcOrd="7" destOrd="0" presId="urn:microsoft.com/office/officeart/2005/8/layout/hChevron3"/>
    <dgm:cxn modelId="{A114940B-C299-48F8-A608-AD84989FED51}" type="presParOf" srcId="{8839BBF7-266C-4F00-8CD4-A5A9C597F3F1}" destId="{173E71E5-712D-4E32-86DF-E11FD8AD5E9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AE4DB5-D6F6-D745-8BDB-317A226B9095}" type="doc">
      <dgm:prSet loTypeId="urn:microsoft.com/office/officeart/2005/8/layout/vList5" loCatId="" qsTypeId="urn:microsoft.com/office/officeart/2005/8/quickstyle/simple2" qsCatId="simple" csTypeId="urn:microsoft.com/office/officeart/2005/8/colors/accent1_2" csCatId="accent1" phldr="1"/>
      <dgm:spPr/>
      <dgm:t>
        <a:bodyPr/>
        <a:lstStyle/>
        <a:p>
          <a:endParaRPr lang="en-US"/>
        </a:p>
      </dgm:t>
    </dgm:pt>
    <dgm:pt modelId="{01BFEC26-B15D-624D-91AF-96B1477BF647}">
      <dgm:prSet phldrT="[Text]" custT="1"/>
      <dgm:spPr>
        <a:xfrm>
          <a:off x="307227" y="2251"/>
          <a:ext cx="2191853" cy="897971"/>
        </a:xfrm>
        <a:prstGeom prst="roundRect">
          <a:avLst/>
        </a:prstGeom>
        <a:solidFill>
          <a:srgbClr val="0D4476"/>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sz="1800" b="0" i="0" dirty="0">
              <a:solidFill>
                <a:srgbClr val="FFFFFF"/>
              </a:solidFill>
              <a:latin typeface="Helvetica Light"/>
              <a:ea typeface="ＭＳ Ｐゴシック"/>
              <a:cs typeface="+mn-cs"/>
            </a:rPr>
            <a:t>Security     Features</a:t>
          </a:r>
        </a:p>
      </dgm:t>
    </dgm:pt>
    <dgm:pt modelId="{792C87B4-6F22-3841-A607-65FFB1DFCF34}" type="parTrans" cxnId="{6A326FFA-495F-3548-8B35-102860BAB56B}">
      <dgm:prSet/>
      <dgm:spPr/>
      <dgm:t>
        <a:bodyPr/>
        <a:lstStyle/>
        <a:p>
          <a:endParaRPr lang="en-US" sz="2000"/>
        </a:p>
      </dgm:t>
    </dgm:pt>
    <dgm:pt modelId="{707F3237-5170-504C-9E4D-A2F7F12C1776}" type="sibTrans" cxnId="{6A326FFA-495F-3548-8B35-102860BAB56B}">
      <dgm:prSet/>
      <dgm:spPr/>
      <dgm:t>
        <a:bodyPr/>
        <a:lstStyle/>
        <a:p>
          <a:endParaRPr lang="en-US" sz="2000"/>
        </a:p>
      </dgm:t>
    </dgm:pt>
    <dgm:pt modelId="{5FD6DBCA-FF5B-3A49-8CBA-0850145710A9}">
      <dgm:prSet phldrT="[Text]" custT="1"/>
      <dgm:spPr>
        <a:xfrm>
          <a:off x="307227" y="2052215"/>
          <a:ext cx="2191853" cy="897971"/>
        </a:xfrm>
        <a:prstGeom prst="roundRect">
          <a:avLst/>
        </a:prstGeom>
        <a:solidFill>
          <a:schemeClr val="accent4">
            <a:lumMod val="50000"/>
            <a:lumOff val="50000"/>
          </a:scheme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sz="1800" b="0" i="0" dirty="0">
              <a:solidFill>
                <a:srgbClr val="FFFFFF"/>
              </a:solidFill>
              <a:latin typeface="Helvetica Light"/>
              <a:ea typeface="ＭＳ Ｐゴシック"/>
              <a:cs typeface="+mn-cs"/>
            </a:rPr>
            <a:t>Security Engineering</a:t>
          </a:r>
        </a:p>
      </dgm:t>
    </dgm:pt>
    <dgm:pt modelId="{E98A944C-74B2-C041-AE96-92466579A48E}" type="parTrans" cxnId="{18A6BB4B-A353-5349-87EC-61267F387A01}">
      <dgm:prSet/>
      <dgm:spPr/>
      <dgm:t>
        <a:bodyPr/>
        <a:lstStyle/>
        <a:p>
          <a:endParaRPr lang="en-US" sz="2000"/>
        </a:p>
      </dgm:t>
    </dgm:pt>
    <dgm:pt modelId="{159ECE7B-5A05-AA45-80EE-6C628C7A86D2}" type="sibTrans" cxnId="{18A6BB4B-A353-5349-87EC-61267F387A01}">
      <dgm:prSet/>
      <dgm:spPr/>
      <dgm:t>
        <a:bodyPr/>
        <a:lstStyle/>
        <a:p>
          <a:endParaRPr lang="en-US" sz="2000"/>
        </a:p>
      </dgm:t>
    </dgm:pt>
    <dgm:pt modelId="{701CDFF2-A265-8F43-B594-5CE779BDC669}">
      <dgm:prSet phldrT="[Text]" custT="1"/>
      <dgm:spPr>
        <a:xfrm>
          <a:off x="307227" y="3074353"/>
          <a:ext cx="2191853" cy="897971"/>
        </a:xfrm>
        <a:prstGeom prst="roundRect">
          <a:avLst/>
        </a:prstGeom>
        <a:solidFill>
          <a:srgbClr val="4B4B4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sz="1800" b="0" i="0" dirty="0">
              <a:solidFill>
                <a:srgbClr val="FFFFFF"/>
              </a:solidFill>
              <a:latin typeface="Helvetica Light"/>
              <a:ea typeface="ＭＳ Ｐゴシック"/>
              <a:cs typeface="+mn-cs"/>
            </a:rPr>
            <a:t>Security Operations</a:t>
          </a:r>
        </a:p>
      </dgm:t>
    </dgm:pt>
    <dgm:pt modelId="{8F98FB8A-DC5E-D34A-B532-5D045229216B}" type="parTrans" cxnId="{739B8A45-9B04-F440-8D2B-438C8EE0F789}">
      <dgm:prSet/>
      <dgm:spPr/>
      <dgm:t>
        <a:bodyPr/>
        <a:lstStyle/>
        <a:p>
          <a:endParaRPr lang="en-US" sz="2000"/>
        </a:p>
      </dgm:t>
    </dgm:pt>
    <dgm:pt modelId="{5C5B55C1-30AE-BB49-A88E-247823762415}" type="sibTrans" cxnId="{739B8A45-9B04-F440-8D2B-438C8EE0F789}">
      <dgm:prSet/>
      <dgm:spPr/>
      <dgm:t>
        <a:bodyPr/>
        <a:lstStyle/>
        <a:p>
          <a:endParaRPr lang="en-US" sz="2000"/>
        </a:p>
      </dgm:t>
    </dgm:pt>
    <dgm:pt modelId="{2F5F2BD7-9094-4121-93F8-98C1C0AA675D}">
      <dgm:prSet phldrT="[Text]" custT="1"/>
      <dgm:spPr>
        <a:xfrm>
          <a:off x="307227" y="4093057"/>
          <a:ext cx="2191853" cy="897971"/>
        </a:xfrm>
        <a:prstGeom prst="roundRect">
          <a:avLst/>
        </a:prstGeom>
        <a:solidFill>
          <a:schemeClr val="accent2"/>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a:lstStyle/>
        <a:p>
          <a:pPr>
            <a:buNone/>
          </a:pPr>
          <a:r>
            <a:rPr lang="en-US" sz="1800" b="0" i="0" dirty="0">
              <a:solidFill>
                <a:srgbClr val="FFFFFF"/>
              </a:solidFill>
              <a:latin typeface="Helvetica Light"/>
              <a:ea typeface="ＭＳ Ｐゴシック"/>
              <a:cs typeface="+mn-cs"/>
            </a:rPr>
            <a:t>Governance &amp; Compliance</a:t>
          </a:r>
        </a:p>
      </dgm:t>
    </dgm:pt>
    <dgm:pt modelId="{F6668EC0-B390-4B94-A83B-DEF01F4484F1}" type="parTrans" cxnId="{EE2BD9F2-A467-450F-B844-3E594D718F6E}">
      <dgm:prSet/>
      <dgm:spPr/>
      <dgm:t>
        <a:bodyPr/>
        <a:lstStyle/>
        <a:p>
          <a:endParaRPr lang="en-US"/>
        </a:p>
      </dgm:t>
    </dgm:pt>
    <dgm:pt modelId="{DB17FCA9-D78B-49F9-A92C-2E1065040676}" type="sibTrans" cxnId="{EE2BD9F2-A467-450F-B844-3E594D718F6E}">
      <dgm:prSet/>
      <dgm:spPr/>
      <dgm:t>
        <a:bodyPr/>
        <a:lstStyle/>
        <a:p>
          <a:endParaRPr lang="en-US"/>
        </a:p>
      </dgm:t>
    </dgm:pt>
    <dgm:pt modelId="{684482EC-7E5F-8245-AC70-03B0BB2654B2}" type="pres">
      <dgm:prSet presAssocID="{E8AE4DB5-D6F6-D745-8BDB-317A226B9095}" presName="Name0" presStyleCnt="0">
        <dgm:presLayoutVars>
          <dgm:dir/>
          <dgm:animLvl val="lvl"/>
          <dgm:resizeHandles val="exact"/>
        </dgm:presLayoutVars>
      </dgm:prSet>
      <dgm:spPr/>
    </dgm:pt>
    <dgm:pt modelId="{C031E3D3-2653-234D-B8DD-80D08CB43F84}" type="pres">
      <dgm:prSet presAssocID="{01BFEC26-B15D-624D-91AF-96B1477BF647}" presName="linNode" presStyleCnt="0"/>
      <dgm:spPr/>
    </dgm:pt>
    <dgm:pt modelId="{E904321D-A693-7547-B274-600AB9C2D4C1}" type="pres">
      <dgm:prSet presAssocID="{01BFEC26-B15D-624D-91AF-96B1477BF647}" presName="parentText" presStyleLbl="node1" presStyleIdx="0" presStyleCnt="4" custScaleX="216957" custScaleY="36160">
        <dgm:presLayoutVars>
          <dgm:chMax val="1"/>
          <dgm:bulletEnabled val="1"/>
        </dgm:presLayoutVars>
      </dgm:prSet>
      <dgm:spPr/>
    </dgm:pt>
    <dgm:pt modelId="{27F33832-AD7B-1D46-885A-30F448539067}" type="pres">
      <dgm:prSet presAssocID="{707F3237-5170-504C-9E4D-A2F7F12C1776}" presName="sp" presStyleCnt="0"/>
      <dgm:spPr/>
    </dgm:pt>
    <dgm:pt modelId="{5F115246-F7DF-BE4E-A1AC-3DA2F7971BED}" type="pres">
      <dgm:prSet presAssocID="{5FD6DBCA-FF5B-3A49-8CBA-0850145710A9}" presName="linNode" presStyleCnt="0"/>
      <dgm:spPr/>
    </dgm:pt>
    <dgm:pt modelId="{9CCEB2FA-6C33-E141-BBFD-0578BB23D1E8}" type="pres">
      <dgm:prSet presAssocID="{5FD6DBCA-FF5B-3A49-8CBA-0850145710A9}" presName="parentText" presStyleLbl="node1" presStyleIdx="1" presStyleCnt="4" custScaleX="216957" custScaleY="36160" custLinFactNeighborY="229">
        <dgm:presLayoutVars>
          <dgm:chMax val="1"/>
          <dgm:bulletEnabled val="1"/>
        </dgm:presLayoutVars>
      </dgm:prSet>
      <dgm:spPr/>
    </dgm:pt>
    <dgm:pt modelId="{89974B6E-2730-F34B-8357-44EEA4E9798B}" type="pres">
      <dgm:prSet presAssocID="{159ECE7B-5A05-AA45-80EE-6C628C7A86D2}" presName="sp" presStyleCnt="0"/>
      <dgm:spPr/>
    </dgm:pt>
    <dgm:pt modelId="{C2A5FBCD-EB79-0E4B-B21B-79FCAC7838A6}" type="pres">
      <dgm:prSet presAssocID="{701CDFF2-A265-8F43-B594-5CE779BDC669}" presName="linNode" presStyleCnt="0"/>
      <dgm:spPr/>
    </dgm:pt>
    <dgm:pt modelId="{181E6419-ED8E-3548-8F1B-C17DBCF7F6C0}" type="pres">
      <dgm:prSet presAssocID="{701CDFF2-A265-8F43-B594-5CE779BDC669}" presName="parentText" presStyleLbl="node1" presStyleIdx="2" presStyleCnt="4" custScaleX="216957" custScaleY="36160" custLinFactNeighborY="229">
        <dgm:presLayoutVars>
          <dgm:chMax val="1"/>
          <dgm:bulletEnabled val="1"/>
        </dgm:presLayoutVars>
      </dgm:prSet>
      <dgm:spPr/>
    </dgm:pt>
    <dgm:pt modelId="{0ADCC57C-AD42-4D2F-ABF9-E36534360A93}" type="pres">
      <dgm:prSet presAssocID="{5C5B55C1-30AE-BB49-A88E-247823762415}" presName="sp" presStyleCnt="0"/>
      <dgm:spPr/>
    </dgm:pt>
    <dgm:pt modelId="{5BFD6F55-C1C8-4CD0-9808-543DA86DA9D6}" type="pres">
      <dgm:prSet presAssocID="{2F5F2BD7-9094-4121-93F8-98C1C0AA675D}" presName="linNode" presStyleCnt="0"/>
      <dgm:spPr/>
    </dgm:pt>
    <dgm:pt modelId="{DA62D30B-782C-4236-B32B-85FCCDF121C4}" type="pres">
      <dgm:prSet presAssocID="{2F5F2BD7-9094-4121-93F8-98C1C0AA675D}" presName="parentText" presStyleLbl="node1" presStyleIdx="3" presStyleCnt="4" custScaleX="216957" custScaleY="36160" custLinFactNeighborY="229">
        <dgm:presLayoutVars>
          <dgm:chMax val="1"/>
          <dgm:bulletEnabled val="1"/>
        </dgm:presLayoutVars>
      </dgm:prSet>
      <dgm:spPr/>
    </dgm:pt>
  </dgm:ptLst>
  <dgm:cxnLst>
    <dgm:cxn modelId="{C49DDB1F-EC23-4585-9D68-085B158AE498}" type="presOf" srcId="{E8AE4DB5-D6F6-D745-8BDB-317A226B9095}" destId="{684482EC-7E5F-8245-AC70-03B0BB2654B2}" srcOrd="0" destOrd="0" presId="urn:microsoft.com/office/officeart/2005/8/layout/vList5"/>
    <dgm:cxn modelId="{18C9AB30-702F-4816-B3ED-9B843FC2C7E3}" type="presOf" srcId="{2F5F2BD7-9094-4121-93F8-98C1C0AA675D}" destId="{DA62D30B-782C-4236-B32B-85FCCDF121C4}" srcOrd="0" destOrd="0" presId="urn:microsoft.com/office/officeart/2005/8/layout/vList5"/>
    <dgm:cxn modelId="{739B8A45-9B04-F440-8D2B-438C8EE0F789}" srcId="{E8AE4DB5-D6F6-D745-8BDB-317A226B9095}" destId="{701CDFF2-A265-8F43-B594-5CE779BDC669}" srcOrd="2" destOrd="0" parTransId="{8F98FB8A-DC5E-D34A-B532-5D045229216B}" sibTransId="{5C5B55C1-30AE-BB49-A88E-247823762415}"/>
    <dgm:cxn modelId="{18A6BB4B-A353-5349-87EC-61267F387A01}" srcId="{E8AE4DB5-D6F6-D745-8BDB-317A226B9095}" destId="{5FD6DBCA-FF5B-3A49-8CBA-0850145710A9}" srcOrd="1" destOrd="0" parTransId="{E98A944C-74B2-C041-AE96-92466579A48E}" sibTransId="{159ECE7B-5A05-AA45-80EE-6C628C7A86D2}"/>
    <dgm:cxn modelId="{E141E17F-DB3B-4C12-BAD9-829B4486B2BA}" type="presOf" srcId="{5FD6DBCA-FF5B-3A49-8CBA-0850145710A9}" destId="{9CCEB2FA-6C33-E141-BBFD-0578BB23D1E8}" srcOrd="0" destOrd="0" presId="urn:microsoft.com/office/officeart/2005/8/layout/vList5"/>
    <dgm:cxn modelId="{455F8B83-4E87-4F68-AA9F-FF0BA2575F03}" type="presOf" srcId="{01BFEC26-B15D-624D-91AF-96B1477BF647}" destId="{E904321D-A693-7547-B274-600AB9C2D4C1}" srcOrd="0" destOrd="0" presId="urn:microsoft.com/office/officeart/2005/8/layout/vList5"/>
    <dgm:cxn modelId="{458463A9-DE5B-4EF9-9491-02E40E05142C}" type="presOf" srcId="{701CDFF2-A265-8F43-B594-5CE779BDC669}" destId="{181E6419-ED8E-3548-8F1B-C17DBCF7F6C0}" srcOrd="0" destOrd="0" presId="urn:microsoft.com/office/officeart/2005/8/layout/vList5"/>
    <dgm:cxn modelId="{EE2BD9F2-A467-450F-B844-3E594D718F6E}" srcId="{E8AE4DB5-D6F6-D745-8BDB-317A226B9095}" destId="{2F5F2BD7-9094-4121-93F8-98C1C0AA675D}" srcOrd="3" destOrd="0" parTransId="{F6668EC0-B390-4B94-A83B-DEF01F4484F1}" sibTransId="{DB17FCA9-D78B-49F9-A92C-2E1065040676}"/>
    <dgm:cxn modelId="{6A326FFA-495F-3548-8B35-102860BAB56B}" srcId="{E8AE4DB5-D6F6-D745-8BDB-317A226B9095}" destId="{01BFEC26-B15D-624D-91AF-96B1477BF647}" srcOrd="0" destOrd="0" parTransId="{792C87B4-6F22-3841-A607-65FFB1DFCF34}" sibTransId="{707F3237-5170-504C-9E4D-A2F7F12C1776}"/>
    <dgm:cxn modelId="{0E159B30-C239-46BA-B7B4-C2BC50C2AAED}" type="presParOf" srcId="{684482EC-7E5F-8245-AC70-03B0BB2654B2}" destId="{C031E3D3-2653-234D-B8DD-80D08CB43F84}" srcOrd="0" destOrd="0" presId="urn:microsoft.com/office/officeart/2005/8/layout/vList5"/>
    <dgm:cxn modelId="{125E5656-F1B5-4C65-AFFA-354CB3824CD9}" type="presParOf" srcId="{C031E3D3-2653-234D-B8DD-80D08CB43F84}" destId="{E904321D-A693-7547-B274-600AB9C2D4C1}" srcOrd="0" destOrd="0" presId="urn:microsoft.com/office/officeart/2005/8/layout/vList5"/>
    <dgm:cxn modelId="{17B1A51F-FFC9-415E-B458-07585679B68B}" type="presParOf" srcId="{684482EC-7E5F-8245-AC70-03B0BB2654B2}" destId="{27F33832-AD7B-1D46-885A-30F448539067}" srcOrd="1" destOrd="0" presId="urn:microsoft.com/office/officeart/2005/8/layout/vList5"/>
    <dgm:cxn modelId="{CFF51939-F4A9-44AE-8D11-4F3899E896AD}" type="presParOf" srcId="{684482EC-7E5F-8245-AC70-03B0BB2654B2}" destId="{5F115246-F7DF-BE4E-A1AC-3DA2F7971BED}" srcOrd="2" destOrd="0" presId="urn:microsoft.com/office/officeart/2005/8/layout/vList5"/>
    <dgm:cxn modelId="{8DEFC585-D0C8-4E64-BD2C-1C0FF91A02B5}" type="presParOf" srcId="{5F115246-F7DF-BE4E-A1AC-3DA2F7971BED}" destId="{9CCEB2FA-6C33-E141-BBFD-0578BB23D1E8}" srcOrd="0" destOrd="0" presId="urn:microsoft.com/office/officeart/2005/8/layout/vList5"/>
    <dgm:cxn modelId="{8B18D760-71A1-4F7E-A527-A5AD8DE3ECC7}" type="presParOf" srcId="{684482EC-7E5F-8245-AC70-03B0BB2654B2}" destId="{89974B6E-2730-F34B-8357-44EEA4E9798B}" srcOrd="3" destOrd="0" presId="urn:microsoft.com/office/officeart/2005/8/layout/vList5"/>
    <dgm:cxn modelId="{E1C36646-3FD2-4E51-8EF8-9B8D4781F831}" type="presParOf" srcId="{684482EC-7E5F-8245-AC70-03B0BB2654B2}" destId="{C2A5FBCD-EB79-0E4B-B21B-79FCAC7838A6}" srcOrd="4" destOrd="0" presId="urn:microsoft.com/office/officeart/2005/8/layout/vList5"/>
    <dgm:cxn modelId="{0E694C96-F7C4-4721-9110-72BEFCD0760D}" type="presParOf" srcId="{C2A5FBCD-EB79-0E4B-B21B-79FCAC7838A6}" destId="{181E6419-ED8E-3548-8F1B-C17DBCF7F6C0}" srcOrd="0" destOrd="0" presId="urn:microsoft.com/office/officeart/2005/8/layout/vList5"/>
    <dgm:cxn modelId="{D1D13B8A-1CDF-4DD1-A516-D7C50E586E3A}" type="presParOf" srcId="{684482EC-7E5F-8245-AC70-03B0BB2654B2}" destId="{0ADCC57C-AD42-4D2F-ABF9-E36534360A93}" srcOrd="5" destOrd="0" presId="urn:microsoft.com/office/officeart/2005/8/layout/vList5"/>
    <dgm:cxn modelId="{3BCDF00E-DC3B-49D8-A17A-9548D85B8190}" type="presParOf" srcId="{684482EC-7E5F-8245-AC70-03B0BB2654B2}" destId="{5BFD6F55-C1C8-4CD0-9808-543DA86DA9D6}" srcOrd="6" destOrd="0" presId="urn:microsoft.com/office/officeart/2005/8/layout/vList5"/>
    <dgm:cxn modelId="{0A37333C-FE62-4AA7-88CC-BCB2347FE720}" type="presParOf" srcId="{5BFD6F55-C1C8-4CD0-9808-543DA86DA9D6}" destId="{DA62D30B-782C-4236-B32B-85FCCDF121C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61E9E-DE90-4622-BEEF-B63B88181EC4}">
      <dsp:nvSpPr>
        <dsp:cNvPr id="0" name=""/>
        <dsp:cNvSpPr/>
      </dsp:nvSpPr>
      <dsp:spPr>
        <a:xfrm>
          <a:off x="0" y="0"/>
          <a:ext cx="8325059" cy="1033236"/>
        </a:xfrm>
        <a:prstGeom prst="roundRect">
          <a:avLst>
            <a:gd name="adj" fmla="val 10000"/>
          </a:avLst>
        </a:prstGeom>
        <a:solidFill>
          <a:srgbClr val="00206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u="none" kern="1200" dirty="0">
              <a:solidFill>
                <a:sysClr val="window" lastClr="FFFFFF"/>
              </a:solidFill>
              <a:latin typeface="IBM Plex Sans" panose="020B0503050203000203" pitchFamily="34" charset="0"/>
              <a:ea typeface="+mn-ea"/>
              <a:cs typeface="+mn-cs"/>
            </a:rPr>
            <a:t>Built Using Limited Data</a:t>
          </a:r>
        </a:p>
        <a:p>
          <a:pPr marL="0" lvl="0" indent="0" algn="l" defTabSz="889000">
            <a:lnSpc>
              <a:spcPct val="90000"/>
            </a:lnSpc>
            <a:spcBef>
              <a:spcPct val="0"/>
            </a:spcBef>
            <a:spcAft>
              <a:spcPct val="35000"/>
            </a:spcAft>
            <a:buNone/>
          </a:pPr>
          <a:r>
            <a:rPr lang="en-US" sz="1600" kern="1200" dirty="0">
              <a:solidFill>
                <a:sysClr val="window" lastClr="FFFFFF"/>
              </a:solidFill>
              <a:latin typeface="IBM Plex Sans" panose="020B0503050203000203" pitchFamily="34" charset="0"/>
              <a:ea typeface="+mn-ea"/>
              <a:cs typeface="+mn-cs"/>
            </a:rPr>
            <a:t>Rules are developed using a single source of data that contains customer demographic information. </a:t>
          </a:r>
        </a:p>
      </dsp:txBody>
      <dsp:txXfrm>
        <a:off x="1768335" y="0"/>
        <a:ext cx="6556723" cy="1033236"/>
      </dsp:txXfrm>
    </dsp:sp>
    <dsp:sp modelId="{8A231415-50FB-482D-BD1B-06C94368A8C4}">
      <dsp:nvSpPr>
        <dsp:cNvPr id="0" name=""/>
        <dsp:cNvSpPr/>
      </dsp:nvSpPr>
      <dsp:spPr>
        <a:xfrm>
          <a:off x="330139" y="103323"/>
          <a:ext cx="1211379" cy="826589"/>
        </a:xfrm>
        <a:prstGeom prst="roundRect">
          <a:avLst>
            <a:gd name="adj" fmla="val 10000"/>
          </a:avLst>
        </a:prstGeom>
        <a:blipFill rotWithShape="1">
          <a:blip xmlns:r="http://schemas.openxmlformats.org/officeDocument/2006/relationships" r:embed="rId1"/>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66F822EF-E0CF-4FF1-A2CE-219C1A53D7F9}">
      <dsp:nvSpPr>
        <dsp:cNvPr id="0" name=""/>
        <dsp:cNvSpPr/>
      </dsp:nvSpPr>
      <dsp:spPr>
        <a:xfrm>
          <a:off x="0" y="1136560"/>
          <a:ext cx="8325059" cy="1033236"/>
        </a:xfrm>
        <a:prstGeom prst="roundRect">
          <a:avLst>
            <a:gd name="adj" fmla="val 10000"/>
          </a:avLst>
        </a:prstGeom>
        <a:solidFill>
          <a:srgbClr val="00206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u="none" kern="1200" dirty="0">
              <a:solidFill>
                <a:sysClr val="window" lastClr="FFFFFF"/>
              </a:solidFill>
              <a:latin typeface="IBM Plex Sans" panose="020B0503050203000203" pitchFamily="34" charset="0"/>
              <a:ea typeface="+mn-ea"/>
              <a:cs typeface="+mn-cs"/>
            </a:rPr>
            <a:t>Manual Process to Develop Rules</a:t>
          </a:r>
        </a:p>
        <a:p>
          <a:pPr marL="0" lvl="0" indent="0" algn="l" defTabSz="889000">
            <a:lnSpc>
              <a:spcPct val="90000"/>
            </a:lnSpc>
            <a:spcBef>
              <a:spcPct val="0"/>
            </a:spcBef>
            <a:spcAft>
              <a:spcPct val="35000"/>
            </a:spcAft>
            <a:buNone/>
          </a:pPr>
          <a:r>
            <a:rPr lang="en-US" sz="1600" kern="1200" dirty="0">
              <a:solidFill>
                <a:sysClr val="window" lastClr="FFFFFF"/>
              </a:solidFill>
              <a:latin typeface="IBM Plex Sans" panose="020B0503050203000203" pitchFamily="34" charset="0"/>
              <a:ea typeface="+mn-ea"/>
              <a:cs typeface="+mn-cs"/>
            </a:rPr>
            <a:t>Rules are manually developed based on the past experience of the marketing team. Rules are only updated once a year.</a:t>
          </a:r>
        </a:p>
      </dsp:txBody>
      <dsp:txXfrm>
        <a:off x="1768335" y="1136560"/>
        <a:ext cx="6556723" cy="1033236"/>
      </dsp:txXfrm>
    </dsp:sp>
    <dsp:sp modelId="{3D84AFAF-38C2-4928-B51A-999CE9C3004E}">
      <dsp:nvSpPr>
        <dsp:cNvPr id="0" name=""/>
        <dsp:cNvSpPr/>
      </dsp:nvSpPr>
      <dsp:spPr>
        <a:xfrm>
          <a:off x="330139" y="1239884"/>
          <a:ext cx="1211379" cy="826589"/>
        </a:xfrm>
        <a:prstGeom prst="roundRect">
          <a:avLst>
            <a:gd name="adj" fmla="val 10000"/>
          </a:avLst>
        </a:prstGeom>
        <a:blipFill rotWithShape="1">
          <a:blip xmlns:r="http://schemas.openxmlformats.org/officeDocument/2006/relationships" r:embed="rId2"/>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059152EE-7425-4F39-94C6-E489408D26DC}">
      <dsp:nvSpPr>
        <dsp:cNvPr id="0" name=""/>
        <dsp:cNvSpPr/>
      </dsp:nvSpPr>
      <dsp:spPr>
        <a:xfrm>
          <a:off x="0" y="2273121"/>
          <a:ext cx="8325059" cy="1700635"/>
        </a:xfrm>
        <a:prstGeom prst="roundRect">
          <a:avLst>
            <a:gd name="adj" fmla="val 10000"/>
          </a:avLst>
        </a:prstGeom>
        <a:solidFill>
          <a:srgbClr val="00206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u="none" kern="1200" dirty="0">
              <a:solidFill>
                <a:sysClr val="window" lastClr="FFFFFF"/>
              </a:solidFill>
              <a:latin typeface="IBM Plex Sans" panose="020B0503050203000203" pitchFamily="34" charset="0"/>
              <a:ea typeface="+mn-ea"/>
              <a:cs typeface="+mn-cs"/>
            </a:rPr>
            <a:t>Low Overall Predictive Accuracy</a:t>
          </a:r>
        </a:p>
        <a:p>
          <a:pPr marL="0" lvl="0" indent="0" algn="l" defTabSz="889000">
            <a:lnSpc>
              <a:spcPct val="90000"/>
            </a:lnSpc>
            <a:spcBef>
              <a:spcPct val="0"/>
            </a:spcBef>
            <a:spcAft>
              <a:spcPct val="35000"/>
            </a:spcAft>
            <a:buNone/>
          </a:pPr>
          <a:r>
            <a:rPr lang="en-US" sz="1600" kern="1200" dirty="0">
              <a:solidFill>
                <a:sysClr val="window" lastClr="FFFFFF"/>
              </a:solidFill>
              <a:latin typeface="IBM Plex Sans" panose="020B0503050203000203" pitchFamily="34" charset="0"/>
              <a:ea typeface="+mn-ea"/>
              <a:cs typeface="+mn-cs"/>
            </a:rPr>
            <a:t>Low overall predictive accuracy. We are both missing identifying customers who ultimately separate and incorrectly assigning high risk to customers who ultimately stay. </a:t>
          </a:r>
        </a:p>
      </dsp:txBody>
      <dsp:txXfrm>
        <a:off x="1768335" y="2273121"/>
        <a:ext cx="6556723" cy="1700635"/>
      </dsp:txXfrm>
    </dsp:sp>
    <dsp:sp modelId="{8A5B6B29-0FAD-4BAC-AD88-F20109AFF4E3}">
      <dsp:nvSpPr>
        <dsp:cNvPr id="0" name=""/>
        <dsp:cNvSpPr/>
      </dsp:nvSpPr>
      <dsp:spPr>
        <a:xfrm>
          <a:off x="330139" y="2710144"/>
          <a:ext cx="1211379" cy="826589"/>
        </a:xfrm>
        <a:prstGeom prst="roundRect">
          <a:avLst>
            <a:gd name="adj" fmla="val 10000"/>
          </a:avLst>
        </a:prstGeom>
        <a:blipFill rotWithShape="1">
          <a:blip xmlns:r="http://schemas.openxmlformats.org/officeDocument/2006/relationships" r:embed="rId3"/>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61E9E-DE90-4622-BEEF-B63B88181EC4}">
      <dsp:nvSpPr>
        <dsp:cNvPr id="0" name=""/>
        <dsp:cNvSpPr/>
      </dsp:nvSpPr>
      <dsp:spPr>
        <a:xfrm>
          <a:off x="0" y="0"/>
          <a:ext cx="8848837" cy="1352469"/>
        </a:xfrm>
        <a:prstGeom prst="roundRect">
          <a:avLst>
            <a:gd name="adj" fmla="val 10000"/>
          </a:avLst>
        </a:prstGeom>
        <a:solidFill>
          <a:srgbClr val="00206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4763" lvl="0" indent="0" algn="l" defTabSz="711200">
            <a:lnSpc>
              <a:spcPct val="90000"/>
            </a:lnSpc>
            <a:spcBef>
              <a:spcPct val="0"/>
            </a:spcBef>
            <a:spcAft>
              <a:spcPct val="35000"/>
            </a:spcAft>
            <a:buNone/>
            <a:tabLst/>
          </a:pPr>
          <a:r>
            <a:rPr lang="en-US" sz="1600" i="1" u="none" kern="1200" dirty="0">
              <a:solidFill>
                <a:sysClr val="window" lastClr="FFFFFF"/>
              </a:solidFill>
              <a:latin typeface="IBM Plex Sans" panose="020B0503050203000203" pitchFamily="34" charset="0"/>
              <a:ea typeface="+mn-ea"/>
              <a:cs typeface="+mn-cs"/>
            </a:rPr>
            <a:t>Incorporate Multiple Data Sources</a:t>
          </a:r>
        </a:p>
        <a:p>
          <a:pPr marL="0" lvl="0" algn="l" defTabSz="711200">
            <a:lnSpc>
              <a:spcPct val="90000"/>
            </a:lnSpc>
            <a:spcBef>
              <a:spcPct val="0"/>
            </a:spcBef>
            <a:spcAft>
              <a:spcPct val="35000"/>
            </a:spcAft>
            <a:buNone/>
          </a:pPr>
          <a:r>
            <a:rPr lang="en-US" sz="1400" b="0" kern="1200" dirty="0">
              <a:solidFill>
                <a:schemeClr val="bg1"/>
              </a:solidFill>
              <a:latin typeface="IBM Plex Sans" panose="020B0503050203000203" pitchFamily="34" charset="0"/>
            </a:rPr>
            <a:t>Use vetted centralized transactional data along with customer demographics to understand separation behavior. Also, include the outcomes of the rules-based system for each customer where an accurate prediction was rendered.  </a:t>
          </a:r>
          <a:endParaRPr lang="en-US" sz="1400" b="0" kern="1200" dirty="0">
            <a:solidFill>
              <a:sysClr val="window" lastClr="FFFFFF"/>
            </a:solidFill>
            <a:latin typeface="IBM Plex Sans" panose="020B0503050203000203" pitchFamily="34" charset="0"/>
            <a:ea typeface="+mn-ea"/>
            <a:cs typeface="+mn-cs"/>
          </a:endParaRPr>
        </a:p>
      </dsp:txBody>
      <dsp:txXfrm>
        <a:off x="1905014" y="0"/>
        <a:ext cx="6943822" cy="1352469"/>
      </dsp:txXfrm>
    </dsp:sp>
    <dsp:sp modelId="{8A231415-50FB-482D-BD1B-06C94368A8C4}">
      <dsp:nvSpPr>
        <dsp:cNvPr id="0" name=""/>
        <dsp:cNvSpPr/>
      </dsp:nvSpPr>
      <dsp:spPr>
        <a:xfrm>
          <a:off x="336168" y="135246"/>
          <a:ext cx="1367924" cy="1081975"/>
        </a:xfrm>
        <a:prstGeom prst="roundRect">
          <a:avLst>
            <a:gd name="adj" fmla="val 10000"/>
          </a:avLst>
        </a:prstGeom>
        <a:blipFill rotWithShape="1">
          <a:blip xmlns:r="http://schemas.openxmlformats.org/officeDocument/2006/relationships" r:embed="rId1"/>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66F822EF-E0CF-4FF1-A2CE-219C1A53D7F9}">
      <dsp:nvSpPr>
        <dsp:cNvPr id="0" name=""/>
        <dsp:cNvSpPr/>
      </dsp:nvSpPr>
      <dsp:spPr>
        <a:xfrm>
          <a:off x="0" y="1398872"/>
          <a:ext cx="8848837" cy="1352469"/>
        </a:xfrm>
        <a:prstGeom prst="roundRect">
          <a:avLst>
            <a:gd name="adj" fmla="val 10000"/>
          </a:avLst>
        </a:prstGeom>
        <a:solidFill>
          <a:srgbClr val="00206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i="1" u="none" kern="1200" dirty="0">
              <a:solidFill>
                <a:sysClr val="window" lastClr="FFFFFF"/>
              </a:solidFill>
              <a:latin typeface="IBM Plex Sans" panose="020B0503050203000203" pitchFamily="34" charset="0"/>
              <a:ea typeface="+mn-ea"/>
              <a:cs typeface="+mn-cs"/>
            </a:rPr>
            <a:t>Data Driven Process to Develop Machine Learning Models</a:t>
          </a:r>
        </a:p>
        <a:p>
          <a:pPr marL="0" lvl="0" indent="0" algn="l" defTabSz="711200">
            <a:lnSpc>
              <a:spcPct val="90000"/>
            </a:lnSpc>
            <a:spcBef>
              <a:spcPct val="0"/>
            </a:spcBef>
            <a:spcAft>
              <a:spcPct val="35000"/>
            </a:spcAft>
            <a:buNone/>
          </a:pPr>
          <a:r>
            <a:rPr lang="en-US" sz="1400" kern="1200" dirty="0">
              <a:solidFill>
                <a:sysClr val="window" lastClr="FFFFFF"/>
              </a:solidFill>
              <a:latin typeface="IBM Plex Sans" panose="020B0503050203000203" pitchFamily="34" charset="0"/>
              <a:ea typeface="+mn-ea"/>
              <a:cs typeface="+mn-cs"/>
            </a:rPr>
            <a:t>Develop predictive models for separation risk that automatically discover and incorporate all the patterns in the data including interactions and contingencies. </a:t>
          </a:r>
        </a:p>
      </dsp:txBody>
      <dsp:txXfrm>
        <a:off x="1905014" y="1398872"/>
        <a:ext cx="6943822" cy="1352469"/>
      </dsp:txXfrm>
    </dsp:sp>
    <dsp:sp modelId="{3D84AFAF-38C2-4928-B51A-999CE9C3004E}">
      <dsp:nvSpPr>
        <dsp:cNvPr id="0" name=""/>
        <dsp:cNvSpPr/>
      </dsp:nvSpPr>
      <dsp:spPr>
        <a:xfrm>
          <a:off x="351485" y="1622963"/>
          <a:ext cx="1337289" cy="1081975"/>
        </a:xfrm>
        <a:prstGeom prst="roundRect">
          <a:avLst>
            <a:gd name="adj" fmla="val 10000"/>
          </a:avLst>
        </a:prstGeom>
        <a:blipFill rotWithShape="1">
          <a:blip xmlns:r="http://schemas.openxmlformats.org/officeDocument/2006/relationships" r:embed="rId2"/>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059152EE-7425-4F39-94C6-E489408D26DC}">
      <dsp:nvSpPr>
        <dsp:cNvPr id="0" name=""/>
        <dsp:cNvSpPr/>
      </dsp:nvSpPr>
      <dsp:spPr>
        <a:xfrm>
          <a:off x="0" y="2801518"/>
          <a:ext cx="8848837" cy="1352469"/>
        </a:xfrm>
        <a:prstGeom prst="roundRect">
          <a:avLst>
            <a:gd name="adj" fmla="val 10000"/>
          </a:avLst>
        </a:prstGeom>
        <a:solidFill>
          <a:srgbClr val="00206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algn="l" defTabSz="711200">
            <a:lnSpc>
              <a:spcPct val="90000"/>
            </a:lnSpc>
            <a:spcBef>
              <a:spcPct val="0"/>
            </a:spcBef>
            <a:spcAft>
              <a:spcPct val="35000"/>
            </a:spcAft>
            <a:buNone/>
          </a:pPr>
          <a:r>
            <a:rPr lang="en-US" sz="1600" i="1" u="none" kern="1200" dirty="0">
              <a:solidFill>
                <a:sysClr val="window" lastClr="FFFFFF"/>
              </a:solidFill>
              <a:latin typeface="IBM Plex Sans" panose="020B0503050203000203" pitchFamily="34" charset="0"/>
              <a:ea typeface="+mn-ea"/>
              <a:cs typeface="+mn-cs"/>
            </a:rPr>
            <a:t>High Accuracy from Adaptive Machine Learning </a:t>
          </a:r>
        </a:p>
        <a:p>
          <a:pPr marL="4763" lvl="0" indent="0" algn="l" defTabSz="711200">
            <a:lnSpc>
              <a:spcPct val="90000"/>
            </a:lnSpc>
            <a:spcBef>
              <a:spcPct val="0"/>
            </a:spcBef>
            <a:spcAft>
              <a:spcPct val="35000"/>
            </a:spcAft>
            <a:buNone/>
            <a:tabLst/>
          </a:pPr>
          <a:r>
            <a:rPr lang="en-US" sz="1400" kern="1200" dirty="0">
              <a:solidFill>
                <a:sysClr val="window" lastClr="FFFFFF"/>
              </a:solidFill>
              <a:latin typeface="IBM Plex Sans" panose="020B0503050203000203" pitchFamily="34" charset="0"/>
              <a:ea typeface="+mn-ea"/>
              <a:cs typeface="+mn-cs"/>
            </a:rPr>
            <a:t>Models will classify separation risk with a higher overall accuracy and will adapt to changing patterns in risk to maintain that accuracy. Machine Learning models will incorporate all the understanding from the rules-based system and build on that to develop highly complex set of predictive conditions.</a:t>
          </a:r>
        </a:p>
      </dsp:txBody>
      <dsp:txXfrm>
        <a:off x="1905014" y="2801518"/>
        <a:ext cx="6943822" cy="1352469"/>
      </dsp:txXfrm>
    </dsp:sp>
    <dsp:sp modelId="{8A5B6B29-0FAD-4BAC-AD88-F20109AFF4E3}">
      <dsp:nvSpPr>
        <dsp:cNvPr id="0" name=""/>
        <dsp:cNvSpPr/>
      </dsp:nvSpPr>
      <dsp:spPr>
        <a:xfrm>
          <a:off x="401596" y="2930920"/>
          <a:ext cx="1237067" cy="1081975"/>
        </a:xfrm>
        <a:prstGeom prst="roundRect">
          <a:avLst>
            <a:gd name="adj" fmla="val 10000"/>
          </a:avLst>
        </a:prstGeom>
        <a:blipFill rotWithShape="1">
          <a:blip xmlns:r="http://schemas.openxmlformats.org/officeDocument/2006/relationships" r:embed="rId3"/>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51A68-4FD5-41B7-8CF9-05F49EBE13C1}">
      <dsp:nvSpPr>
        <dsp:cNvPr id="0" name=""/>
        <dsp:cNvSpPr/>
      </dsp:nvSpPr>
      <dsp:spPr>
        <a:xfrm rot="16200000">
          <a:off x="-1177868" y="1816370"/>
          <a:ext cx="2758087" cy="302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66601" bIns="0" numCol="1" spcCol="1270" anchor="t" anchorCtr="0">
          <a:noAutofit/>
        </a:bodyPr>
        <a:lstStyle/>
        <a:p>
          <a:pPr marL="0" lvl="0" indent="0" algn="r" defTabSz="622300">
            <a:lnSpc>
              <a:spcPct val="90000"/>
            </a:lnSpc>
            <a:spcBef>
              <a:spcPct val="0"/>
            </a:spcBef>
            <a:spcAft>
              <a:spcPct val="35000"/>
            </a:spcAft>
            <a:buNone/>
          </a:pPr>
          <a:r>
            <a:rPr lang="en-US" sz="1400" kern="1200" dirty="0"/>
            <a:t>Historical Weather Data</a:t>
          </a:r>
        </a:p>
      </dsp:txBody>
      <dsp:txXfrm>
        <a:off x="-1177868" y="1816370"/>
        <a:ext cx="2758087" cy="302287"/>
      </dsp:txXfrm>
    </dsp:sp>
    <dsp:sp modelId="{EA6B3F6B-BE03-4481-8EFD-C6450BE1B3DD}">
      <dsp:nvSpPr>
        <dsp:cNvPr id="0" name=""/>
        <dsp:cNvSpPr/>
      </dsp:nvSpPr>
      <dsp:spPr>
        <a:xfrm>
          <a:off x="352319" y="588470"/>
          <a:ext cx="1505712" cy="275808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8232" tIns="266601" rIns="78232" bIns="78232"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3 Years of Historical  Weather Data </a:t>
          </a:r>
        </a:p>
        <a:p>
          <a:pPr marL="114300" lvl="1" indent="-114300" algn="l" defTabSz="533400">
            <a:lnSpc>
              <a:spcPct val="90000"/>
            </a:lnSpc>
            <a:spcBef>
              <a:spcPct val="0"/>
            </a:spcBef>
            <a:spcAft>
              <a:spcPct val="15000"/>
            </a:spcAft>
            <a:buFont typeface="Arial" panose="020B0604020202020204" pitchFamily="34" charset="0"/>
            <a:buChar cha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Current Weather Conditions </a:t>
          </a:r>
        </a:p>
        <a:p>
          <a:pPr marL="114300" lvl="1" indent="-114300" algn="l" defTabSz="533400">
            <a:lnSpc>
              <a:spcPct val="90000"/>
            </a:lnSpc>
            <a:spcBef>
              <a:spcPct val="0"/>
            </a:spcBef>
            <a:spcAft>
              <a:spcPct val="15000"/>
            </a:spcAft>
            <a:buFont typeface="Arial" panose="020B0604020202020204" pitchFamily="34" charset="0"/>
            <a:buChar cha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Weather Forecast Data </a:t>
          </a:r>
        </a:p>
        <a:p>
          <a:pPr marL="114300" lvl="1" indent="-114300" algn="l" defTabSz="533400">
            <a:lnSpc>
              <a:spcPct val="90000"/>
            </a:lnSpc>
            <a:spcBef>
              <a:spcPct val="0"/>
            </a:spcBef>
            <a:spcAft>
              <a:spcPct val="15000"/>
            </a:spcAft>
            <a:buFont typeface="Arial" panose="020B0604020202020204" pitchFamily="34" charset="0"/>
            <a:buChar cha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Location Look-up Services </a:t>
          </a:r>
        </a:p>
        <a:p>
          <a:pPr marL="114300" lvl="1" indent="-114300" algn="l" defTabSz="533400">
            <a:lnSpc>
              <a:spcPct val="90000"/>
            </a:lnSpc>
            <a:spcBef>
              <a:spcPct val="0"/>
            </a:spcBef>
            <a:spcAft>
              <a:spcPct val="15000"/>
            </a:spcAft>
            <a:buFont typeface="Arial" panose="020B0604020202020204" pitchFamily="34" charset="0"/>
            <a:buChar cha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Industry Accelerators (Retail &amp; Manufacturing)</a:t>
          </a:r>
          <a:endParaRPr kumimoji="0" lang="en-US" sz="1100" b="0" i="0" u="none" strike="noStrike" kern="1200" cap="none" spc="0" normalizeH="0" baseline="0" dirty="0">
            <a:ln>
              <a:noFill/>
            </a:ln>
            <a:solidFill>
              <a:srgbClr val="FFFFFF"/>
            </a:solidFill>
            <a:effectLst/>
            <a:uLnTx/>
            <a:uFillTx/>
            <a:latin typeface="IBM Plex Sans"/>
            <a:ea typeface="+mn-ea"/>
            <a:cs typeface="+mn-cs"/>
          </a:endParaRPr>
        </a:p>
      </dsp:txBody>
      <dsp:txXfrm>
        <a:off x="352319" y="588470"/>
        <a:ext cx="1505712" cy="2758087"/>
      </dsp:txXfrm>
    </dsp:sp>
    <dsp:sp modelId="{FF2A4162-E40A-4005-8182-32F4A1B6FCD1}">
      <dsp:nvSpPr>
        <dsp:cNvPr id="0" name=""/>
        <dsp:cNvSpPr/>
      </dsp:nvSpPr>
      <dsp:spPr>
        <a:xfrm>
          <a:off x="50031" y="189451"/>
          <a:ext cx="604575" cy="6045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F45F9D6A-2660-4697-8317-F8235752711D}">
      <dsp:nvSpPr>
        <dsp:cNvPr id="0" name=""/>
        <dsp:cNvSpPr/>
      </dsp:nvSpPr>
      <dsp:spPr>
        <a:xfrm rot="16200000">
          <a:off x="1029093" y="1816370"/>
          <a:ext cx="2758087" cy="302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66601" bIns="0" numCol="1" spcCol="1270" anchor="t" anchorCtr="0">
          <a:noAutofit/>
        </a:bodyPr>
        <a:lstStyle/>
        <a:p>
          <a:pPr marL="0" lvl="0" indent="0" algn="r" defTabSz="622300">
            <a:lnSpc>
              <a:spcPct val="90000"/>
            </a:lnSpc>
            <a:spcBef>
              <a:spcPct val="0"/>
            </a:spcBef>
            <a:spcAft>
              <a:spcPct val="35000"/>
            </a:spcAft>
            <a:buNone/>
          </a:pPr>
          <a:r>
            <a:rPr lang="en-US" sz="1400" kern="1200" dirty="0"/>
            <a:t>Demographic Consumer Data</a:t>
          </a:r>
        </a:p>
      </dsp:txBody>
      <dsp:txXfrm>
        <a:off x="1029093" y="1816370"/>
        <a:ext cx="2758087" cy="302287"/>
      </dsp:txXfrm>
    </dsp:sp>
    <dsp:sp modelId="{8645F23F-5D41-45A3-8CDA-9A7DDE97208C}">
      <dsp:nvSpPr>
        <dsp:cNvPr id="0" name=""/>
        <dsp:cNvSpPr/>
      </dsp:nvSpPr>
      <dsp:spPr>
        <a:xfrm>
          <a:off x="2559281" y="588470"/>
          <a:ext cx="1505712" cy="2758087"/>
        </a:xfrm>
        <a:prstGeom prst="rect">
          <a:avLst/>
        </a:prstGeom>
        <a:solidFill>
          <a:srgbClr val="B82C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5344" tIns="266601" rIns="85344" bIns="85344" numCol="1" spcCol="1270" anchor="t" anchorCtr="0">
          <a:noAutofit/>
        </a:bodyPr>
        <a:lstStyle/>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Ability to Pay</a:t>
          </a: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Economic Cohorts</a:t>
          </a: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Credit Styles Pro</a:t>
          </a: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Income 360</a:t>
          </a: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Wealth Complete Data</a:t>
          </a: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IXI-Data</a:t>
          </a:r>
          <a:r>
            <a:rPr kumimoji="0" lang="en-US" sz="1200" b="0" i="0" u="none" strike="noStrike" kern="1200" cap="none" spc="0" normalizeH="0" baseline="0" noProof="0" dirty="0">
              <a:ln>
                <a:noFill/>
              </a:ln>
              <a:solidFill>
                <a:srgbClr val="000000"/>
              </a:solidFill>
              <a:effectLst/>
              <a:uLnTx/>
              <a:uFillTx/>
              <a:latin typeface="IBM Plex Sans"/>
              <a:ea typeface="+mn-ea"/>
              <a:cs typeface="+mn-cs"/>
            </a:rPr>
            <a:t> </a:t>
          </a:r>
          <a:endParaRPr kumimoji="0" lang="en-US" sz="1200" b="0" i="0" u="none" strike="noStrike" kern="1200" cap="none" spc="0" normalizeH="0" baseline="0" noProof="0" dirty="0">
            <a:ln>
              <a:noFill/>
            </a:ln>
            <a:solidFill>
              <a:srgbClr val="FFFFFF"/>
            </a:solidFill>
            <a:effectLst/>
            <a:uLnTx/>
            <a:uFillTx/>
            <a:latin typeface="IBM Plex Sans"/>
            <a:ea typeface="+mn-ea"/>
            <a:cs typeface="+mn-cs"/>
          </a:endParaRPr>
        </a:p>
      </dsp:txBody>
      <dsp:txXfrm>
        <a:off x="2559281" y="588470"/>
        <a:ext cx="1505712" cy="2758087"/>
      </dsp:txXfrm>
    </dsp:sp>
    <dsp:sp modelId="{1957277C-EF93-4592-ADD9-3C9498A27382}">
      <dsp:nvSpPr>
        <dsp:cNvPr id="0" name=""/>
        <dsp:cNvSpPr/>
      </dsp:nvSpPr>
      <dsp:spPr>
        <a:xfrm>
          <a:off x="2256993" y="189451"/>
          <a:ext cx="604575" cy="6045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256BBE43-866E-44A3-A435-6B4ABA82DF07}">
      <dsp:nvSpPr>
        <dsp:cNvPr id="0" name=""/>
        <dsp:cNvSpPr/>
      </dsp:nvSpPr>
      <dsp:spPr>
        <a:xfrm rot="16200000">
          <a:off x="3236056" y="1816370"/>
          <a:ext cx="2758087" cy="302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66601" bIns="0" numCol="1" spcCol="1270" anchor="t" anchorCtr="0">
          <a:noAutofit/>
        </a:bodyPr>
        <a:lstStyle/>
        <a:p>
          <a:pPr marL="0" lvl="0" indent="0" algn="r" defTabSz="622300">
            <a:lnSpc>
              <a:spcPct val="90000"/>
            </a:lnSpc>
            <a:spcBef>
              <a:spcPct val="0"/>
            </a:spcBef>
            <a:spcAft>
              <a:spcPct val="35000"/>
            </a:spcAft>
            <a:buNone/>
          </a:pPr>
          <a:r>
            <a:rPr lang="en-US" sz="1400" kern="1200" dirty="0"/>
            <a:t>People Data</a:t>
          </a:r>
        </a:p>
      </dsp:txBody>
      <dsp:txXfrm>
        <a:off x="3236056" y="1816370"/>
        <a:ext cx="2758087" cy="302287"/>
      </dsp:txXfrm>
    </dsp:sp>
    <dsp:sp modelId="{E796E867-07B4-434D-8647-A4CF31075DF6}">
      <dsp:nvSpPr>
        <dsp:cNvPr id="0" name=""/>
        <dsp:cNvSpPr/>
      </dsp:nvSpPr>
      <dsp:spPr>
        <a:xfrm>
          <a:off x="4766243" y="588470"/>
          <a:ext cx="1505712" cy="2758087"/>
        </a:xfrm>
        <a:prstGeom prst="rect">
          <a:avLst/>
        </a:prstGeom>
        <a:solidFill>
          <a:srgbClr val="9933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5344" tIns="266601" rIns="85344" bIns="85344"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kumimoji="0" lang="en-US" sz="1200" b="0" i="0" u="none" strike="noStrike" kern="1200" cap="none" spc="0" normalizeH="0" baseline="0" dirty="0">
              <a:ln>
                <a:noFill/>
              </a:ln>
              <a:solidFill>
                <a:srgbClr val="FFFFFF"/>
              </a:solidFill>
              <a:effectLst/>
              <a:uLnTx/>
              <a:uFillTx/>
              <a:latin typeface="IBM Plex Sans"/>
              <a:ea typeface="+mn-ea"/>
              <a:cs typeface="+mn-cs"/>
            </a:rPr>
            <a:t>Dataset of ~1.5B profiles consisting of both b2b and b2c data on each person</a:t>
          </a:r>
        </a:p>
        <a:p>
          <a:pPr marL="114300" lvl="1" indent="-114300" algn="l" defTabSz="533400">
            <a:lnSpc>
              <a:spcPct val="90000"/>
            </a:lnSpc>
            <a:spcBef>
              <a:spcPct val="0"/>
            </a:spcBef>
            <a:spcAft>
              <a:spcPct val="15000"/>
            </a:spcAft>
            <a:buChar char="•"/>
          </a:pPr>
          <a:r>
            <a:rPr kumimoji="0" lang="en-US" sz="1200" b="0" i="0" u="none" strike="noStrike" kern="1200" cap="none" spc="0" normalizeH="0" baseline="0" dirty="0">
              <a:ln>
                <a:noFill/>
              </a:ln>
              <a:solidFill>
                <a:srgbClr val="FFFFFF"/>
              </a:solidFill>
              <a:effectLst/>
              <a:uLnTx/>
              <a:uFillTx/>
              <a:latin typeface="IBM Plex Sans"/>
              <a:ea typeface="+mn-ea"/>
              <a:cs typeface="+mn-cs"/>
            </a:rPr>
            <a:t>Data is accessible via an Enrichment API or Data License</a:t>
          </a:r>
        </a:p>
      </dsp:txBody>
      <dsp:txXfrm>
        <a:off x="4766243" y="588470"/>
        <a:ext cx="1505712" cy="2758087"/>
      </dsp:txXfrm>
    </dsp:sp>
    <dsp:sp modelId="{1B2F9A18-611B-4F09-91C6-04B3DF7A6F7C}">
      <dsp:nvSpPr>
        <dsp:cNvPr id="0" name=""/>
        <dsp:cNvSpPr/>
      </dsp:nvSpPr>
      <dsp:spPr>
        <a:xfrm>
          <a:off x="4463955" y="189451"/>
          <a:ext cx="604575" cy="60457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19982D40-0227-4380-96A9-7765481FC86A}">
      <dsp:nvSpPr>
        <dsp:cNvPr id="0" name=""/>
        <dsp:cNvSpPr/>
      </dsp:nvSpPr>
      <dsp:spPr>
        <a:xfrm rot="16200000">
          <a:off x="5443018" y="1816370"/>
          <a:ext cx="2758087" cy="302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66601" bIns="0" numCol="1" spcCol="1270" anchor="t" anchorCtr="0">
          <a:noAutofit/>
        </a:bodyPr>
        <a:lstStyle/>
        <a:p>
          <a:pPr marL="0" lvl="0" indent="0" algn="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Arial"/>
              <a:ea typeface="+mn-ea"/>
              <a:cs typeface="+mn-cs"/>
            </a:rPr>
            <a:t>Real Time Stock Data</a:t>
          </a:r>
        </a:p>
      </dsp:txBody>
      <dsp:txXfrm>
        <a:off x="5443018" y="1816370"/>
        <a:ext cx="2758087" cy="302287"/>
      </dsp:txXfrm>
    </dsp:sp>
    <dsp:sp modelId="{0940A47C-0722-4AD0-9E15-5DF15FD9D002}">
      <dsp:nvSpPr>
        <dsp:cNvPr id="0" name=""/>
        <dsp:cNvSpPr/>
      </dsp:nvSpPr>
      <dsp:spPr>
        <a:xfrm>
          <a:off x="6973205" y="588470"/>
          <a:ext cx="1505712" cy="2758087"/>
        </a:xfrm>
        <a:prstGeom prst="rect">
          <a:avLst/>
        </a:prstGeom>
        <a:solidFill>
          <a:srgbClr val="6699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5344" tIns="266601" rIns="85344" bIns="85344" numCol="1" spcCol="1270" anchor="t" anchorCtr="0">
          <a:noAutofit/>
        </a:bodyPr>
        <a:lstStyle/>
        <a:p>
          <a:pPr marL="114300" lvl="1" indent="-114300" algn="l" defTabSz="533400">
            <a:lnSpc>
              <a:spcPct val="90000"/>
            </a:lnSpc>
            <a:spcBef>
              <a:spcPct val="0"/>
            </a:spcBef>
            <a:spcAft>
              <a:spcPct val="15000"/>
            </a:spcAft>
            <a:buChar char="•"/>
          </a:pPr>
          <a:r>
            <a:rPr kumimoji="0" lang="en-US" sz="1200" b="0" i="0" u="none" strike="noStrike" kern="1200" cap="none" spc="0" normalizeH="0" baseline="0" dirty="0">
              <a:ln>
                <a:noFill/>
              </a:ln>
              <a:solidFill>
                <a:srgbClr val="FFFFFF"/>
              </a:solidFill>
              <a:effectLst/>
              <a:uLnTx/>
              <a:uFillTx/>
              <a:latin typeface="IBM Plex Sans"/>
              <a:ea typeface="+mn-ea"/>
              <a:cs typeface="+mn-cs"/>
            </a:rPr>
            <a:t>Real Time </a:t>
          </a:r>
          <a:br>
            <a:rPr kumimoji="0" lang="en-US" sz="1200" b="0" i="0" u="none" strike="noStrike" kern="1200" cap="none" spc="0" normalizeH="0" baseline="0" dirty="0">
              <a:ln>
                <a:noFill/>
              </a:ln>
              <a:solidFill>
                <a:srgbClr val="FFFFFF"/>
              </a:solidFill>
              <a:effectLst/>
              <a:uLnTx/>
              <a:uFillTx/>
              <a:latin typeface="IBM Plex Sans"/>
              <a:ea typeface="+mn-ea"/>
              <a:cs typeface="+mn-cs"/>
            </a:rPr>
          </a:br>
          <a:r>
            <a:rPr kumimoji="0" lang="en-US" sz="1200" b="0" i="0" u="none" strike="noStrike" kern="1200" cap="none" spc="0" normalizeH="0" baseline="0" dirty="0">
              <a:ln>
                <a:noFill/>
              </a:ln>
              <a:solidFill>
                <a:srgbClr val="FFFFFF"/>
              </a:solidFill>
              <a:effectLst/>
              <a:uLnTx/>
              <a:uFillTx/>
              <a:latin typeface="IBM Plex Sans"/>
              <a:ea typeface="+mn-ea"/>
              <a:cs typeface="+mn-cs"/>
            </a:rPr>
            <a:t>Stock Market Data</a:t>
          </a:r>
        </a:p>
      </dsp:txBody>
      <dsp:txXfrm>
        <a:off x="6973205" y="588470"/>
        <a:ext cx="1505712" cy="2758087"/>
      </dsp:txXfrm>
    </dsp:sp>
    <dsp:sp modelId="{9D1375CC-7B48-4F5F-AA19-52362B9CB43D}">
      <dsp:nvSpPr>
        <dsp:cNvPr id="0" name=""/>
        <dsp:cNvSpPr/>
      </dsp:nvSpPr>
      <dsp:spPr>
        <a:xfrm>
          <a:off x="6670917" y="189451"/>
          <a:ext cx="604575" cy="604575"/>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6D3A-B571-45D6-A9BD-CD3D0FE5B667}">
      <dsp:nvSpPr>
        <dsp:cNvPr id="0" name=""/>
        <dsp:cNvSpPr/>
      </dsp:nvSpPr>
      <dsp:spPr>
        <a:xfrm>
          <a:off x="458" y="274179"/>
          <a:ext cx="1166472" cy="791791"/>
        </a:xfrm>
        <a:prstGeom prst="homePlate">
          <a:avLst/>
        </a:prstGeom>
        <a:solidFill>
          <a:srgbClr val="6D7EF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000" b="0" kern="1200" dirty="0">
              <a:solidFill>
                <a:srgbClr val="FFFFFF"/>
              </a:solidFill>
              <a:latin typeface="Arial"/>
              <a:ea typeface="+mn-ea"/>
              <a:cs typeface="+mn-cs"/>
            </a:rPr>
            <a:t>Upload Data</a:t>
          </a:r>
        </a:p>
      </dsp:txBody>
      <dsp:txXfrm>
        <a:off x="458" y="274179"/>
        <a:ext cx="968524" cy="791791"/>
      </dsp:txXfrm>
    </dsp:sp>
    <dsp:sp modelId="{BCA59898-2F84-4445-B4B4-CBB21674F98E}">
      <dsp:nvSpPr>
        <dsp:cNvPr id="0" name=""/>
        <dsp:cNvSpPr/>
      </dsp:nvSpPr>
      <dsp:spPr>
        <a:xfrm>
          <a:off x="888261" y="289859"/>
          <a:ext cx="1393352" cy="760430"/>
        </a:xfrm>
        <a:prstGeom prst="chevron">
          <a:avLst/>
        </a:prstGeom>
        <a:solidFill>
          <a:srgbClr val="6D7EF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000" b="0" kern="1200" dirty="0">
              <a:solidFill>
                <a:srgbClr val="FFFFFF"/>
              </a:solidFill>
              <a:latin typeface="Arial"/>
              <a:ea typeface="+mn-ea"/>
              <a:cs typeface="+mn-cs"/>
            </a:rPr>
            <a:t>Prepare Data</a:t>
          </a:r>
        </a:p>
      </dsp:txBody>
      <dsp:txXfrm>
        <a:off x="1268476" y="289859"/>
        <a:ext cx="632922" cy="760430"/>
      </dsp:txXfrm>
    </dsp:sp>
    <dsp:sp modelId="{FEDA336E-2B40-4C11-9CD2-66F7E47AD0FB}">
      <dsp:nvSpPr>
        <dsp:cNvPr id="0" name=""/>
        <dsp:cNvSpPr/>
      </dsp:nvSpPr>
      <dsp:spPr>
        <a:xfrm>
          <a:off x="2002943" y="282020"/>
          <a:ext cx="1393352" cy="776108"/>
        </a:xfrm>
        <a:prstGeom prst="chevron">
          <a:avLst/>
        </a:prstGeom>
        <a:solidFill>
          <a:srgbClr val="6D7EF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000" b="0" kern="1200" dirty="0">
              <a:solidFill>
                <a:srgbClr val="FFFFFF"/>
              </a:solidFill>
              <a:latin typeface="Arial"/>
              <a:ea typeface="+mn-ea"/>
              <a:cs typeface="+mn-cs"/>
            </a:rPr>
            <a:t>Select Model</a:t>
          </a:r>
        </a:p>
      </dsp:txBody>
      <dsp:txXfrm>
        <a:off x="2390997" y="282020"/>
        <a:ext cx="617244" cy="776108"/>
      </dsp:txXfrm>
    </dsp:sp>
    <dsp:sp modelId="{FD7D71B7-D44F-42E1-AB52-953D6D518F89}">
      <dsp:nvSpPr>
        <dsp:cNvPr id="0" name=""/>
        <dsp:cNvSpPr/>
      </dsp:nvSpPr>
      <dsp:spPr>
        <a:xfrm>
          <a:off x="3117624" y="274179"/>
          <a:ext cx="1526236" cy="791791"/>
        </a:xfrm>
        <a:prstGeom prst="chevron">
          <a:avLst/>
        </a:prstGeom>
        <a:solidFill>
          <a:srgbClr val="6D7EF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000" b="0" kern="1200" dirty="0">
              <a:solidFill>
                <a:srgbClr val="FFFFFF"/>
              </a:solidFill>
              <a:latin typeface="Arial"/>
              <a:ea typeface="+mn-ea"/>
              <a:cs typeface="+mn-cs"/>
            </a:rPr>
            <a:t>Generate Ranked Model Pipelines</a:t>
          </a:r>
        </a:p>
      </dsp:txBody>
      <dsp:txXfrm>
        <a:off x="3513520" y="274179"/>
        <a:ext cx="734445" cy="791791"/>
      </dsp:txXfrm>
    </dsp:sp>
    <dsp:sp modelId="{173E71E5-712D-4E32-86DF-E11FD8AD5E95}">
      <dsp:nvSpPr>
        <dsp:cNvPr id="0" name=""/>
        <dsp:cNvSpPr/>
      </dsp:nvSpPr>
      <dsp:spPr>
        <a:xfrm>
          <a:off x="4365190" y="281078"/>
          <a:ext cx="1393352" cy="777992"/>
        </a:xfrm>
        <a:prstGeom prst="chevron">
          <a:avLst/>
        </a:prstGeom>
        <a:solidFill>
          <a:srgbClr val="6D7EF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000" b="0" kern="1200" dirty="0">
              <a:solidFill>
                <a:srgbClr val="FFFFFF"/>
              </a:solidFill>
              <a:latin typeface="Arial"/>
              <a:ea typeface="+mn-ea"/>
              <a:cs typeface="+mn-cs"/>
            </a:rPr>
            <a:t>Save a Model / Generate Code</a:t>
          </a:r>
        </a:p>
      </dsp:txBody>
      <dsp:txXfrm>
        <a:off x="4754186" y="281078"/>
        <a:ext cx="615360" cy="7779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4321D-A693-7547-B274-600AB9C2D4C1}">
      <dsp:nvSpPr>
        <dsp:cNvPr id="0" name=""/>
        <dsp:cNvSpPr/>
      </dsp:nvSpPr>
      <dsp:spPr>
        <a:xfrm>
          <a:off x="224776" y="1247"/>
          <a:ext cx="1603626" cy="817344"/>
        </a:xfrm>
        <a:prstGeom prst="roundRect">
          <a:avLst/>
        </a:prstGeom>
        <a:solidFill>
          <a:srgbClr val="0D4476"/>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FFFFFF"/>
              </a:solidFill>
              <a:latin typeface="Helvetica Light"/>
              <a:ea typeface="ＭＳ Ｐゴシック"/>
              <a:cs typeface="+mn-cs"/>
            </a:rPr>
            <a:t>Security     Features</a:t>
          </a:r>
        </a:p>
      </dsp:txBody>
      <dsp:txXfrm>
        <a:off x="264675" y="41146"/>
        <a:ext cx="1523828" cy="737546"/>
      </dsp:txXfrm>
    </dsp:sp>
    <dsp:sp modelId="{9CCEB2FA-6C33-E141-BBFD-0578BB23D1E8}">
      <dsp:nvSpPr>
        <dsp:cNvPr id="0" name=""/>
        <dsp:cNvSpPr/>
      </dsp:nvSpPr>
      <dsp:spPr>
        <a:xfrm>
          <a:off x="224776" y="936785"/>
          <a:ext cx="1603626" cy="817344"/>
        </a:xfrm>
        <a:prstGeom prst="roundRect">
          <a:avLst/>
        </a:prstGeom>
        <a:solidFill>
          <a:schemeClr val="accent4">
            <a:lumMod val="50000"/>
            <a:lumOff val="50000"/>
          </a:scheme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FFFFFF"/>
              </a:solidFill>
              <a:latin typeface="Helvetica Light"/>
              <a:ea typeface="ＭＳ Ｐゴシック"/>
              <a:cs typeface="+mn-cs"/>
            </a:rPr>
            <a:t>Security Engineering</a:t>
          </a:r>
        </a:p>
      </dsp:txBody>
      <dsp:txXfrm>
        <a:off x="264675" y="976684"/>
        <a:ext cx="1523828" cy="737546"/>
      </dsp:txXfrm>
    </dsp:sp>
    <dsp:sp modelId="{181E6419-ED8E-3548-8F1B-C17DBCF7F6C0}">
      <dsp:nvSpPr>
        <dsp:cNvPr id="0" name=""/>
        <dsp:cNvSpPr/>
      </dsp:nvSpPr>
      <dsp:spPr>
        <a:xfrm>
          <a:off x="224776" y="1867148"/>
          <a:ext cx="1603626" cy="817344"/>
        </a:xfrm>
        <a:prstGeom prst="roundRect">
          <a:avLst/>
        </a:prstGeom>
        <a:solidFill>
          <a:srgbClr val="4B4B4B"/>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FFFFFF"/>
              </a:solidFill>
              <a:latin typeface="Helvetica Light"/>
              <a:ea typeface="ＭＳ Ｐゴシック"/>
              <a:cs typeface="+mn-cs"/>
            </a:rPr>
            <a:t>Security Operations</a:t>
          </a:r>
        </a:p>
      </dsp:txBody>
      <dsp:txXfrm>
        <a:off x="264675" y="1907047"/>
        <a:ext cx="1523828" cy="737546"/>
      </dsp:txXfrm>
    </dsp:sp>
    <dsp:sp modelId="{DA62D30B-782C-4236-B32B-85FCCDF121C4}">
      <dsp:nvSpPr>
        <dsp:cNvPr id="0" name=""/>
        <dsp:cNvSpPr/>
      </dsp:nvSpPr>
      <dsp:spPr>
        <a:xfrm>
          <a:off x="224776" y="2793581"/>
          <a:ext cx="1603626" cy="817344"/>
        </a:xfrm>
        <a:prstGeom prst="roundRect">
          <a:avLst/>
        </a:prstGeom>
        <a:solidFill>
          <a:schemeClr val="accent2"/>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FFFFFF"/>
              </a:solidFill>
              <a:latin typeface="Helvetica Light"/>
              <a:ea typeface="ＭＳ Ｐゴシック"/>
              <a:cs typeface="+mn-cs"/>
            </a:rPr>
            <a:t>Governance &amp; Compliance</a:t>
          </a:r>
        </a:p>
      </dsp:txBody>
      <dsp:txXfrm>
        <a:off x="264675" y="2833480"/>
        <a:ext cx="1523828" cy="737546"/>
      </dsp:txXfrm>
    </dsp:sp>
  </dsp:spTree>
</dsp:drawing>
</file>

<file path=ppt/diagrams/layout1.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IBM Planning Analytics / © 2020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IBM Planning Analytics / © 2020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ibm.com/support/knowledgecenter/SSQNUZ_2.5.0/wsj/getting-started/profile.html?view=kc#relationa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ibm.com/support/knowledgecenter/SSQNUZ_2.5.0/cpd/access/data-sources.html?view=kc"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2"/>
          <p:cNvSpPr>
            <a:spLocks noGrp="1" noRot="1" noChangeAspect="1" noChangeArrowheads="1" noTextEdit="1"/>
          </p:cNvSpPr>
          <p:nvPr>
            <p:ph type="sldImg"/>
          </p:nvPr>
        </p:nvSpPr>
        <p:spPr>
          <a:xfrm>
            <a:off x="355600" y="727075"/>
            <a:ext cx="6607175" cy="3717925"/>
          </a:xfrm>
          <a:ln/>
        </p:spPr>
      </p:sp>
      <p:sp>
        <p:nvSpPr>
          <p:cNvPr id="166916" name="Rectangle 3"/>
          <p:cNvSpPr>
            <a:spLocks noGrp="1" noChangeArrowheads="1"/>
          </p:cNvSpPr>
          <p:nvPr>
            <p:ph type="body" idx="1"/>
          </p:nvPr>
        </p:nvSpPr>
        <p:spPr>
          <a:xfrm>
            <a:off x="355600" y="4709160"/>
            <a:ext cx="6607175" cy="4171321"/>
          </a:xfrm>
          <a:noFill/>
          <a:ln/>
        </p:spPr>
        <p:txBody>
          <a:bodyPr/>
          <a:lstStyle/>
          <a:p>
            <a:pPr algn="just" eaLnBrk="1" hangingPunct="1">
              <a:spcBef>
                <a:spcPts val="600"/>
              </a:spcBef>
            </a:pPr>
            <a:r>
              <a:rPr lang="en-US" sz="1000" b="1" dirty="0">
                <a:latin typeface="Arial" pitchFamily="34" charset="0"/>
              </a:rPr>
              <a:t>IBM Journey to Cloud and AI : Analytics Modernization – Featuring Cloud Pak for Data</a:t>
            </a:r>
          </a:p>
          <a:p>
            <a:pPr algn="just">
              <a:spcBef>
                <a:spcPts val="600"/>
              </a:spcBef>
            </a:pPr>
            <a:r>
              <a:rPr lang="en-US" sz="1000" b="1" dirty="0"/>
              <a:t>Instructors: </a:t>
            </a:r>
          </a:p>
          <a:p>
            <a:pPr algn="just">
              <a:spcBef>
                <a:spcPts val="600"/>
              </a:spcBef>
            </a:pPr>
            <a:r>
              <a:rPr lang="en-US" sz="1000" dirty="0"/>
              <a:t>The goal of this IBM Workshop is to position Cloud Pak for Data to Line of Business professionals and those personas who would be using the platform.</a:t>
            </a:r>
          </a:p>
          <a:p>
            <a:pPr algn="just">
              <a:spcBef>
                <a:spcPts val="600"/>
              </a:spcBef>
            </a:pPr>
            <a:r>
              <a:rPr lang="en-US" sz="1000" dirty="0"/>
              <a:t>Cloud Pak for Data paves the way to modernize application with insights from Data using Machine Leaning and Artificial Intelligence.</a:t>
            </a:r>
          </a:p>
          <a:p>
            <a:pPr algn="just" eaLnBrk="1" hangingPunct="1"/>
            <a:endParaRPr lang="en-US" sz="1000" dirty="0">
              <a:latin typeface="Arial" pitchFamily="34" charset="0"/>
            </a:endParaRPr>
          </a:p>
          <a:p>
            <a:pPr algn="just" eaLnBrk="1" hangingPunct="1"/>
            <a:endParaRPr lang="en-US" sz="1000" dirty="0">
              <a:latin typeface="Arial" pitchFamily="34" charset="0"/>
            </a:endParaRPr>
          </a:p>
        </p:txBody>
      </p:sp>
    </p:spTree>
    <p:extLst>
      <p:ext uri="{BB962C8B-B14F-4D97-AF65-F5344CB8AC3E}">
        <p14:creationId xmlns:p14="http://schemas.microsoft.com/office/powerpoint/2010/main" val="2803177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Being Cloud Native means designing and running your applications to take advantage of all the benefits of a cloud system, including focusing on horizontal design – and treating the instances of your applications or services as “cattle” instead of using the traditional “pet” model.</a:t>
            </a:r>
          </a:p>
          <a:p>
            <a:r>
              <a:rPr lang="en-US" sz="1000" dirty="0"/>
              <a:t>The Cloud Native Computing Foundation describes cloud native applications as those that have the following three properties:</a:t>
            </a:r>
          </a:p>
          <a:p>
            <a:pPr marL="176679" indent="-176679">
              <a:buFont typeface="Arial" panose="020B0604020202020204" pitchFamily="34" charset="0"/>
              <a:buChar char="•"/>
            </a:pPr>
            <a:r>
              <a:rPr lang="en-US" sz="1000" dirty="0"/>
              <a:t>They are container packaged, running the application and processes as isolated units</a:t>
            </a:r>
          </a:p>
          <a:p>
            <a:pPr marL="176679" indent="-176679">
              <a:buFont typeface="Arial" panose="020B0604020202020204" pitchFamily="34" charset="0"/>
              <a:buChar char="•"/>
            </a:pPr>
            <a:r>
              <a:rPr lang="en-US" sz="1000" dirty="0"/>
              <a:t>They are dynamically managed by a central orchestrating process such as Kubernetes or Apache Mesos</a:t>
            </a:r>
          </a:p>
          <a:p>
            <a:pPr marL="176679" indent="-176679">
              <a:buFont typeface="Arial" panose="020B0604020202020204" pitchFamily="34" charset="0"/>
              <a:buChar char="•"/>
            </a:pPr>
            <a:r>
              <a:rPr lang="en-US" sz="1000" dirty="0"/>
              <a:t>They are microservices-oriented, having small, focused applications that are designed to be composable via service endpoints (such as REST)</a:t>
            </a:r>
          </a:p>
          <a:p>
            <a:r>
              <a:rPr lang="en-US" sz="1000" dirty="0"/>
              <a:t>This approach allows enterprises to ship faster, reduce risk, and increase efficiency by building smaller, autonomous (yet composable) services that can be started and stopped on-demand with little to no consequence.</a:t>
            </a:r>
          </a:p>
          <a:p>
            <a:r>
              <a:rPr lang="en-US" sz="1000" dirty="0"/>
              <a:t>Like SOA (or Service Oriented Architectures), Microservices are smaller services (Lego Blocks) within a larger architecture. In the case of having a shopping cart – you might have a cart service, a shipping service, and a payment service. Each service is really it’s own separate application – hosted on its own server (or in the cloud), abstracted by its own API, and operated independently of the other services. However, in contrast to SOA communication protocols used amongst microservices  are more modern tailored to the needs of the cloud (e.g. REST, Thrift, HTTP and RPC vs SOAP).</a:t>
            </a:r>
          </a:p>
          <a:p>
            <a:r>
              <a:rPr lang="en-US" sz="1000" dirty="0"/>
              <a:t>Thus in a Cloud Native architecture, applications are COMPOSED of microservices reducing time to value and increasing reliability of the resulting application.</a:t>
            </a:r>
            <a:r>
              <a:rPr lang="en-US" sz="1000" baseline="0" dirty="0"/>
              <a:t> </a:t>
            </a:r>
            <a:r>
              <a:rPr lang="en-US" sz="1000" dirty="0"/>
              <a:t>However, microservices require a change in the way applications are being developed. </a:t>
            </a:r>
          </a:p>
          <a:p>
            <a:r>
              <a:rPr lang="en-US" sz="1000" dirty="0"/>
              <a:t>A critical point to make is that while CONTAINER services are excellent to host microservices they can equally well host a complete legacy stateful application (or Monolithic Applications), allowing customers to lift and shift traditional applications to the cloud in a step wise approach to application modernization. </a:t>
            </a:r>
          </a:p>
          <a:p>
            <a:endParaRPr lang="en-US"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10</a:t>
            </a:fld>
            <a:endParaRPr lang="en-US" dirty="0"/>
          </a:p>
        </p:txBody>
      </p:sp>
    </p:spTree>
    <p:extLst>
      <p:ext uri="{BB962C8B-B14F-4D97-AF65-F5344CB8AC3E}">
        <p14:creationId xmlns:p14="http://schemas.microsoft.com/office/powerpoint/2010/main" val="862838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100</a:t>
            </a:fld>
            <a:endParaRPr lang="en-US" dirty="0"/>
          </a:p>
        </p:txBody>
      </p:sp>
    </p:spTree>
    <p:extLst>
      <p:ext uri="{BB962C8B-B14F-4D97-AF65-F5344CB8AC3E}">
        <p14:creationId xmlns:p14="http://schemas.microsoft.com/office/powerpoint/2010/main" val="31123723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101</a:t>
            </a:fld>
            <a:endParaRPr lang="en-US" dirty="0"/>
          </a:p>
        </p:txBody>
      </p:sp>
    </p:spTree>
    <p:extLst>
      <p:ext uri="{BB962C8B-B14F-4D97-AF65-F5344CB8AC3E}">
        <p14:creationId xmlns:p14="http://schemas.microsoft.com/office/powerpoint/2010/main" val="21708178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a:xfrm>
            <a:off x="457200" y="4560893"/>
            <a:ext cx="6400800" cy="4319587"/>
          </a:xfrm>
        </p:spPr>
        <p:txBody>
          <a:bodyPr/>
          <a:lstStyle/>
          <a:p>
            <a:r>
              <a:rPr lang="en-US" sz="1000" b="1" dirty="0"/>
              <a:t>Support for your data and ML lifecycle</a:t>
            </a:r>
          </a:p>
          <a:p>
            <a:r>
              <a:rPr lang="en-US" sz="1000" dirty="0">
                <a:effectLst/>
              </a:rPr>
              <a:t>Your data isn't static. Your machine learning models shouldn't be static either. As data is added to your on-premises and cloud data sources, you need to continually test and tune your machine learning models to ensure that they give you valuable insight. But you need to make sure that you're working with high-quality data, which is where the data governance and data manipulation features of Cloud Pak for Data come in.</a:t>
            </a:r>
          </a:p>
          <a:p>
            <a:r>
              <a:rPr lang="en-US" sz="1000" dirty="0">
                <a:effectLst/>
              </a:rPr>
              <a:t>You know the old adage: Garbage in, garbage out. If your data is poor, your results aren't meaningful. But by bringing data stewards and data engineers together with your data scientists, you can ensure that your data is ready for analysis.</a:t>
            </a:r>
          </a:p>
          <a:p>
            <a:r>
              <a:rPr lang="en-US" sz="1000" dirty="0">
                <a:effectLst/>
              </a:rPr>
              <a:t>Additionally, you can ensure that any analytics assets that your data scientists create, such as models, notebooks, and Shiny apps are included in the data catalog so that they can be governed and maintained like any other data assets in your enterprise.</a:t>
            </a:r>
          </a:p>
          <a:p>
            <a:r>
              <a:rPr lang="en-US" sz="1000" dirty="0">
                <a:effectLst/>
              </a:rPr>
              <a:t>With Cloud Pak for Data, you can continuously discover new, valuable insights as new data is added to your ecosystem.</a:t>
            </a:r>
          </a:p>
          <a:p>
            <a:endParaRPr lang="en-US" sz="1000" dirty="0"/>
          </a:p>
        </p:txBody>
      </p:sp>
      <p:sp>
        <p:nvSpPr>
          <p:cNvPr id="4" name="Header Placeholder 3"/>
          <p:cNvSpPr>
            <a:spLocks noGrp="1"/>
          </p:cNvSpPr>
          <p:nvPr>
            <p:ph type="hdr" sz="quarter" idx="10"/>
          </p:nvPr>
        </p:nvSpPr>
        <p:spPr/>
        <p:txBody>
          <a:bodyPr/>
          <a:lstStyle/>
          <a:p>
            <a:r>
              <a:rPr lang="en-US" dirty="0"/>
              <a:t>IBM Journey to Cloud and AI : Application Modernization Workshop</a:t>
            </a:r>
          </a:p>
        </p:txBody>
      </p:sp>
      <p:sp>
        <p:nvSpPr>
          <p:cNvPr id="5" name="Footer Placeholder 4"/>
          <p:cNvSpPr>
            <a:spLocks noGrp="1"/>
          </p:cNvSpPr>
          <p:nvPr>
            <p:ph type="ftr" sz="quarter" idx="11"/>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12"/>
          </p:nvPr>
        </p:nvSpPr>
        <p:spPr/>
        <p:txBody>
          <a:bodyPr/>
          <a:lstStyle/>
          <a:p>
            <a:fld id="{F268DD5A-060B-4B7B-867D-581458A803A3}" type="slidenum">
              <a:rPr lang="en-US" smtClean="0"/>
              <a:pPr/>
              <a:t>102</a:t>
            </a:fld>
            <a:endParaRPr lang="en-US" dirty="0"/>
          </a:p>
        </p:txBody>
      </p:sp>
    </p:spTree>
    <p:extLst>
      <p:ext uri="{BB962C8B-B14F-4D97-AF65-F5344CB8AC3E}">
        <p14:creationId xmlns:p14="http://schemas.microsoft.com/office/powerpoint/2010/main" val="11200006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7"/>
          <p:cNvSpPr txBox="1">
            <a:spLocks noGrp="1" noChangeArrowheads="1"/>
          </p:cNvSpPr>
          <p:nvPr/>
        </p:nvSpPr>
        <p:spPr bwMode="auto">
          <a:xfrm>
            <a:off x="4143375" y="9120191"/>
            <a:ext cx="3170238" cy="479425"/>
          </a:xfrm>
          <a:prstGeom prst="rect">
            <a:avLst/>
          </a:prstGeom>
          <a:noFill/>
          <a:ln w="9525">
            <a:noFill/>
            <a:miter lim="800000"/>
            <a:headEnd/>
            <a:tailEnd/>
          </a:ln>
        </p:spPr>
        <p:txBody>
          <a:bodyPr lIns="99033" tIns="49517" rIns="99033" bIns="49517" anchor="b"/>
          <a:lstStyle/>
          <a:p>
            <a:pPr algn="r" defTabSz="990454">
              <a:buClrTx/>
            </a:pPr>
            <a:fld id="{3AF785D3-425B-478B-AF66-E8516CFA1B36}" type="slidenum">
              <a:rPr lang="en-US" sz="1300"/>
              <a:pPr algn="r" defTabSz="990454">
                <a:buClrTx/>
              </a:pPr>
              <a:t>103</a:t>
            </a:fld>
            <a:endParaRPr lang="en-US" sz="1300" dirty="0"/>
          </a:p>
        </p:txBody>
      </p:sp>
      <p:sp>
        <p:nvSpPr>
          <p:cNvPr id="977923" name="Rectangle 2"/>
          <p:cNvSpPr>
            <a:spLocks noGrp="1" noRot="1" noChangeAspect="1" noChangeArrowheads="1" noTextEdit="1"/>
          </p:cNvSpPr>
          <p:nvPr>
            <p:ph type="sldImg"/>
          </p:nvPr>
        </p:nvSpPr>
        <p:spPr>
          <a:xfrm>
            <a:off x="460375" y="720725"/>
            <a:ext cx="6397625" cy="3598863"/>
          </a:xfrm>
          <a:ln/>
        </p:spPr>
      </p:sp>
      <p:sp>
        <p:nvSpPr>
          <p:cNvPr id="977924" name="Rectangle 3"/>
          <p:cNvSpPr>
            <a:spLocks noGrp="1" noChangeArrowheads="1"/>
          </p:cNvSpPr>
          <p:nvPr>
            <p:ph type="body" idx="1"/>
          </p:nvPr>
        </p:nvSpPr>
        <p:spPr>
          <a:xfrm>
            <a:off x="460376" y="4617720"/>
            <a:ext cx="6351904" cy="4404251"/>
          </a:xfrm>
          <a:noFill/>
        </p:spPr>
        <p:txBody>
          <a:bodyPr/>
          <a:lstStyle/>
          <a:p>
            <a:pPr algn="just"/>
            <a:r>
              <a:rPr lang="en-US" sz="1000" dirty="0"/>
              <a:t>TOPIC: WRAP UP</a:t>
            </a:r>
          </a:p>
          <a:p>
            <a:pPr algn="just"/>
            <a:endParaRPr lang="en-US" dirty="0"/>
          </a:p>
        </p:txBody>
      </p:sp>
    </p:spTree>
    <p:extLst>
      <p:ext uri="{BB962C8B-B14F-4D97-AF65-F5344CB8AC3E}">
        <p14:creationId xmlns:p14="http://schemas.microsoft.com/office/powerpoint/2010/main" val="35147919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104</a:t>
            </a:fld>
            <a:endParaRPr lang="en-US" dirty="0"/>
          </a:p>
        </p:txBody>
      </p:sp>
    </p:spTree>
    <p:extLst>
      <p:ext uri="{BB962C8B-B14F-4D97-AF65-F5344CB8AC3E}">
        <p14:creationId xmlns:p14="http://schemas.microsoft.com/office/powerpoint/2010/main" val="37404863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105</a:t>
            </a:fld>
            <a:endParaRPr lang="en-US" dirty="0"/>
          </a:p>
        </p:txBody>
      </p:sp>
    </p:spTree>
    <p:extLst>
      <p:ext uri="{BB962C8B-B14F-4D97-AF65-F5344CB8AC3E}">
        <p14:creationId xmlns:p14="http://schemas.microsoft.com/office/powerpoint/2010/main" val="33087068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r>
              <a:rPr lang="en-US" altLang="en-US" sz="1000" dirty="0"/>
              <a:t>Security:</a:t>
            </a:r>
            <a:r>
              <a:rPr lang="en-US" altLang="en-US" sz="1000" dirty="0">
                <a:sym typeface="Wingdings"/>
              </a:rPr>
              <a:t> </a:t>
            </a:r>
            <a:r>
              <a:rPr lang="en-US" altLang="en-US" sz="1000" dirty="0"/>
              <a:t>What we do and how </a:t>
            </a:r>
          </a:p>
          <a:p>
            <a:pPr marL="171450" indent="-171450">
              <a:buFont typeface="Arial" panose="020B0604020202020204" pitchFamily="34" charset="0"/>
              <a:buChar char="•"/>
              <a:defRPr/>
            </a:pPr>
            <a:r>
              <a:rPr lang="en-US" altLang="en-US" sz="1000" dirty="0"/>
              <a:t>Security Features – Feature/functions of the service offering </a:t>
            </a:r>
          </a:p>
          <a:p>
            <a:pPr marL="171450" indent="-171450">
              <a:buFont typeface="Arial" panose="020B0604020202020204" pitchFamily="34" charset="0"/>
              <a:buChar char="•"/>
              <a:defRPr/>
            </a:pPr>
            <a:r>
              <a:rPr lang="en-US" altLang="en-US" sz="1000" dirty="0"/>
              <a:t>Security Engineering – How we build the offerings</a:t>
            </a:r>
          </a:p>
          <a:p>
            <a:pPr marL="171450" indent="-171450">
              <a:buFont typeface="Arial" panose="020B0604020202020204" pitchFamily="34" charset="0"/>
              <a:buChar char="•"/>
            </a:pPr>
            <a:r>
              <a:rPr lang="en-US" altLang="en-US" sz="1000" dirty="0"/>
              <a:t>Security Operations – Environment, processes and people</a:t>
            </a:r>
          </a:p>
          <a:p>
            <a:pPr marL="628650" lvl="1" indent="-171450">
              <a:buFont typeface="Wingdings" panose="05000000000000000000" pitchFamily="2" charset="2"/>
              <a:buChar char="§"/>
            </a:pPr>
            <a:r>
              <a:rPr lang="en-US" altLang="en-US" sz="1000" dirty="0"/>
              <a:t>Who can access? Who did access? What? How? When? </a:t>
            </a:r>
          </a:p>
          <a:p>
            <a:pPr marL="171450" indent="-171450">
              <a:buFont typeface="Arial" panose="020B0604020202020204" pitchFamily="34" charset="0"/>
              <a:buChar char="•"/>
            </a:pPr>
            <a:r>
              <a:rPr lang="en-US" altLang="en-US" sz="1000" dirty="0"/>
              <a:t>Weakest link defines how secure a system is</a:t>
            </a:r>
          </a:p>
          <a:p>
            <a:pPr marL="171450" indent="-171450">
              <a:buFont typeface="Arial" panose="020B0604020202020204" pitchFamily="34" charset="0"/>
              <a:buChar char="•"/>
            </a:pPr>
            <a:r>
              <a:rPr lang="en-US" altLang="en-US" sz="1000" dirty="0"/>
              <a:t>Constantly evolving to deal with new threats</a:t>
            </a:r>
          </a:p>
          <a:p>
            <a:pPr lvl="1"/>
            <a:endParaRPr lang="en-US" altLang="en-US" sz="1000" dirty="0"/>
          </a:p>
          <a:p>
            <a:r>
              <a:rPr lang="en-US" altLang="en-US" sz="1000" dirty="0"/>
              <a:t>Compliance:</a:t>
            </a:r>
            <a:r>
              <a:rPr lang="en-US" altLang="en-US" sz="1000" dirty="0">
                <a:sym typeface="Wingdings"/>
              </a:rPr>
              <a:t> Specific checklist of security controls, validated</a:t>
            </a:r>
            <a:r>
              <a:rPr lang="en-US" altLang="en-US" sz="1000" dirty="0"/>
              <a:t> </a:t>
            </a:r>
          </a:p>
          <a:p>
            <a:pPr marL="171450" indent="-171450">
              <a:buFont typeface="Arial" panose="020B0604020202020204" pitchFamily="34" charset="0"/>
              <a:buChar char="•"/>
            </a:pPr>
            <a:r>
              <a:rPr lang="en-US" altLang="en-US" sz="1000" dirty="0"/>
              <a:t>Regarding how a system / solution is managed, and that adherence to those controls can be </a:t>
            </a:r>
            <a:r>
              <a:rPr lang="en-US" altLang="en-US" sz="1000" u="sng" dirty="0"/>
              <a:t>proven.</a:t>
            </a:r>
            <a:endParaRPr lang="en-US" altLang="en-US" sz="1000" dirty="0"/>
          </a:p>
          <a:p>
            <a:pPr marL="171450" indent="-171450">
              <a:buFont typeface="Arial" panose="020B0604020202020204" pitchFamily="34" charset="0"/>
              <a:buChar char="•"/>
            </a:pPr>
            <a:r>
              <a:rPr lang="en-US" altLang="en-US" sz="1000" dirty="0"/>
              <a:t>Each compliance regime will have different controls and required proof points; 50-500 controls per compliance – focused on specific goals by the regime authors</a:t>
            </a:r>
          </a:p>
          <a:p>
            <a:pPr marL="171450" indent="-171450">
              <a:buFont typeface="Arial" panose="020B0604020202020204" pitchFamily="34" charset="0"/>
              <a:buChar char="•"/>
            </a:pPr>
            <a:r>
              <a:rPr lang="en-US" altLang="en-US" sz="1000" dirty="0"/>
              <a:t>Often defined by an outside agency</a:t>
            </a:r>
          </a:p>
          <a:p>
            <a:pPr marL="171450" indent="-171450">
              <a:buFont typeface="Arial" panose="020B0604020202020204" pitchFamily="34" charset="0"/>
              <a:buChar char="•"/>
            </a:pPr>
            <a:r>
              <a:rPr lang="en-US" altLang="en-US" sz="1000" dirty="0"/>
              <a:t>Frequently but not always validated by an external auditor, or separate IBM assessor</a:t>
            </a:r>
          </a:p>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106</a:t>
            </a:fld>
            <a:endParaRPr lang="en-US" dirty="0"/>
          </a:p>
        </p:txBody>
      </p:sp>
    </p:spTree>
    <p:extLst>
      <p:ext uri="{BB962C8B-B14F-4D97-AF65-F5344CB8AC3E}">
        <p14:creationId xmlns:p14="http://schemas.microsoft.com/office/powerpoint/2010/main" val="7038110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107</a:t>
            </a:fld>
            <a:endParaRPr lang="en-US" dirty="0"/>
          </a:p>
        </p:txBody>
      </p:sp>
      <p:sp>
        <p:nvSpPr>
          <p:cNvPr id="10" name="Notes Placeholder 2">
            <a:extLst>
              <a:ext uri="{FF2B5EF4-FFF2-40B4-BE49-F238E27FC236}">
                <a16:creationId xmlns:a16="http://schemas.microsoft.com/office/drawing/2014/main" id="{F3F94498-9277-470A-8C95-BA5F5DE5DC15}"/>
              </a:ext>
            </a:extLst>
          </p:cNvPr>
          <p:cNvSpPr txBox="1">
            <a:spLocks/>
          </p:cNvSpPr>
          <p:nvPr/>
        </p:nvSpPr>
        <p:spPr bwMode="auto">
          <a:xfrm>
            <a:off x="457200" y="4560893"/>
            <a:ext cx="6400800" cy="4319587"/>
          </a:xfrm>
          <a:prstGeom prst="rect">
            <a:avLst/>
          </a:prstGeom>
          <a:noFill/>
          <a:ln w="9525">
            <a:noFill/>
            <a:miter lim="800000"/>
            <a:headEnd/>
            <a:tailEnd/>
          </a:ln>
          <a:effectLst/>
        </p:spPr>
        <p:txBody>
          <a:bodyPr vert="horz" wrap="square" lIns="96639" tIns="48320" rIns="96639" bIns="48320" numCol="1" anchor="t" anchorCtr="0" compatLnSpc="1">
            <a:prstTxWarp prst="textNoShape">
              <a:avLst/>
            </a:prstTxWarp>
          </a:bodyPr>
          <a:lst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buClrTx/>
              <a:buFontTx/>
            </a:pPr>
            <a:r>
              <a:rPr lang="en-US" sz="1000" dirty="0"/>
              <a:t> </a:t>
            </a:r>
          </a:p>
        </p:txBody>
      </p:sp>
      <p:sp>
        <p:nvSpPr>
          <p:cNvPr id="3" name="Notes Placeholder 2">
            <a:extLst>
              <a:ext uri="{FF2B5EF4-FFF2-40B4-BE49-F238E27FC236}">
                <a16:creationId xmlns:a16="http://schemas.microsoft.com/office/drawing/2014/main" id="{8CE17501-D065-45F5-8D70-6DAB95869CFD}"/>
              </a:ext>
            </a:extLst>
          </p:cNvPr>
          <p:cNvSpPr>
            <a:spLocks noGrp="1"/>
          </p:cNvSpPr>
          <p:nvPr>
            <p:ph type="body" idx="1"/>
          </p:nvPr>
        </p:nvSpPr>
        <p:spPr/>
        <p:txBody>
          <a:bodyPr/>
          <a:lstStyle/>
          <a:p>
            <a:r>
              <a:rPr lang="en-US" sz="1000" dirty="0"/>
              <a:t> </a:t>
            </a:r>
          </a:p>
        </p:txBody>
      </p:sp>
    </p:spTree>
    <p:extLst>
      <p:ext uri="{BB962C8B-B14F-4D97-AF65-F5344CB8AC3E}">
        <p14:creationId xmlns:p14="http://schemas.microsoft.com/office/powerpoint/2010/main" val="21536450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108</a:t>
            </a:fld>
            <a:endParaRPr lang="en-US" dirty="0"/>
          </a:p>
        </p:txBody>
      </p:sp>
    </p:spTree>
    <p:extLst>
      <p:ext uri="{BB962C8B-B14F-4D97-AF65-F5344CB8AC3E}">
        <p14:creationId xmlns:p14="http://schemas.microsoft.com/office/powerpoint/2010/main" val="22147048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109</a:t>
            </a:fld>
            <a:endParaRPr lang="en-US" dirty="0"/>
          </a:p>
        </p:txBody>
      </p:sp>
      <p:sp>
        <p:nvSpPr>
          <p:cNvPr id="10" name="Notes Placeholder 2">
            <a:extLst>
              <a:ext uri="{FF2B5EF4-FFF2-40B4-BE49-F238E27FC236}">
                <a16:creationId xmlns:a16="http://schemas.microsoft.com/office/drawing/2014/main" id="{46A44689-26F6-40AC-89D1-3DEEEBAD8545}"/>
              </a:ext>
            </a:extLst>
          </p:cNvPr>
          <p:cNvSpPr txBox="1">
            <a:spLocks/>
          </p:cNvSpPr>
          <p:nvPr/>
        </p:nvSpPr>
        <p:spPr bwMode="auto">
          <a:xfrm>
            <a:off x="457200" y="4560893"/>
            <a:ext cx="6400800" cy="4319587"/>
          </a:xfrm>
          <a:prstGeom prst="rect">
            <a:avLst/>
          </a:prstGeom>
          <a:noFill/>
          <a:ln w="9525">
            <a:noFill/>
            <a:miter lim="800000"/>
            <a:headEnd/>
            <a:tailEnd/>
          </a:ln>
          <a:effectLst/>
        </p:spPr>
        <p:txBody>
          <a:bodyPr vert="horz" wrap="square" lIns="96639" tIns="48320" rIns="96639" bIns="48320" numCol="1" anchor="t" anchorCtr="0" compatLnSpc="1">
            <a:prstTxWarp prst="textNoShape">
              <a:avLst/>
            </a:prstTxWarp>
          </a:bodyPr>
          <a:lst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buClrTx/>
              <a:buFontTx/>
            </a:pPr>
            <a:r>
              <a:rPr lang="en-US" sz="1000" dirty="0"/>
              <a:t> </a:t>
            </a:r>
          </a:p>
        </p:txBody>
      </p:sp>
      <p:sp>
        <p:nvSpPr>
          <p:cNvPr id="3" name="Notes Placeholder 2">
            <a:extLst>
              <a:ext uri="{FF2B5EF4-FFF2-40B4-BE49-F238E27FC236}">
                <a16:creationId xmlns:a16="http://schemas.microsoft.com/office/drawing/2014/main" id="{F69F847F-1189-4143-A7EE-3483B2E9A2C6}"/>
              </a:ext>
            </a:extLst>
          </p:cNvPr>
          <p:cNvSpPr>
            <a:spLocks noGrp="1"/>
          </p:cNvSpPr>
          <p:nvPr>
            <p:ph type="body" idx="1"/>
          </p:nvPr>
        </p:nvSpPr>
        <p:spPr>
          <a:xfrm>
            <a:off x="457200" y="4560893"/>
            <a:ext cx="6400800" cy="4319587"/>
          </a:xfrm>
        </p:spPr>
        <p:txBody>
          <a:bodyPr/>
          <a:lstStyle/>
          <a:p>
            <a:r>
              <a:rPr lang="en-US" sz="1000" dirty="0"/>
              <a:t>These are CPD use cases that apply to all industries.</a:t>
            </a:r>
          </a:p>
        </p:txBody>
      </p:sp>
    </p:spTree>
    <p:extLst>
      <p:ext uri="{BB962C8B-B14F-4D97-AF65-F5344CB8AC3E}">
        <p14:creationId xmlns:p14="http://schemas.microsoft.com/office/powerpoint/2010/main" val="2121634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26280"/>
            <a:ext cx="6400800" cy="4354200"/>
          </a:xfrm>
        </p:spPr>
        <p:txBody>
          <a:bodyPr/>
          <a:lstStyle/>
          <a:p>
            <a:pPr defTabSz="942289" eaLnBrk="1" fontAlgn="auto" hangingPunct="1">
              <a:spcBef>
                <a:spcPts val="600"/>
              </a:spcBef>
              <a:spcAft>
                <a:spcPts val="0"/>
              </a:spcAft>
              <a:defRPr/>
            </a:pPr>
            <a:r>
              <a:rPr lang="en-US" sz="1000" dirty="0"/>
              <a:t>Virtualization technologies are a solution to the problem of how to get software to run reliably when moved from one computing environment to another.</a:t>
            </a:r>
          </a:p>
          <a:p>
            <a:pPr>
              <a:spcBef>
                <a:spcPts val="600"/>
              </a:spcBef>
              <a:spcAft>
                <a:spcPts val="0"/>
              </a:spcAft>
            </a:pPr>
            <a:r>
              <a:rPr lang="en-US" sz="1000" dirty="0"/>
              <a:t>Though both VMware and Docker (as examples) can be categorized as virtualization technologies, optimal use cases for each can be quite different. For example, VMware emulates virtual hardware and must account for all the underlying system requirements </a:t>
            </a:r>
            <a:r>
              <a:rPr lang="mr-IN" sz="1000" dirty="0"/>
              <a:t>–</a:t>
            </a:r>
            <a:r>
              <a:rPr lang="en-US" sz="1000" baseline="0" dirty="0"/>
              <a:t> </a:t>
            </a:r>
            <a:r>
              <a:rPr lang="en-US" sz="1000" dirty="0"/>
              <a:t>subsequently, virtual machine images are significantly larger than containers (up to 2 – 3X more resource intensive).</a:t>
            </a:r>
            <a:r>
              <a:rPr lang="en-US" sz="1000" baseline="0" dirty="0"/>
              <a:t> </a:t>
            </a:r>
          </a:p>
          <a:p>
            <a:pPr>
              <a:spcBef>
                <a:spcPts val="600"/>
              </a:spcBef>
              <a:spcAft>
                <a:spcPts val="0"/>
              </a:spcAft>
            </a:pPr>
            <a:r>
              <a:rPr lang="en-US" sz="1000" dirty="0"/>
              <a:t>Docker does not create an entire virtual operating system</a:t>
            </a:r>
            <a:r>
              <a:rPr lang="en-US" sz="1000" baseline="0" dirty="0"/>
              <a:t> </a:t>
            </a:r>
            <a:r>
              <a:rPr lang="mr-IN" sz="1000" baseline="0" dirty="0"/>
              <a:t>–</a:t>
            </a:r>
            <a:r>
              <a:rPr lang="en-US" sz="1000" dirty="0"/>
              <a:t> instead, all required components not already running on the host machine are packaged up inside the container with the application. Since the host kernel is shared amongst Docker containers, applications only ship with what they need to run</a:t>
            </a:r>
            <a:r>
              <a:rPr lang="en-US" sz="1000" baseline="0" dirty="0"/>
              <a:t> </a:t>
            </a:r>
            <a:r>
              <a:rPr lang="mr-IN" sz="1000" baseline="0" dirty="0"/>
              <a:t>–</a:t>
            </a:r>
            <a:r>
              <a:rPr lang="en-US" sz="1000" baseline="0" dirty="0"/>
              <a:t> </a:t>
            </a:r>
            <a:r>
              <a:rPr lang="en-US" sz="1000" dirty="0"/>
              <a:t>no more, no less. This makes Docker applications easier and more lightweight to deploy and faster to start up than virtual machines. </a:t>
            </a:r>
          </a:p>
          <a:p>
            <a:pPr>
              <a:spcBef>
                <a:spcPts val="600"/>
              </a:spcBef>
              <a:spcAft>
                <a:spcPts val="0"/>
              </a:spcAft>
            </a:pPr>
            <a:r>
              <a:rPr lang="en-US" sz="1000" dirty="0"/>
              <a:t>While VMWARE is inherently more secure as images are isolated from each other, IBM’s vulnerability advisor and security portfolio can make Docker containers as secure as VMWARE. </a:t>
            </a:r>
          </a:p>
          <a:p>
            <a:pPr marL="0" marR="0" lvl="0" indent="0" algn="l" defTabSz="685800" rtl="0" eaLnBrk="1" fontAlgn="auto" latinLnBrk="0" hangingPunct="1">
              <a:spcBef>
                <a:spcPts val="600"/>
              </a:spcBef>
              <a:spcAft>
                <a:spcPts val="0"/>
              </a:spcAft>
              <a:buClrTx/>
              <a:buSzTx/>
              <a:buFontTx/>
              <a:buNone/>
              <a:tabLst/>
              <a:defRPr/>
            </a:pPr>
            <a:r>
              <a:rPr lang="en-US" sz="1000" dirty="0"/>
              <a:t>On average, Docker users ship software 7X more frequently. Can accelerate development and CI/CD pipelines by eliminating headaches of setting up environments and dealing with differences between environments.</a:t>
            </a:r>
          </a:p>
          <a:p>
            <a:pPr>
              <a:spcBef>
                <a:spcPts val="0"/>
              </a:spcBef>
              <a:spcAft>
                <a:spcPts val="0"/>
              </a:spcAft>
            </a:pPr>
            <a:endParaRPr lang="en-US" sz="1000" dirty="0"/>
          </a:p>
          <a:p>
            <a:endParaRPr lang="en-US"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11</a:t>
            </a:fld>
            <a:endParaRPr lang="en-US" dirty="0"/>
          </a:p>
        </p:txBody>
      </p:sp>
    </p:spTree>
    <p:extLst>
      <p:ext uri="{BB962C8B-B14F-4D97-AF65-F5344CB8AC3E}">
        <p14:creationId xmlns:p14="http://schemas.microsoft.com/office/powerpoint/2010/main" val="4705351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110</a:t>
            </a:fld>
            <a:endParaRPr lang="en-US" dirty="0"/>
          </a:p>
        </p:txBody>
      </p:sp>
      <p:sp>
        <p:nvSpPr>
          <p:cNvPr id="9" name="Notes Placeholder 2">
            <a:extLst>
              <a:ext uri="{FF2B5EF4-FFF2-40B4-BE49-F238E27FC236}">
                <a16:creationId xmlns:a16="http://schemas.microsoft.com/office/drawing/2014/main" id="{5CD4A978-3977-4239-BF3B-B575FBB35ED9}"/>
              </a:ext>
            </a:extLst>
          </p:cNvPr>
          <p:cNvSpPr txBox="1">
            <a:spLocks/>
          </p:cNvSpPr>
          <p:nvPr/>
        </p:nvSpPr>
        <p:spPr bwMode="auto">
          <a:xfrm>
            <a:off x="457200" y="4560893"/>
            <a:ext cx="6400800" cy="4319587"/>
          </a:xfrm>
          <a:prstGeom prst="rect">
            <a:avLst/>
          </a:prstGeom>
          <a:noFill/>
          <a:ln w="9525">
            <a:noFill/>
            <a:miter lim="800000"/>
            <a:headEnd/>
            <a:tailEnd/>
          </a:ln>
          <a:effectLst/>
        </p:spPr>
        <p:txBody>
          <a:bodyPr vert="horz" wrap="square" lIns="96639" tIns="48320" rIns="96639" bIns="48320" numCol="1" anchor="t" anchorCtr="0" compatLnSpc="1">
            <a:prstTxWarp prst="textNoShape">
              <a:avLst/>
            </a:prstTxWarp>
          </a:bodyPr>
          <a:lst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buClrTx/>
              <a:buFontTx/>
            </a:pPr>
            <a:r>
              <a:rPr lang="en-US" sz="1000" dirty="0"/>
              <a:t> </a:t>
            </a:r>
          </a:p>
        </p:txBody>
      </p:sp>
      <p:sp>
        <p:nvSpPr>
          <p:cNvPr id="3" name="Notes Placeholder 2">
            <a:extLst>
              <a:ext uri="{FF2B5EF4-FFF2-40B4-BE49-F238E27FC236}">
                <a16:creationId xmlns:a16="http://schemas.microsoft.com/office/drawing/2014/main" id="{C002C5D3-3B1F-4E1F-9A62-8B8E33908932}"/>
              </a:ext>
            </a:extLst>
          </p:cNvPr>
          <p:cNvSpPr>
            <a:spLocks noGrp="1"/>
          </p:cNvSpPr>
          <p:nvPr>
            <p:ph type="body" idx="1"/>
          </p:nvPr>
        </p:nvSpPr>
        <p:spPr>
          <a:xfrm>
            <a:off x="457200" y="4560893"/>
            <a:ext cx="6400800" cy="4319587"/>
          </a:xfrm>
        </p:spPr>
        <p:txBody>
          <a:bodyPr/>
          <a:lstStyle/>
          <a:p>
            <a:r>
              <a:rPr lang="en-US" sz="1000" dirty="0"/>
              <a:t> </a:t>
            </a:r>
          </a:p>
        </p:txBody>
      </p:sp>
    </p:spTree>
    <p:extLst>
      <p:ext uri="{BB962C8B-B14F-4D97-AF65-F5344CB8AC3E}">
        <p14:creationId xmlns:p14="http://schemas.microsoft.com/office/powerpoint/2010/main" val="22473447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111</a:t>
            </a:fld>
            <a:endParaRPr lang="en-US" dirty="0"/>
          </a:p>
        </p:txBody>
      </p:sp>
    </p:spTree>
    <p:extLst>
      <p:ext uri="{BB962C8B-B14F-4D97-AF65-F5344CB8AC3E}">
        <p14:creationId xmlns:p14="http://schemas.microsoft.com/office/powerpoint/2010/main" val="22103315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112</a:t>
            </a:fld>
            <a:endParaRPr lang="en-US" dirty="0"/>
          </a:p>
        </p:txBody>
      </p:sp>
    </p:spTree>
    <p:extLst>
      <p:ext uri="{BB962C8B-B14F-4D97-AF65-F5344CB8AC3E}">
        <p14:creationId xmlns:p14="http://schemas.microsoft.com/office/powerpoint/2010/main" val="17097474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900" b="1" kern="1200" dirty="0">
                <a:solidFill>
                  <a:schemeClr val="tx1"/>
                </a:solidFill>
                <a:effectLst/>
                <a:latin typeface="Arial" charset="0"/>
                <a:ea typeface="+mn-ea"/>
                <a:cs typeface="Arial" charset="0"/>
              </a:rPr>
              <a:t>Cloud Pak for Data Enterprise Edition</a:t>
            </a:r>
            <a:r>
              <a:rPr lang="en-US" sz="900" kern="1200" dirty="0">
                <a:solidFill>
                  <a:schemeClr val="tx1"/>
                </a:solidFill>
                <a:effectLst/>
                <a:latin typeface="Arial" charset="0"/>
                <a:ea typeface="+mn-ea"/>
                <a:cs typeface="Arial" charset="0"/>
              </a:rPr>
              <a:t> -  Cloud Pak for Data is a robust end-to-end platform for all data and analytic needs within your enterprise. It can enable your organization to access a vast array of enterprise data sources on-premises and in the cloud, while applying data management, governance, and analytics capabilities within a private cloud setting.</a:t>
            </a:r>
            <a:endParaRPr lang="en-US" sz="900" dirty="0"/>
          </a:p>
          <a:p>
            <a:pPr marL="171450" indent="-171450">
              <a:buFont typeface="Arial" panose="020B0604020202020204" pitchFamily="34" charset="0"/>
              <a:buChar char="•"/>
            </a:pPr>
            <a:r>
              <a:rPr lang="en-US" sz="900" kern="1200" dirty="0">
                <a:solidFill>
                  <a:schemeClr val="tx1"/>
                </a:solidFill>
                <a:effectLst/>
                <a:latin typeface="Arial" charset="0"/>
                <a:ea typeface="+mn-ea"/>
                <a:cs typeface="Arial" charset="0"/>
              </a:rPr>
              <a:t>A well-integrated collection of micro-services built on cloud native architecture, IBM Cloud Pak for Data:</a:t>
            </a:r>
            <a:endParaRPr lang="en-US" sz="900" dirty="0"/>
          </a:p>
          <a:p>
            <a:pPr marL="171450" indent="-171450">
              <a:buFont typeface="Arial" panose="020B0604020202020204" pitchFamily="34" charset="0"/>
              <a:buChar char="•"/>
            </a:pPr>
            <a:r>
              <a:rPr lang="en-US" sz="900" kern="1200" dirty="0">
                <a:solidFill>
                  <a:schemeClr val="tx1"/>
                </a:solidFill>
                <a:effectLst/>
                <a:latin typeface="Arial" charset="0"/>
                <a:ea typeface="+mn-ea"/>
                <a:cs typeface="Arial" charset="0"/>
              </a:rPr>
              <a:t>Features role-focused, purpose-built data, governance, and analytics capabilities tailored for your data scientists, business users, data engineers, CDOs or CIOs, data stewards, and application developers</a:t>
            </a:r>
            <a:endParaRPr lang="en-US" sz="900" dirty="0"/>
          </a:p>
          <a:p>
            <a:pPr marL="171450" indent="-171450">
              <a:buFont typeface="Arial" panose="020B0604020202020204" pitchFamily="34" charset="0"/>
              <a:buChar char="•"/>
            </a:pPr>
            <a:r>
              <a:rPr lang="en-US" sz="900" kern="1200" dirty="0">
                <a:solidFill>
                  <a:schemeClr val="tx1"/>
                </a:solidFill>
                <a:effectLst/>
                <a:latin typeface="Arial" charset="0"/>
                <a:ea typeface="+mn-ea"/>
                <a:cs typeface="Arial" charset="0"/>
              </a:rPr>
              <a:t>Encourages collaboration and communication, removing divisional barriers within the enterprise</a:t>
            </a:r>
            <a:endParaRPr lang="en-US" sz="900" dirty="0"/>
          </a:p>
          <a:p>
            <a:pPr marL="171450" indent="-171450">
              <a:buFont typeface="Arial" panose="020B0604020202020204" pitchFamily="34" charset="0"/>
              <a:buChar char="•"/>
            </a:pPr>
            <a:r>
              <a:rPr lang="en-US" sz="900" kern="1200" dirty="0">
                <a:solidFill>
                  <a:schemeClr val="tx1"/>
                </a:solidFill>
                <a:effectLst/>
                <a:latin typeface="Arial" charset="0"/>
                <a:ea typeface="+mn-ea"/>
                <a:cs typeface="Arial" charset="0"/>
              </a:rPr>
              <a:t>Helps advance a data-driven culture for your organization</a:t>
            </a:r>
            <a:endParaRPr lang="en-US" sz="900" dirty="0"/>
          </a:p>
          <a:p>
            <a:r>
              <a:rPr lang="en-US" sz="900" b="1" kern="1200" dirty="0">
                <a:solidFill>
                  <a:schemeClr val="tx1"/>
                </a:solidFill>
                <a:effectLst/>
                <a:latin typeface="Arial" charset="0"/>
                <a:ea typeface="+mn-ea"/>
                <a:cs typeface="Arial" charset="0"/>
              </a:rPr>
              <a:t>Cloud Pak for Data Standard Edition -</a:t>
            </a:r>
            <a:r>
              <a:rPr lang="en-US" sz="900" kern="1200" dirty="0">
                <a:solidFill>
                  <a:schemeClr val="tx1"/>
                </a:solidFill>
                <a:effectLst/>
                <a:latin typeface="Arial" charset="0"/>
                <a:ea typeface="+mn-ea"/>
                <a:cs typeface="Arial" charset="0"/>
              </a:rPr>
              <a:t>  Cloud Native edition includes the same functionality as that of enterprise edition at a significantly lower price point with scalability licensing restrictions. It is targeted for medium enterprises (also called “commercial customers”) and embedded partners where a competitive price is critical and scalability is not a significant requirement. The key rationale behind this edition is to create a package that is both attractive and appropriate for a sub set of our customers who we couldn’t target with enterprise edition. It is also an entry level offering for customers to try out before upgrading to an enterprise edition.</a:t>
            </a:r>
          </a:p>
          <a:p>
            <a:pPr lvl="1"/>
            <a:endParaRPr lang="en-US" sz="900" b="0" i="0" u="none" strike="noStrike" kern="1200" baseline="0" dirty="0">
              <a:solidFill>
                <a:schemeClr val="tx1"/>
              </a:solidFill>
              <a:latin typeface="Arial" charset="0"/>
              <a:ea typeface="+mn-ea"/>
              <a:cs typeface="Arial" charset="0"/>
            </a:endParaRPr>
          </a:p>
          <a:p>
            <a:r>
              <a:rPr lang="en-US" sz="900" i="1" dirty="0"/>
              <a:t>Note</a:t>
            </a:r>
            <a:r>
              <a:rPr lang="en-US" sz="900" dirty="0"/>
              <a:t>*: A Container Cluster is the foundation of a container orchestration engine (for example, Kubernetes). A</a:t>
            </a:r>
          </a:p>
          <a:p>
            <a:r>
              <a:rPr lang="en-US" sz="900" dirty="0"/>
              <a:t>Container Cluster contains at least one master node for cluster management and one or more worker nodes to</a:t>
            </a:r>
          </a:p>
          <a:p>
            <a:r>
              <a:rPr lang="en-US" sz="900" dirty="0"/>
              <a:t>support containerized applications</a:t>
            </a:r>
          </a:p>
          <a:p>
            <a:r>
              <a:rPr lang="en-CA" sz="900" b="1" dirty="0"/>
              <a:t>Definition of Non-Production - </a:t>
            </a:r>
            <a:r>
              <a:rPr lang="en-CA" sz="900" dirty="0"/>
              <a:t>If the Program is designated as “Non-Production”, the Program can only be deployed as part of the Licensee’s internal development and test environment for internal non-production activities, including but not limited to testing, performance tuning, fault diagnosis, internal benchmarking, staging, quality assurance activity and/or developing internally used additions or extensions to the Program using published application programming interfaces. Licensee is not authorized to use any part of the Program for any other purposes without acquiring the appropriate production entitlements.</a:t>
            </a:r>
            <a:endParaRPr lang="en-US" sz="900" dirty="0"/>
          </a:p>
          <a:p>
            <a:endParaRPr lang="en-US" sz="900" dirty="0"/>
          </a:p>
          <a:p>
            <a:endParaRPr lang="en-US" sz="900" dirty="0"/>
          </a:p>
          <a:p>
            <a:endParaRPr lang="en-US" sz="9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113</a:t>
            </a:fld>
            <a:endParaRPr lang="en-US" dirty="0"/>
          </a:p>
        </p:txBody>
      </p:sp>
    </p:spTree>
    <p:extLst>
      <p:ext uri="{BB962C8B-B14F-4D97-AF65-F5344CB8AC3E}">
        <p14:creationId xmlns:p14="http://schemas.microsoft.com/office/powerpoint/2010/main" val="3640336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Cloud Pak for Data System is an </a:t>
            </a:r>
            <a:r>
              <a:rPr lang="en-US" sz="1000" b="1" dirty="0"/>
              <a:t>all-in-one cloud-native Data and AI platform in a box</a:t>
            </a:r>
            <a:r>
              <a:rPr lang="en-US" sz="1000" dirty="0"/>
              <a:t>, that enables you to collect, organize and analyze data with unprecedented simplicity and agility, within a pre-configured and governed environment. </a:t>
            </a:r>
          </a:p>
          <a:p>
            <a:r>
              <a:rPr lang="en-US" sz="1000" dirty="0"/>
              <a:t>Combining storage, compute, networking and software into plug-and-play nodes, the </a:t>
            </a:r>
            <a:r>
              <a:rPr lang="en-US" sz="1000" b="1" dirty="0"/>
              <a:t>hyper-converged</a:t>
            </a:r>
            <a:r>
              <a:rPr lang="en-US" sz="1000" dirty="0"/>
              <a:t> infrastructure helps you accelerate private cloud deployment to a matter of hours and easily and elastically scales to suit your changing data and AI needs. </a:t>
            </a:r>
          </a:p>
          <a:p>
            <a:r>
              <a:rPr lang="en-US" sz="1000" dirty="0"/>
              <a:t>With Cloud Pak for Data System, software and system management is simplified through a single intuitive dashboard and you benefit from a flexible pay-as-you-go capacity model.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114</a:t>
            </a:fld>
            <a:endParaRPr lang="en-US" dirty="0"/>
          </a:p>
        </p:txBody>
      </p:sp>
    </p:spTree>
    <p:extLst>
      <p:ext uri="{BB962C8B-B14F-4D97-AF65-F5344CB8AC3E}">
        <p14:creationId xmlns:p14="http://schemas.microsoft.com/office/powerpoint/2010/main" val="30288195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9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115</a:t>
            </a:fld>
            <a:endParaRPr lang="en-US" dirty="0"/>
          </a:p>
        </p:txBody>
      </p:sp>
    </p:spTree>
    <p:extLst>
      <p:ext uri="{BB962C8B-B14F-4D97-AF65-F5344CB8AC3E}">
        <p14:creationId xmlns:p14="http://schemas.microsoft.com/office/powerpoint/2010/main" val="30210669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b="1" dirty="0"/>
              <a:t>Why IBM built a Kubernetes Certification program</a:t>
            </a:r>
          </a:p>
          <a:p>
            <a:pPr marL="171450" indent="-171450">
              <a:buFont typeface="Arial" panose="020B0604020202020204" pitchFamily="34" charset="0"/>
              <a:buChar char="•"/>
            </a:pPr>
            <a:r>
              <a:rPr lang="en-US" sz="1000" dirty="0">
                <a:latin typeface="IBM Plex Sans"/>
              </a:rPr>
              <a:t>Easy to build individual Containers</a:t>
            </a:r>
          </a:p>
          <a:p>
            <a:pPr lvl="1"/>
            <a:r>
              <a:rPr lang="en-US" sz="1000" dirty="0">
                <a:latin typeface="IBM Plex Sans"/>
              </a:rPr>
              <a:t>But Hard to build Kubernetes container applications “right</a:t>
            </a:r>
          </a:p>
          <a:p>
            <a:pPr marL="171450" indent="-171450">
              <a:buFont typeface="Arial" panose="020B0604020202020204" pitchFamily="34" charset="0"/>
              <a:buChar char="•"/>
            </a:pPr>
            <a:r>
              <a:rPr lang="en-US" sz="1000" dirty="0">
                <a:latin typeface="IBM Plex Sans"/>
              </a:rPr>
              <a:t>Kubernetes has a broad set of production and non-production features</a:t>
            </a:r>
          </a:p>
          <a:p>
            <a:pPr lvl="1"/>
            <a:r>
              <a:rPr lang="en-US" sz="1000" dirty="0">
                <a:latin typeface="IBM Plex Sans"/>
              </a:rPr>
              <a:t>Difficult to ensure applications use the “best“ production features (including security) </a:t>
            </a:r>
          </a:p>
          <a:p>
            <a:pPr marL="171450" indent="-171450">
              <a:buFont typeface="Arial" panose="020B0604020202020204" pitchFamily="34" charset="0"/>
              <a:buChar char="•"/>
            </a:pPr>
            <a:r>
              <a:rPr lang="en-US" sz="1000" dirty="0">
                <a:latin typeface="IBM Plex Sans"/>
              </a:rPr>
              <a:t>Table Stakes require applications to be  “ secure and production grade”</a:t>
            </a:r>
          </a:p>
          <a:p>
            <a:pPr lvl="1"/>
            <a:r>
              <a:rPr lang="en-US" sz="1000" dirty="0">
                <a:latin typeface="IBM Plex Sans"/>
              </a:rPr>
              <a:t>No industry standard definition for “production grade” on Kubernetes</a:t>
            </a:r>
          </a:p>
          <a:p>
            <a:pPr marL="171450" indent="-171450">
              <a:buFont typeface="Arial" panose="020B0604020202020204" pitchFamily="34" charset="0"/>
              <a:buChar char="•"/>
            </a:pPr>
            <a:r>
              <a:rPr lang="en-US" sz="1000" dirty="0">
                <a:latin typeface="IBM Plex Sans"/>
              </a:rPr>
              <a:t>Expectation that products need to look like “built by the same company”</a:t>
            </a:r>
          </a:p>
          <a:p>
            <a:pPr lvl="1"/>
            <a:r>
              <a:rPr lang="en-US" sz="1000" dirty="0">
                <a:latin typeface="IBM Plex Sans"/>
              </a:rPr>
              <a:t>Consistency does not happen by accident</a:t>
            </a:r>
          </a:p>
          <a:p>
            <a:pPr lvl="1"/>
            <a:endParaRPr lang="en-US" sz="1000" dirty="0">
              <a:latin typeface="IBM Plex San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b="1" dirty="0"/>
              <a:t>Kubernetes Certification Approach</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000" dirty="0">
                <a:latin typeface="IBM Plex Sans"/>
                <a:cs typeface="IBM Plex Sans"/>
              </a:rPr>
              <a:t>Defines a secure “production grade” guidepost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US" sz="1000" dirty="0">
                <a:latin typeface="IBM Plex Sans"/>
                <a:cs typeface="IBM Plex Sans"/>
              </a:rPr>
              <a:t>Evolving set of architectural principles defined and managed by an IBM Kubernetes team</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000" kern="1200" dirty="0">
                <a:latin typeface="Arial" charset="0"/>
                <a:ea typeface="+mn-ea"/>
                <a:cs typeface="Arial" charset="0"/>
              </a:rPr>
              <a:t>Ensures</a:t>
            </a:r>
            <a:r>
              <a:rPr lang="en-US" sz="1000" dirty="0"/>
              <a:t> Consistent and Opinionated use of Kubernetes</a:t>
            </a:r>
            <a:endParaRPr lang="en-US" sz="900" dirty="0"/>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US" sz="1000" dirty="0"/>
              <a:t>Best Practices, anti practices, common approaches across products based on first-hand use</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000" dirty="0">
                <a:latin typeface="IBM Plex Sans"/>
                <a:cs typeface="IBM Plex Sans"/>
              </a:rPr>
              <a:t>Assured by separate IBM </a:t>
            </a:r>
            <a:r>
              <a:rPr lang="en-US" sz="1000" dirty="0">
                <a:cs typeface="IBM Plex Sans"/>
              </a:rPr>
              <a:t>Kubernetes </a:t>
            </a:r>
            <a:r>
              <a:rPr lang="en-US" sz="1000" dirty="0">
                <a:latin typeface="IBM Plex Sans"/>
                <a:cs typeface="IBM Plex Sans"/>
              </a:rPr>
              <a:t>Engineering Team</a:t>
            </a:r>
          </a:p>
          <a:p>
            <a:pPr marL="457200" marR="0" lvl="1"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sz="1000" dirty="0">
                <a:latin typeface="IBM Plex Sans"/>
                <a:cs typeface="IBM Plex Sans"/>
              </a:rPr>
              <a:t>Annual and ongoing verification including new and changing features – maturing / deepening</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000" dirty="0">
                <a:latin typeface="IBM Plex Sans"/>
                <a:cs typeface="IBM Plex Sans"/>
              </a:rPr>
              <a:t>Adds value above the Red Hat Operator and Image Certification</a:t>
            </a:r>
          </a:p>
          <a:p>
            <a:pPr marL="457200" marR="0" lvl="1"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sz="1000" dirty="0">
                <a:latin typeface="IBM Plex Sans"/>
                <a:cs typeface="IBM Plex Sans"/>
              </a:rPr>
              <a:t>Adds design verification with Kubernetes use on top of the Red Hat image and packaging  </a:t>
            </a:r>
          </a:p>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116</a:t>
            </a:fld>
            <a:endParaRPr lang="en-US" dirty="0"/>
          </a:p>
        </p:txBody>
      </p:sp>
    </p:spTree>
    <p:extLst>
      <p:ext uri="{BB962C8B-B14F-4D97-AF65-F5344CB8AC3E}">
        <p14:creationId xmlns:p14="http://schemas.microsoft.com/office/powerpoint/2010/main" val="13268459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b="0" i="0" dirty="0">
                <a:latin typeface="Arial" panose="020B0604020202020204" pitchFamily="34" charset="0"/>
                <a:cs typeface="Arial" panose="020B0604020202020204" pitchFamily="34" charset="0"/>
              </a:rPr>
              <a:t>Competitors often have point products, however, </a:t>
            </a:r>
            <a:r>
              <a:rPr lang="en-US" sz="1000" b="0" i="0" u="sng" dirty="0">
                <a:latin typeface="Arial" panose="020B0604020202020204" pitchFamily="34" charset="0"/>
                <a:cs typeface="Arial" panose="020B0604020202020204" pitchFamily="34" charset="0"/>
              </a:rPr>
              <a:t>only IBM</a:t>
            </a:r>
            <a:r>
              <a:rPr lang="en-US" sz="1000" b="0" i="0" dirty="0">
                <a:latin typeface="Arial" panose="020B0604020202020204" pitchFamily="34" charset="0"/>
                <a:cs typeface="Arial" panose="020B0604020202020204" pitchFamily="34" charset="0"/>
              </a:rPr>
              <a:t> pre-integrates all of these capabilities as a modular platform, with governance infused throughout</a:t>
            </a:r>
          </a:p>
          <a:p>
            <a:pPr>
              <a:spcBef>
                <a:spcPts val="600"/>
              </a:spcBef>
            </a:pPr>
            <a:r>
              <a:rPr lang="en-US" sz="1000" b="0" i="0" dirty="0">
                <a:latin typeface="Arial" panose="020B0604020202020204" pitchFamily="34" charset="0"/>
                <a:cs typeface="Arial" panose="020B0604020202020204" pitchFamily="34" charset="0"/>
              </a:rPr>
              <a:t>Data Virtualization</a:t>
            </a:r>
          </a:p>
          <a:p>
            <a:pPr lvl="1">
              <a:spcBef>
                <a:spcPts val="0"/>
              </a:spcBef>
            </a:pPr>
            <a:r>
              <a:rPr lang="en-US" sz="1000" b="0" i="0" dirty="0">
                <a:latin typeface="Arial" panose="020B0604020202020204" pitchFamily="34" charset="0"/>
                <a:cs typeface="Arial" panose="020B0604020202020204" pitchFamily="34" charset="0"/>
              </a:rPr>
              <a:t>Query all of your data sources as one</a:t>
            </a:r>
          </a:p>
          <a:p>
            <a:pPr lvl="1">
              <a:spcBef>
                <a:spcPts val="0"/>
              </a:spcBef>
            </a:pPr>
            <a:r>
              <a:rPr lang="en-US" sz="1000" b="0" i="0" dirty="0">
                <a:latin typeface="Arial" panose="020B0604020202020204" pitchFamily="34" charset="0"/>
                <a:cs typeface="Arial" panose="020B0604020202020204" pitchFamily="34" charset="0"/>
              </a:rPr>
              <a:t>Governance, security, and scalability by design</a:t>
            </a:r>
          </a:p>
          <a:p>
            <a:pPr lvl="1">
              <a:spcBef>
                <a:spcPts val="0"/>
              </a:spcBef>
            </a:pPr>
            <a:r>
              <a:rPr lang="en-US" sz="1000" b="0" i="0" dirty="0">
                <a:latin typeface="Arial" panose="020B0604020202020204" pitchFamily="34" charset="0"/>
                <a:cs typeface="Arial" panose="020B0604020202020204" pitchFamily="34" charset="0"/>
              </a:rPr>
              <a:t>40X faster than federation</a:t>
            </a:r>
          </a:p>
          <a:p>
            <a:pPr lvl="1">
              <a:spcBef>
                <a:spcPts val="0"/>
              </a:spcBef>
            </a:pPr>
            <a:r>
              <a:rPr lang="en-US" sz="1000" b="0" i="0" u="sng" dirty="0">
                <a:latin typeface="Arial" panose="020B0604020202020204" pitchFamily="34" charset="0"/>
                <a:cs typeface="Arial" panose="020B0604020202020204" pitchFamily="34" charset="0"/>
              </a:rPr>
              <a:t>Unmatched by Microsoft, AWS, or Google</a:t>
            </a:r>
            <a:br>
              <a:rPr lang="en-US" sz="1000" b="0" i="0" dirty="0">
                <a:latin typeface="Arial" panose="020B0604020202020204" pitchFamily="34" charset="0"/>
                <a:cs typeface="Arial" panose="020B0604020202020204" pitchFamily="34" charset="0"/>
              </a:rPr>
            </a:br>
            <a:endParaRPr lang="en-US" sz="1000" b="0" i="0" dirty="0">
              <a:latin typeface="Arial" panose="020B0604020202020204" pitchFamily="34" charset="0"/>
              <a:cs typeface="Arial" panose="020B0604020202020204" pitchFamily="34" charset="0"/>
            </a:endParaRPr>
          </a:p>
          <a:p>
            <a:pPr>
              <a:spcBef>
                <a:spcPts val="600"/>
              </a:spcBef>
            </a:pPr>
            <a:r>
              <a:rPr lang="en-US" sz="1000" b="0" i="0" dirty="0">
                <a:latin typeface="Arial" panose="020B0604020202020204" pitchFamily="34" charset="0"/>
                <a:cs typeface="Arial" panose="020B0604020202020204" pitchFamily="34" charset="0"/>
              </a:rPr>
              <a:t>Data Governance</a:t>
            </a:r>
          </a:p>
          <a:p>
            <a:pPr lvl="1">
              <a:spcBef>
                <a:spcPts val="0"/>
              </a:spcBef>
            </a:pPr>
            <a:r>
              <a:rPr lang="en-US" sz="1000" b="0" i="0" dirty="0">
                <a:latin typeface="Arial" panose="020B0604020202020204" pitchFamily="34" charset="0"/>
                <a:cs typeface="Arial" panose="020B0604020202020204" pitchFamily="34" charset="0"/>
              </a:rPr>
              <a:t>Data privacy and governance by design: data discovery and curation, with policy and rules management </a:t>
            </a:r>
          </a:p>
          <a:p>
            <a:pPr lvl="1">
              <a:spcBef>
                <a:spcPts val="0"/>
              </a:spcBef>
            </a:pPr>
            <a:r>
              <a:rPr lang="en-US" sz="1000" b="0" i="0" dirty="0">
                <a:latin typeface="Arial" panose="020B0604020202020204" pitchFamily="34" charset="0"/>
                <a:cs typeface="Arial" panose="020B0604020202020204" pitchFamily="34" charset="0"/>
              </a:rPr>
              <a:t>Metadata management and shopping for data</a:t>
            </a:r>
          </a:p>
          <a:p>
            <a:pPr lvl="1">
              <a:spcBef>
                <a:spcPts val="0"/>
              </a:spcBef>
            </a:pPr>
            <a:r>
              <a:rPr lang="en-US" sz="1000" b="0" i="0" dirty="0">
                <a:latin typeface="Arial" panose="020B0604020202020204" pitchFamily="34" charset="0"/>
                <a:cs typeface="Arial" panose="020B0604020202020204" pitchFamily="34" charset="0"/>
              </a:rPr>
              <a:t>Smarter compliance: Regulatory ML, Industry Accelerators, FISMA HIGH certification, etc.</a:t>
            </a:r>
          </a:p>
          <a:p>
            <a:pPr lvl="1">
              <a:spcBef>
                <a:spcPts val="0"/>
              </a:spcBef>
            </a:pPr>
            <a:r>
              <a:rPr lang="en-US" sz="1000" b="0" i="0" u="sng" dirty="0">
                <a:latin typeface="Arial" panose="020B0604020202020204" pitchFamily="34" charset="0"/>
                <a:cs typeface="Arial" panose="020B0604020202020204" pitchFamily="34" charset="0"/>
              </a:rPr>
              <a:t>Unmatched by Microsoft, AWS, or Google</a:t>
            </a:r>
            <a:br>
              <a:rPr lang="en-US" sz="1000" b="0" i="0" dirty="0">
                <a:latin typeface="Arial" panose="020B0604020202020204" pitchFamily="34" charset="0"/>
                <a:cs typeface="Arial" panose="020B0604020202020204" pitchFamily="34" charset="0"/>
              </a:rPr>
            </a:br>
            <a:endParaRPr lang="en-US" sz="1000" b="0" i="0" dirty="0">
              <a:latin typeface="Arial" panose="020B0604020202020204" pitchFamily="34" charset="0"/>
              <a:cs typeface="Arial" panose="020B0604020202020204" pitchFamily="34" charset="0"/>
            </a:endParaRPr>
          </a:p>
          <a:p>
            <a:pPr>
              <a:spcBef>
                <a:spcPts val="600"/>
              </a:spcBef>
            </a:pPr>
            <a:r>
              <a:rPr lang="en-US" sz="1000" b="0" i="0" dirty="0">
                <a:latin typeface="Arial" panose="020B0604020202020204" pitchFamily="34" charset="0"/>
                <a:cs typeface="Arial" panose="020B0604020202020204" pitchFamily="34" charset="0"/>
              </a:rPr>
              <a:t>Governing &amp; Operationalizing AI</a:t>
            </a:r>
          </a:p>
          <a:p>
            <a:pPr lvl="1">
              <a:spcBef>
                <a:spcPts val="0"/>
              </a:spcBef>
            </a:pPr>
            <a:r>
              <a:rPr lang="en-US" sz="1000" b="0" i="0" dirty="0">
                <a:latin typeface="Arial" panose="020B0604020202020204" pitchFamily="34" charset="0"/>
                <a:cs typeface="Arial" panose="020B0604020202020204" pitchFamily="34" charset="0"/>
              </a:rPr>
              <a:t>Governed AI lifecycle management</a:t>
            </a:r>
          </a:p>
          <a:p>
            <a:pPr lvl="1">
              <a:spcBef>
                <a:spcPts val="0"/>
              </a:spcBef>
            </a:pPr>
            <a:r>
              <a:rPr lang="en-US" sz="1000" b="0" i="0" dirty="0">
                <a:latin typeface="Arial" panose="020B0604020202020204" pitchFamily="34" charset="0"/>
                <a:cs typeface="Arial" panose="020B0604020202020204" pitchFamily="34" charset="0"/>
              </a:rPr>
              <a:t>CI/CD style pipelines for AI DevOps</a:t>
            </a:r>
          </a:p>
          <a:p>
            <a:pPr lvl="1">
              <a:spcBef>
                <a:spcPts val="0"/>
              </a:spcBef>
            </a:pPr>
            <a:r>
              <a:rPr lang="en-US" sz="1000" b="0" i="0" dirty="0">
                <a:latin typeface="Arial" panose="020B0604020202020204" pitchFamily="34" charset="0"/>
                <a:cs typeface="Arial" panose="020B0604020202020204" pitchFamily="34" charset="0"/>
              </a:rPr>
              <a:t>AI model trust and transparency</a:t>
            </a:r>
          </a:p>
          <a:p>
            <a:pPr lvl="1">
              <a:spcBef>
                <a:spcPts val="0"/>
              </a:spcBef>
            </a:pPr>
            <a:r>
              <a:rPr lang="en-US" sz="1000" b="0" i="0" u="sng" dirty="0">
                <a:latin typeface="Arial" panose="020B0604020202020204" pitchFamily="34" charset="0"/>
                <a:cs typeface="Arial" panose="020B0604020202020204" pitchFamily="34" charset="0"/>
              </a:rPr>
              <a:t>Unmatched by Microsoft, AWS, or Google</a:t>
            </a:r>
            <a:br>
              <a:rPr lang="en-US" sz="1000" b="0" i="0" u="sng" dirty="0">
                <a:latin typeface="Arial" panose="020B0604020202020204" pitchFamily="34" charset="0"/>
                <a:cs typeface="Arial" panose="020B0604020202020204" pitchFamily="34" charset="0"/>
              </a:rPr>
            </a:br>
            <a:endParaRPr lang="en-US" sz="1000" b="0" i="0" u="sng" dirty="0">
              <a:latin typeface="Arial" panose="020B0604020202020204" pitchFamily="34" charset="0"/>
              <a:cs typeface="Arial" panose="020B0604020202020204" pitchFamily="34" charset="0"/>
            </a:endParaRPr>
          </a:p>
          <a:p>
            <a:pPr>
              <a:spcBef>
                <a:spcPts val="600"/>
              </a:spcBef>
            </a:pPr>
            <a:r>
              <a:rPr lang="en-US" sz="1000" b="0" i="0" dirty="0">
                <a:latin typeface="Arial" panose="020B0604020202020204" pitchFamily="34" charset="0"/>
                <a:cs typeface="Arial" panose="020B0604020202020204" pitchFamily="34" charset="0"/>
              </a:rPr>
              <a:t>OpenShift based Hyper-Converged System</a:t>
            </a:r>
          </a:p>
          <a:p>
            <a:pPr lvl="1"/>
            <a:r>
              <a:rPr lang="en-US" sz="1000" b="0" i="0" dirty="0">
                <a:latin typeface="Arial" panose="020B0604020202020204" pitchFamily="34" charset="0"/>
                <a:cs typeface="Arial" panose="020B0604020202020204" pitchFamily="34" charset="0"/>
              </a:rPr>
              <a:t>OpenShift enables consistent hybrid deployment patterns with any cloud (public, private, or on-premises)</a:t>
            </a:r>
          </a:p>
          <a:p>
            <a:pPr lvl="1"/>
            <a:r>
              <a:rPr lang="en-US" sz="1000" b="0" i="0" dirty="0">
                <a:latin typeface="Arial" panose="020B0604020202020204" pitchFamily="34" charset="0"/>
                <a:cs typeface="Arial" panose="020B0604020202020204" pitchFamily="34" charset="0"/>
              </a:rPr>
              <a:t>Hyper-Converged System combines storage, compute, networking, and software into a single system to reduce complexity and increase scalability </a:t>
            </a:r>
          </a:p>
          <a:p>
            <a:pPr lvl="1">
              <a:spcBef>
                <a:spcPts val="0"/>
              </a:spcBef>
            </a:pPr>
            <a:r>
              <a:rPr lang="en-US" sz="1000" b="0" i="0" u="sng" dirty="0">
                <a:latin typeface="Arial" panose="020B0604020202020204" pitchFamily="34" charset="0"/>
                <a:cs typeface="Arial" panose="020B0604020202020204" pitchFamily="34" charset="0"/>
              </a:rPr>
              <a:t>Unmatched by Microsoft, AWS, or Google</a:t>
            </a:r>
            <a:endParaRPr lang="en-US" sz="1000" b="0" i="0" dirty="0">
              <a:latin typeface="Arial" panose="020B0604020202020204" pitchFamily="34" charset="0"/>
              <a:cs typeface="Arial" panose="020B0604020202020204" pitchFamily="34" charset="0"/>
            </a:endParaRPr>
          </a:p>
          <a:p>
            <a:endParaRPr lang="en-US" sz="9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117</a:t>
            </a:fld>
            <a:endParaRPr lang="en-US" dirty="0"/>
          </a:p>
        </p:txBody>
      </p:sp>
    </p:spTree>
    <p:extLst>
      <p:ext uri="{BB962C8B-B14F-4D97-AF65-F5344CB8AC3E}">
        <p14:creationId xmlns:p14="http://schemas.microsoft.com/office/powerpoint/2010/main" val="6824145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33857977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637555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2474"/>
            <a:ext cx="6400800" cy="4318006"/>
          </a:xfrm>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dirty="0"/>
              <a:t>Containers by themselves can out of hand, plus they don’t naturally lend to scaling, high availability and such. Therefore, an orchestrator is required.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dirty="0"/>
              <a:t>Kubernetes has taken the lead in the industry over other offerings such as Docker Swarm and Apache Mesos.</a:t>
            </a:r>
          </a:p>
          <a:p>
            <a:endParaRPr lang="en-US"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12</a:t>
            </a:fld>
            <a:endParaRPr lang="en-US" dirty="0"/>
          </a:p>
        </p:txBody>
      </p:sp>
    </p:spTree>
    <p:extLst>
      <p:ext uri="{BB962C8B-B14F-4D97-AF65-F5344CB8AC3E}">
        <p14:creationId xmlns:p14="http://schemas.microsoft.com/office/powerpoint/2010/main" val="19644291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900" dirty="0"/>
              <a:t> </a:t>
            </a:r>
          </a:p>
          <a:p>
            <a:r>
              <a:rPr lang="en-US" sz="900" b="1" dirty="0"/>
              <a:t>Client Challenge: Overwhelmed with false positives</a:t>
            </a:r>
          </a:p>
          <a:p>
            <a:r>
              <a:rPr lang="en-US" sz="900" dirty="0">
                <a:effectLst/>
              </a:rPr>
              <a:t>Every customs agency needs to balance security and processing speed. The client was using a rules-based system that flagged 80% of goods as risky. The vast majority were false positives which caused needless inspections and slowed the entire customs process.</a:t>
            </a:r>
          </a:p>
          <a:p>
            <a:r>
              <a:rPr lang="en-US" sz="900" dirty="0">
                <a:effectLst/>
              </a:rPr>
              <a:t> This time- and labor-intensive process was expensive and the client knew it needed to change. They had the data they needed to streamline their process, but they didn't have a single platform where they could develop and monitor their AI models.</a:t>
            </a:r>
          </a:p>
          <a:p>
            <a:endParaRPr lang="en-US" sz="900" dirty="0">
              <a:effectLst/>
            </a:endParaRPr>
          </a:p>
          <a:p>
            <a:r>
              <a:rPr lang="en-US" sz="900" b="1" dirty="0"/>
              <a:t>Custom Solution: Cloud Pak for Data, a perfect fit</a:t>
            </a:r>
          </a:p>
          <a:p>
            <a:r>
              <a:rPr lang="en-US" sz="900" dirty="0">
                <a:effectLst/>
              </a:rPr>
              <a:t>Considering the speed and volume of customs operations, the client needed a single platform to handle all their data science needs—from discovery to deployment.</a:t>
            </a:r>
          </a:p>
          <a:p>
            <a:r>
              <a:rPr lang="en-US" sz="900" dirty="0">
                <a:effectLst/>
              </a:rPr>
              <a:t>Cloud Pak for Data was the perfect tool that allowed access to all their data sources and controlled their end-to-end requirements.</a:t>
            </a:r>
          </a:p>
          <a:p>
            <a:r>
              <a:rPr lang="en-US" sz="900" dirty="0">
                <a:effectLst/>
              </a:rPr>
              <a:t>Watson OpenScale was also a vital part of the puzzle, allowing the client to monitor their models and understand the logic behind them. It created the foundation for a trusted AI that they could task with their needs. </a:t>
            </a:r>
          </a:p>
          <a:p>
            <a:endParaRPr lang="en-US" sz="9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120</a:t>
            </a:fld>
            <a:endParaRPr lang="en-US" dirty="0"/>
          </a:p>
        </p:txBody>
      </p:sp>
    </p:spTree>
    <p:extLst>
      <p:ext uri="{BB962C8B-B14F-4D97-AF65-F5344CB8AC3E}">
        <p14:creationId xmlns:p14="http://schemas.microsoft.com/office/powerpoint/2010/main" val="378236048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pPr marL="0" marR="0" lvl="0" indent="0" algn="r" defTabSz="966646" rtl="0" eaLnBrk="1" fontAlgn="base" latinLnBrk="0" hangingPunct="1">
              <a:lnSpc>
                <a:spcPct val="100000"/>
              </a:lnSpc>
              <a:spcBef>
                <a:spcPct val="0"/>
              </a:spcBef>
              <a:spcAft>
                <a:spcPct val="0"/>
              </a:spcAft>
              <a:buClrTx/>
              <a:buSzTx/>
              <a:buFontTx/>
              <a:buNone/>
              <a:tabLst/>
              <a:defRPr/>
            </a:pPr>
            <a:fld id="{D09AF2BA-6012-4056-BA8A-E221F04E6BFD}" type="slidenum">
              <a:rPr kumimoji="0" lang="en-US" sz="10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r" defTabSz="966646" rtl="0" eaLnBrk="1" fontAlgn="base" latinLnBrk="0" hangingPunct="1">
                <a:lnSpc>
                  <a:spcPct val="100000"/>
                </a:lnSpc>
                <a:spcBef>
                  <a:spcPct val="0"/>
                </a:spcBef>
                <a:spcAft>
                  <a:spcPct val="0"/>
                </a:spcAft>
                <a:buClrTx/>
                <a:buSzTx/>
                <a:buFontTx/>
                <a:buNone/>
                <a:tabLst/>
                <a:defRPr/>
              </a:pPr>
              <a:t>121</a:t>
            </a:fld>
            <a:endParaRPr kumimoji="0" lang="en-US" sz="10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117763" name="Rectangle 2"/>
          <p:cNvSpPr>
            <a:spLocks noGrp="1" noRot="1" noChangeAspect="1" noChangeArrowheads="1" noTextEdit="1"/>
          </p:cNvSpPr>
          <p:nvPr>
            <p:ph type="sldImg"/>
          </p:nvPr>
        </p:nvSpPr>
        <p:spPr>
          <a:xfrm>
            <a:off x="250825" y="744538"/>
            <a:ext cx="6596063" cy="3711575"/>
          </a:xfrm>
          <a:ln/>
        </p:spPr>
      </p:sp>
      <p:sp>
        <p:nvSpPr>
          <p:cNvPr id="117764" name="Rectangle 3"/>
          <p:cNvSpPr>
            <a:spLocks noGrp="1" noChangeArrowheads="1"/>
          </p:cNvSpPr>
          <p:nvPr>
            <p:ph type="body" idx="1"/>
          </p:nvPr>
        </p:nvSpPr>
        <p:spPr>
          <a:xfrm>
            <a:off x="250825" y="4700796"/>
            <a:ext cx="6596063" cy="4456113"/>
          </a:xfrm>
          <a:noFill/>
          <a:ln/>
        </p:spPr>
        <p:txBody>
          <a:bodyPr/>
          <a:lstStyle/>
          <a:p>
            <a:pPr algn="just">
              <a:spcBef>
                <a:spcPts val="600"/>
              </a:spcBef>
            </a:pPr>
            <a:r>
              <a:rPr lang="en-US" sz="1000" b="1" dirty="0"/>
              <a:t>Instructors: </a:t>
            </a:r>
            <a:r>
              <a:rPr lang="en-US" sz="1000" dirty="0"/>
              <a:t>Perform the four labs in this group together</a:t>
            </a:r>
          </a:p>
        </p:txBody>
      </p:sp>
    </p:spTree>
    <p:extLst>
      <p:ext uri="{BB962C8B-B14F-4D97-AF65-F5344CB8AC3E}">
        <p14:creationId xmlns:p14="http://schemas.microsoft.com/office/powerpoint/2010/main" val="5333172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122</a:t>
            </a:fld>
            <a:endParaRPr lang="en-US" dirty="0"/>
          </a:p>
        </p:txBody>
      </p:sp>
      <p:sp>
        <p:nvSpPr>
          <p:cNvPr id="7" name="Notes Placeholder 2">
            <a:extLst>
              <a:ext uri="{FF2B5EF4-FFF2-40B4-BE49-F238E27FC236}">
                <a16:creationId xmlns:a16="http://schemas.microsoft.com/office/drawing/2014/main" id="{CA228CDE-CADC-471B-B758-48C66E2373D3}"/>
              </a:ext>
            </a:extLst>
          </p:cNvPr>
          <p:cNvSpPr txBox="1">
            <a:spLocks/>
          </p:cNvSpPr>
          <p:nvPr/>
        </p:nvSpPr>
        <p:spPr bwMode="auto">
          <a:xfrm>
            <a:off x="457200" y="4560893"/>
            <a:ext cx="6400800" cy="4319587"/>
          </a:xfrm>
          <a:prstGeom prst="rect">
            <a:avLst/>
          </a:prstGeom>
          <a:noFill/>
          <a:ln w="9525">
            <a:noFill/>
            <a:miter lim="800000"/>
            <a:headEnd/>
            <a:tailEnd/>
          </a:ln>
          <a:effectLst/>
        </p:spPr>
        <p:txBody>
          <a:bodyPr vert="horz" wrap="square" lIns="96639" tIns="48320" rIns="96639" bIns="48320" numCol="1" anchor="t" anchorCtr="0" compatLnSpc="1">
            <a:prstTxWarp prst="textNoShape">
              <a:avLst/>
            </a:prstTxWarp>
          </a:bodyPr>
          <a:lst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buClrTx/>
              <a:buFontTx/>
            </a:pPr>
            <a:r>
              <a:rPr lang="en-US" sz="1000" dirty="0"/>
              <a:t> </a:t>
            </a:r>
          </a:p>
        </p:txBody>
      </p:sp>
      <p:sp>
        <p:nvSpPr>
          <p:cNvPr id="3" name="Notes Placeholder 2">
            <a:extLst>
              <a:ext uri="{FF2B5EF4-FFF2-40B4-BE49-F238E27FC236}">
                <a16:creationId xmlns:a16="http://schemas.microsoft.com/office/drawing/2014/main" id="{F6DD9E49-E9C2-4A14-BBD7-9AF8E11A8CEE}"/>
              </a:ext>
            </a:extLst>
          </p:cNvPr>
          <p:cNvSpPr>
            <a:spLocks noGrp="1"/>
          </p:cNvSpPr>
          <p:nvPr>
            <p:ph type="body" idx="1"/>
          </p:nvPr>
        </p:nvSpPr>
        <p:spPr>
          <a:xfrm>
            <a:off x="457200" y="4560893"/>
            <a:ext cx="6446520" cy="4319587"/>
          </a:xfrm>
        </p:spPr>
        <p:txBody>
          <a:bodyPr/>
          <a:lstStyle/>
          <a:p>
            <a:r>
              <a:rPr lang="en-US" sz="1000" b="1" dirty="0"/>
              <a:t>Instructors</a:t>
            </a:r>
            <a:r>
              <a:rPr lang="en-US" sz="1000" dirty="0"/>
              <a:t>: have the attendees fill our a survey after they are finished with all the labs and before they leave.</a:t>
            </a:r>
          </a:p>
        </p:txBody>
      </p:sp>
    </p:spTree>
    <p:extLst>
      <p:ext uri="{BB962C8B-B14F-4D97-AF65-F5344CB8AC3E}">
        <p14:creationId xmlns:p14="http://schemas.microsoft.com/office/powerpoint/2010/main" val="8208033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4" name="Header Placeholder 3"/>
          <p:cNvSpPr>
            <a:spLocks noGrp="1"/>
          </p:cNvSpPr>
          <p:nvPr>
            <p:ph type="hdr" sz="quarter" idx="10"/>
          </p:nvPr>
        </p:nvSpPr>
        <p:spPr/>
        <p:txBody>
          <a:bodyPr/>
          <a:lstStyle/>
          <a:p>
            <a:r>
              <a:rPr lang="en-US" dirty="0"/>
              <a:t>IBM Journey to Cloud and AI : Application Modernization Workshop</a:t>
            </a:r>
          </a:p>
        </p:txBody>
      </p:sp>
      <p:sp>
        <p:nvSpPr>
          <p:cNvPr id="5" name="Footer Placeholder 4"/>
          <p:cNvSpPr>
            <a:spLocks noGrp="1"/>
          </p:cNvSpPr>
          <p:nvPr>
            <p:ph type="ftr" sz="quarter" idx="11"/>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12"/>
          </p:nvPr>
        </p:nvSpPr>
        <p:spPr/>
        <p:txBody>
          <a:bodyPr/>
          <a:lstStyle/>
          <a:p>
            <a:fld id="{F268DD5A-060B-4B7B-867D-581458A803A3}" type="slidenum">
              <a:rPr lang="en-US" smtClean="0"/>
              <a:pPr/>
              <a:t>123</a:t>
            </a:fld>
            <a:endParaRPr lang="en-US" dirty="0"/>
          </a:p>
        </p:txBody>
      </p:sp>
      <p:sp>
        <p:nvSpPr>
          <p:cNvPr id="7" name="Notes Placeholder 2">
            <a:extLst>
              <a:ext uri="{FF2B5EF4-FFF2-40B4-BE49-F238E27FC236}">
                <a16:creationId xmlns:a16="http://schemas.microsoft.com/office/drawing/2014/main" id="{2C3C18F3-C0CF-4F88-B643-FA4BEE563291}"/>
              </a:ext>
            </a:extLst>
          </p:cNvPr>
          <p:cNvSpPr txBox="1">
            <a:spLocks/>
          </p:cNvSpPr>
          <p:nvPr/>
        </p:nvSpPr>
        <p:spPr bwMode="auto">
          <a:xfrm>
            <a:off x="457200" y="4560893"/>
            <a:ext cx="6400800" cy="4319587"/>
          </a:xfrm>
          <a:prstGeom prst="rect">
            <a:avLst/>
          </a:prstGeom>
          <a:noFill/>
          <a:ln w="9525">
            <a:noFill/>
            <a:miter lim="800000"/>
            <a:headEnd/>
            <a:tailEnd/>
          </a:ln>
          <a:effectLst/>
        </p:spPr>
        <p:txBody>
          <a:bodyPr vert="horz" wrap="square" lIns="96639" tIns="48320" rIns="96639" bIns="48320" numCol="1" anchor="t" anchorCtr="0" compatLnSpc="1">
            <a:prstTxWarp prst="textNoShape">
              <a:avLst/>
            </a:prstTxWarp>
          </a:bodyPr>
          <a:lst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buClrTx/>
              <a:buFontTx/>
            </a:pPr>
            <a:r>
              <a:rPr lang="en-US" sz="1000" dirty="0"/>
              <a:t> </a:t>
            </a:r>
          </a:p>
        </p:txBody>
      </p:sp>
      <p:sp>
        <p:nvSpPr>
          <p:cNvPr id="3" name="Notes Placeholder 2">
            <a:extLst>
              <a:ext uri="{FF2B5EF4-FFF2-40B4-BE49-F238E27FC236}">
                <a16:creationId xmlns:a16="http://schemas.microsoft.com/office/drawing/2014/main" id="{BB37A21D-0083-4E3E-8EB3-119DF7C44C04}"/>
              </a:ext>
            </a:extLst>
          </p:cNvPr>
          <p:cNvSpPr>
            <a:spLocks noGrp="1"/>
          </p:cNvSpPr>
          <p:nvPr>
            <p:ph type="body" idx="1"/>
          </p:nvPr>
        </p:nvSpPr>
        <p:spPr>
          <a:xfrm>
            <a:off x="457200" y="4560893"/>
            <a:ext cx="6400800" cy="4319587"/>
          </a:xfrm>
        </p:spPr>
        <p:txBody>
          <a:bodyPr/>
          <a:lstStyle/>
          <a:p>
            <a:r>
              <a:rPr lang="en-US" sz="1000" dirty="0"/>
              <a:t>Copyright and trademarks</a:t>
            </a:r>
          </a:p>
        </p:txBody>
      </p:sp>
    </p:spTree>
    <p:extLst>
      <p:ext uri="{BB962C8B-B14F-4D97-AF65-F5344CB8AC3E}">
        <p14:creationId xmlns:p14="http://schemas.microsoft.com/office/powerpoint/2010/main" val="9203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2474"/>
            <a:ext cx="6400800" cy="4318006"/>
          </a:xfrm>
        </p:spPr>
        <p:txBody>
          <a:bodyPr/>
          <a:lstStyle/>
          <a:p>
            <a:r>
              <a:rPr lang="en-US" sz="800" dirty="0"/>
              <a:t>Customers are facing a new IT reality,</a:t>
            </a:r>
            <a:r>
              <a:rPr lang="en-US" sz="800" baseline="0" dirty="0"/>
              <a:t> driven by the need for digital transformation</a:t>
            </a:r>
            <a:r>
              <a:rPr lang="en-US" sz="800" dirty="0"/>
              <a:t>.</a:t>
            </a:r>
            <a:r>
              <a:rPr lang="en-US" sz="800" baseline="0" dirty="0"/>
              <a:t> </a:t>
            </a:r>
            <a:r>
              <a:rPr lang="en-US" sz="800" dirty="0"/>
              <a:t>The</a:t>
            </a:r>
            <a:r>
              <a:rPr lang="en-US" sz="800" baseline="0" dirty="0"/>
              <a:t> </a:t>
            </a:r>
            <a:r>
              <a:rPr lang="en-US" sz="800" dirty="0"/>
              <a:t>changes started as a slow evolution of the status quo in the late eighties and have dramatically accelerated in the past 10 years with the advent of mobile technologies and the cloud.</a:t>
            </a:r>
          </a:p>
          <a:p>
            <a:pPr marL="171450" lvl="0" indent="-171450">
              <a:buFont typeface="Arial" charset="0"/>
              <a:buChar char="•"/>
            </a:pPr>
            <a:r>
              <a:rPr lang="en-US" sz="800" dirty="0"/>
              <a:t>Methods:</a:t>
            </a:r>
            <a:r>
              <a:rPr lang="en-US" sz="800" baseline="0" dirty="0"/>
              <a:t> </a:t>
            </a:r>
            <a:r>
              <a:rPr lang="en-US" sz="800" dirty="0"/>
              <a:t>We have moved from Waterfall (80’s), to Agile programming (2000) to Agile DevOps (2010+)</a:t>
            </a:r>
          </a:p>
          <a:p>
            <a:pPr marL="171450" lvl="0" indent="-171450">
              <a:buFont typeface="Arial" charset="0"/>
              <a:buChar char="•"/>
            </a:pPr>
            <a:r>
              <a:rPr lang="en-US" sz="800" dirty="0"/>
              <a:t>Application Architecture and Development:</a:t>
            </a:r>
            <a:r>
              <a:rPr lang="en-US" sz="800" baseline="0" dirty="0"/>
              <a:t> </a:t>
            </a:r>
            <a:r>
              <a:rPr lang="en-US" sz="800" dirty="0"/>
              <a:t>from Monolithic Applications, to Client Server, to SOA and the Evolution of SOA represented by Microservices</a:t>
            </a:r>
          </a:p>
          <a:p>
            <a:pPr marL="171450" lvl="0" indent="-171450">
              <a:buFont typeface="Arial" charset="0"/>
              <a:buChar char="•"/>
            </a:pPr>
            <a:r>
              <a:rPr lang="en-US" sz="800" dirty="0"/>
              <a:t>Deployment: from Bare metal, to VMWARE Virtualization (allowing you to pack Applications, Middleware and OS and transport to different compute infrastructures) to Docker Containers (a lean and much more economical virtualization offering)</a:t>
            </a:r>
          </a:p>
          <a:p>
            <a:pPr marL="171450" lvl="0" indent="-171450">
              <a:buFont typeface="Arial" charset="0"/>
              <a:buChar char="•"/>
            </a:pPr>
            <a:r>
              <a:rPr lang="en-US" sz="800" dirty="0"/>
              <a:t>Hosting Environment: from On Premise, to</a:t>
            </a:r>
            <a:r>
              <a:rPr lang="en-US" sz="800" baseline="0" dirty="0"/>
              <a:t> </a:t>
            </a:r>
            <a:r>
              <a:rPr lang="en-US" sz="800" dirty="0"/>
              <a:t>Off Premise, to the Cloud (either on site or off site)</a:t>
            </a:r>
          </a:p>
          <a:p>
            <a:r>
              <a:rPr lang="en-US" sz="800" dirty="0"/>
              <a:t>All these changes have been in an effort to speed up time to value,</a:t>
            </a:r>
            <a:r>
              <a:rPr lang="en-US" sz="800" baseline="0" dirty="0"/>
              <a:t> and</a:t>
            </a:r>
            <a:r>
              <a:rPr lang="en-US" sz="800" dirty="0"/>
              <a:t> innovate to survive the digital disruption while lowering costs.</a:t>
            </a:r>
          </a:p>
          <a:p>
            <a:endParaRPr lang="en-US" sz="8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rPr>
              <a:t>Containerization transforms the data center from being machine-oriented to being application-oriented. Building management APIs around containers rather than machines shifts the “primary key” of the data center from machine to application. Containers encapsulate the application environment, abstracting away many details of machines and operating systems from the application developer and the deployment infrastructure.</a:t>
            </a:r>
            <a:r>
              <a:rPr lang="en-US" sz="800" kern="1200" baseline="0" dirty="0">
                <a:solidFill>
                  <a:schemeClr val="tx1"/>
                </a:solidFill>
                <a:effectLst/>
              </a:rPr>
              <a:t> </a:t>
            </a:r>
            <a:r>
              <a:rPr lang="en-US" sz="800" kern="1200" dirty="0">
                <a:solidFill>
                  <a:schemeClr val="tx1"/>
                </a:solidFill>
                <a:effectLst/>
              </a:rPr>
              <a:t>The decoupling of image and OS makes it possible to provide the same deployment environment in both development and production, which, in turn, improves deployment reliability and speeds up development by reducing inconsistencies and friction. </a:t>
            </a:r>
          </a:p>
          <a:p>
            <a:r>
              <a:rPr lang="en-US" sz="800" dirty="0"/>
              <a:t>How OpenShift helps accelerate IT’s transformation</a:t>
            </a:r>
            <a:r>
              <a:rPr lang="en-US" sz="800" baseline="0" dirty="0"/>
              <a:t> efforts:</a:t>
            </a:r>
          </a:p>
          <a:p>
            <a:pPr marL="171450" indent="-171450">
              <a:buFont typeface="Arial" charset="0"/>
              <a:buChar char="•"/>
            </a:pPr>
            <a:r>
              <a:rPr lang="en-US" sz="800" dirty="0"/>
              <a:t>Cost effective Infrastructure –   at its core is a container, Kubernetes based platform that brings all the benefits of such a containerized environment i.e.,  2 – 3 times reduction of the amount  of resources needed vs VMWARE or Bare Metal when running typical Enterprise workloads. </a:t>
            </a:r>
          </a:p>
          <a:p>
            <a:pPr marL="171450" indent="-171450">
              <a:buFont typeface="Arial" charset="0"/>
              <a:buChar char="•"/>
            </a:pPr>
            <a:r>
              <a:rPr lang="en-US" sz="800" dirty="0"/>
              <a:t>Accelerate Time to Market - OpenShift is the perfect environment for BOTH </a:t>
            </a:r>
            <a:r>
              <a:rPr lang="en-US" sz="800" b="1" dirty="0"/>
              <a:t>Cloud Native </a:t>
            </a:r>
            <a:r>
              <a:rPr lang="en-US" sz="800" dirty="0"/>
              <a:t>(Microservices based) applications as well as to </a:t>
            </a:r>
            <a:r>
              <a:rPr lang="en-US" sz="800" b="1" dirty="0"/>
              <a:t>Lift and Shift and modernize </a:t>
            </a:r>
            <a:r>
              <a:rPr lang="en-US" sz="800" dirty="0"/>
              <a:t>existing monolithic applications . ICP comes with a very broad catalogue of Services that are from both OS (e.g. MONGO, POSTGRES, REDIS, MYSQL, RABBITMQ etc.) and IBM (WAS Liberty, MQS, DB2 as well as AI Services such as WATSON Compare &amp; Comply etc.) thus, providing Developers choice and the ability to innovate composing applications from tested and proven components.</a:t>
            </a:r>
            <a:r>
              <a:rPr lang="en-US" sz="800" baseline="0" dirty="0"/>
              <a:t> </a:t>
            </a:r>
            <a:r>
              <a:rPr lang="en-US" sz="800" dirty="0"/>
              <a:t>The DEVOPS experience is that of  extreme speed and agility (e.g. 5 Sec to deploy an MQS Containerized service in Production) . </a:t>
            </a:r>
          </a:p>
          <a:p>
            <a:pPr marL="171450" indent="-171450">
              <a:buFont typeface="Arial" charset="0"/>
              <a:buChar char="•"/>
            </a:pPr>
            <a:r>
              <a:rPr lang="en-US" sz="800" dirty="0"/>
              <a:t>Manage – Using Kubernetes and state of the art services such as</a:t>
            </a:r>
            <a:r>
              <a:rPr lang="en-US" sz="800" baseline="0" dirty="0"/>
              <a:t> </a:t>
            </a:r>
            <a:r>
              <a:rPr lang="en-US" sz="800" dirty="0"/>
              <a:t>Terraform (IBM CAM for Multi-Cloud Management), HELM (Open Source Kubernetes Package Manager), PROMETHEUS (OS Based Monitoring Engine) , GRAFANA (OS Based, Dashboarding engine) and other OS and IBM Services for HA/DR, Integrated Access Management, Key encryption etc. results into a platform that offers very high degrees of Automation while at the same time being extremely  scalable and able to run on top of multiple cloud Infrastructures (both On and Off Premises).</a:t>
            </a:r>
          </a:p>
          <a:p>
            <a:pPr lvl="0"/>
            <a:endParaRPr lang="en-US" sz="800" dirty="0">
              <a:solidFill>
                <a:schemeClr val="dk1"/>
              </a:solidFill>
              <a:ea typeface="Calibri"/>
              <a:cs typeface="Calibri"/>
              <a:sym typeface="Calibri"/>
            </a:endParaRPr>
          </a:p>
          <a:p>
            <a:pPr lvl="0"/>
            <a:r>
              <a:rPr lang="en-US" sz="800" dirty="0">
                <a:solidFill>
                  <a:schemeClr val="dk1"/>
                </a:solidFill>
                <a:ea typeface="Calibri"/>
                <a:cs typeface="Calibri"/>
                <a:sym typeface="Calibri"/>
              </a:rPr>
              <a:t>Open community-based platforms (e.g., Kubernetes, Cloud Foundry, Open Whisk, etc.) for choice of cloud providers and flexibility in deploying on and off-premises, develop ONCE – deploy anywhere (e.g. SL, AWS, AZURE , GOOGLE). No</a:t>
            </a:r>
            <a:r>
              <a:rPr lang="en-US" sz="800" baseline="0" dirty="0">
                <a:solidFill>
                  <a:schemeClr val="dk1"/>
                </a:solidFill>
                <a:ea typeface="Calibri"/>
                <a:cs typeface="Calibri"/>
                <a:sym typeface="Calibri"/>
              </a:rPr>
              <a:t> vendor lock-in</a:t>
            </a:r>
            <a:r>
              <a:rPr lang="en-US" sz="800" dirty="0">
                <a:solidFill>
                  <a:schemeClr val="dk1"/>
                </a:solidFill>
                <a:ea typeface="Calibri"/>
                <a:cs typeface="Calibri"/>
                <a:sym typeface="Calibri"/>
              </a:rPr>
              <a:t>. Provides</a:t>
            </a:r>
            <a:r>
              <a:rPr lang="en-US" sz="800" baseline="0" dirty="0">
                <a:solidFill>
                  <a:schemeClr val="dk1"/>
                </a:solidFill>
                <a:ea typeface="Calibri"/>
                <a:cs typeface="Calibri"/>
                <a:sym typeface="Calibri"/>
              </a:rPr>
              <a:t> t</a:t>
            </a:r>
            <a:r>
              <a:rPr lang="en-US" sz="800" dirty="0">
                <a:solidFill>
                  <a:schemeClr val="dk1"/>
                </a:solidFill>
                <a:ea typeface="Calibri"/>
                <a:cs typeface="Calibri"/>
                <a:sym typeface="Calibri"/>
              </a:rPr>
              <a:t>he ultimate approach to cloud flexibility – giving enterprises a seamless choice between private and public environments for the best of both worlds.</a:t>
            </a:r>
          </a:p>
          <a:p>
            <a:endParaRPr lang="en-US" sz="800" dirty="0"/>
          </a:p>
          <a:p>
            <a:endParaRPr lang="en-US"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13</a:t>
            </a:fld>
            <a:endParaRPr lang="en-US" dirty="0"/>
          </a:p>
        </p:txBody>
      </p:sp>
    </p:spTree>
    <p:extLst>
      <p:ext uri="{BB962C8B-B14F-4D97-AF65-F5344CB8AC3E}">
        <p14:creationId xmlns:p14="http://schemas.microsoft.com/office/powerpoint/2010/main" val="404772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dirty="0"/>
              <a:t>Often called “the best of both worlds,” </a:t>
            </a:r>
            <a:r>
              <a:rPr lang="en-US" sz="1000" i="0" dirty="0"/>
              <a:t>hybrid clouds </a:t>
            </a:r>
            <a:r>
              <a:rPr lang="en-US" sz="1000" dirty="0"/>
              <a:t>combine on-premises infrastructure</a:t>
            </a:r>
            <a:r>
              <a:rPr lang="en-US" sz="1000" baseline="0" dirty="0"/>
              <a:t> (</a:t>
            </a:r>
            <a:r>
              <a:rPr lang="en-US" sz="1000" b="0" i="0" dirty="0"/>
              <a:t>private clouds)</a:t>
            </a:r>
            <a:r>
              <a:rPr lang="en-US" sz="1000" dirty="0"/>
              <a:t>, with </a:t>
            </a:r>
            <a:r>
              <a:rPr lang="en-US" sz="1000" i="0" dirty="0"/>
              <a:t>public clouds </a:t>
            </a:r>
            <a:r>
              <a:rPr lang="en-US" sz="1000" dirty="0"/>
              <a:t>so organizations can leverage the advantages of both. In a </a:t>
            </a:r>
            <a:r>
              <a:rPr lang="en-US" sz="1000" i="0" dirty="0"/>
              <a:t>hybrid cloud</a:t>
            </a:r>
            <a:r>
              <a:rPr lang="en-US" sz="1000" dirty="0"/>
              <a:t>, data and applications can move between </a:t>
            </a:r>
            <a:r>
              <a:rPr lang="en-US" sz="1000" i="0" dirty="0"/>
              <a:t>private</a:t>
            </a:r>
            <a:r>
              <a:rPr lang="en-US" sz="1000" dirty="0"/>
              <a:t> </a:t>
            </a:r>
            <a:r>
              <a:rPr lang="en-US" sz="1000" i="0" dirty="0"/>
              <a:t>and public clouds f</a:t>
            </a:r>
            <a:r>
              <a:rPr lang="en-US" sz="1000" dirty="0"/>
              <a:t>or greater agility, flexibility, and economics.</a:t>
            </a:r>
          </a:p>
          <a:p>
            <a:endParaRPr lang="en-US"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14</a:t>
            </a:fld>
            <a:endParaRPr lang="en-US" dirty="0"/>
          </a:p>
        </p:txBody>
      </p:sp>
    </p:spTree>
    <p:extLst>
      <p:ext uri="{BB962C8B-B14F-4D97-AF65-F5344CB8AC3E}">
        <p14:creationId xmlns:p14="http://schemas.microsoft.com/office/powerpoint/2010/main" val="1617314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dirty="0"/>
              <a:t>Why are companies adopting private cloud? Adoption</a:t>
            </a:r>
            <a:r>
              <a:rPr lang="en-US" sz="1000" baseline="0" dirty="0"/>
              <a:t> is being driven by the need for agility and increased efficiency (better economics). </a:t>
            </a:r>
          </a:p>
          <a:p>
            <a:endParaRPr lang="en-US"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15</a:t>
            </a:fld>
            <a:endParaRPr lang="en-US" dirty="0"/>
          </a:p>
        </p:txBody>
      </p:sp>
    </p:spTree>
    <p:extLst>
      <p:ext uri="{BB962C8B-B14F-4D97-AF65-F5344CB8AC3E}">
        <p14:creationId xmlns:p14="http://schemas.microsoft.com/office/powerpoint/2010/main" val="861649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900" b="1" dirty="0"/>
              <a:t>Red Hat</a:t>
            </a:r>
            <a:r>
              <a:rPr lang="en-US" sz="900" b="1" baseline="30000" dirty="0"/>
              <a:t>®</a:t>
            </a:r>
            <a:r>
              <a:rPr lang="en-US" sz="900" b="1" dirty="0"/>
              <a:t> OpenShift</a:t>
            </a:r>
            <a:r>
              <a:rPr lang="en-US" sz="900" b="1" baseline="30000" dirty="0"/>
              <a:t>®</a:t>
            </a:r>
            <a:r>
              <a:rPr lang="en-US" sz="900" b="1" dirty="0"/>
              <a:t> </a:t>
            </a:r>
            <a:r>
              <a:rPr lang="en-US" sz="900" dirty="0"/>
              <a:t>is a container platform for Kubernetes that can automate the provisioning, management and scaling of applications so that you can focus on writing the code for your next big idea.</a:t>
            </a:r>
          </a:p>
          <a:p>
            <a:r>
              <a:rPr lang="en-US" sz="900" dirty="0"/>
              <a:t>Container host and runtime - Red Hat OpenShift ships with Red Hat</a:t>
            </a:r>
            <a:r>
              <a:rPr lang="en-US" sz="900" baseline="30000" dirty="0"/>
              <a:t>®</a:t>
            </a:r>
            <a:r>
              <a:rPr lang="en-US" sz="900" dirty="0"/>
              <a:t> Enterprise Linux</a:t>
            </a:r>
            <a:r>
              <a:rPr lang="en-US" sz="900" baseline="30000" dirty="0"/>
              <a:t>®</a:t>
            </a:r>
            <a:r>
              <a:rPr lang="en-US" sz="900" dirty="0"/>
              <a:t> CoreOS for the Kubernetes master, and supports Red Hat Enterprise Linux for worker nodes. Red Hat OpenShift supports standard Docker and CRI-O runtimes.</a:t>
            </a:r>
          </a:p>
          <a:p>
            <a:r>
              <a:rPr lang="en-US" sz="900" dirty="0"/>
              <a:t>Enterprise Kubernetes - Red Hat OpenShift includes hundreds of fixes to defect, security, and performance issues for upstream Kubernetes in every release. It is tested with dozens of technologies and is a robust tightly-integrated platform supported over a 9-year lifecycle.</a:t>
            </a:r>
          </a:p>
          <a:p>
            <a:r>
              <a:rPr lang="en-US" sz="900" dirty="0"/>
              <a:t>Validated integrations - Red Hat OpenShift includes software-defined networking and validates additional common networking solutions. Red Hat OpenShift also validates numerous storage and third-party plug-ins for every release.</a:t>
            </a:r>
          </a:p>
          <a:p>
            <a:r>
              <a:rPr lang="en-US" sz="900" dirty="0"/>
              <a:t>Integrated container registry - Red Hat OpenShift ships with an integrated, private container registry (installed as part of the Kubernetes cluster or as standalone for greater flexibility).</a:t>
            </a:r>
          </a:p>
          <a:p>
            <a:r>
              <a:rPr lang="en-US" sz="900" dirty="0"/>
              <a:t>Developer workflows - Red Hat OpenShift includes streamlined workflows to help teams get to production faster, including built-in Jenkins pipelines and our source-to-image technology to go straight from application code to container. It is also extensible to new frameworks like Istio and Knative.</a:t>
            </a:r>
          </a:p>
          <a:p>
            <a:r>
              <a:rPr lang="en-US" sz="900" dirty="0"/>
              <a:t>Easy access to services - Red Hat OpenShift helps administrators and support application teams, with service brokers (including direct access to AWS services), validated third-party solutions, and Kubernetes operators through the embedded OperatorHub.</a:t>
            </a:r>
          </a:p>
          <a:p>
            <a:endParaRPr lang="en-US" sz="1000" dirty="0"/>
          </a:p>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16</a:t>
            </a:fld>
            <a:endParaRPr lang="en-US" dirty="0"/>
          </a:p>
        </p:txBody>
      </p:sp>
    </p:spTree>
    <p:extLst>
      <p:ext uri="{BB962C8B-B14F-4D97-AF65-F5344CB8AC3E}">
        <p14:creationId xmlns:p14="http://schemas.microsoft.com/office/powerpoint/2010/main" val="1091312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b="1" dirty="0"/>
              <a:t>Designed with cloud in mind</a:t>
            </a:r>
          </a:p>
          <a:p>
            <a:pPr>
              <a:spcBef>
                <a:spcPts val="600"/>
              </a:spcBef>
            </a:pPr>
            <a:r>
              <a:rPr lang="en-US" sz="1000" dirty="0"/>
              <a:t>Many companies are embracing cloud-concepts because they need reliable, scalable applications. Additionally, companies need to modernize their data workloads to use hardware effectively and efficiently. IBM Cloud Pak for Data is composed of pre-configured microservices that run on a multi-node OpenShift cluster, which enables it to manage resources elastically and to run with minimal downtime.</a:t>
            </a:r>
          </a:p>
          <a:p>
            <a:pPr>
              <a:spcBef>
                <a:spcPts val="600"/>
              </a:spcBef>
            </a:pPr>
            <a:r>
              <a:rPr lang="en-US" sz="1000" dirty="0"/>
              <a:t>By bringing together data governance and analytics services, Cloud Pak for Data enables you to reduce the cost and burden of maintaining multiple applications on disparate hardware. It also enables you to assign resources to workloads when you need to and reclaim those resources when you don't.</a:t>
            </a:r>
          </a:p>
          <a:p>
            <a:pPr>
              <a:spcBef>
                <a:spcPts val="600"/>
              </a:spcBef>
            </a:pPr>
            <a:r>
              <a:rPr lang="en-US" sz="1000" dirty="0"/>
              <a:t>With a single, managed platform, it's easier for your enterprise to adopt modern DevOps practices while simplifying your IT operations and reducing time to value.</a:t>
            </a:r>
          </a:p>
          <a:p>
            <a:pPr>
              <a:spcBef>
                <a:spcPts val="0"/>
              </a:spcBef>
              <a:spcAft>
                <a:spcPts val="0"/>
              </a:spcAft>
            </a:pPr>
            <a:endParaRPr lang="en-US" sz="1000" dirty="0"/>
          </a:p>
          <a:p>
            <a:endParaRPr lang="en-US"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17</a:t>
            </a:fld>
            <a:endParaRPr lang="en-US" dirty="0"/>
          </a:p>
        </p:txBody>
      </p:sp>
    </p:spTree>
    <p:extLst>
      <p:ext uri="{BB962C8B-B14F-4D97-AF65-F5344CB8AC3E}">
        <p14:creationId xmlns:p14="http://schemas.microsoft.com/office/powerpoint/2010/main" val="3752396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CPD services come in three tiers</a:t>
            </a:r>
          </a:p>
          <a:p>
            <a:pPr marL="228600" indent="-228600">
              <a:buAutoNum type="arabicPeriod"/>
            </a:pPr>
            <a:r>
              <a:rPr lang="en-US" sz="1000" b="1" dirty="0"/>
              <a:t>Base Services </a:t>
            </a:r>
            <a:r>
              <a:rPr lang="en-US" sz="1000" dirty="0"/>
              <a:t>- Free with CPD Enterprise license to optionally deploy. If not required, the architecture eliminates the need to spend cluster resources on a functionality that is not used. If needed, the service is easily installed on your cluster to receive that functionality. Examples are Data Virtualization, Db2 Warehouse (SMP or MPP) &amp; Cognos Dashboards.</a:t>
            </a:r>
          </a:p>
          <a:p>
            <a:pPr marL="228600" indent="-228600">
              <a:buAutoNum type="arabicPeriod"/>
            </a:pPr>
            <a:r>
              <a:rPr lang="en-US" sz="1000" b="1" dirty="0"/>
              <a:t>Premium Services </a:t>
            </a:r>
            <a:r>
              <a:rPr lang="en-US" sz="1000" dirty="0"/>
              <a:t>- Services (from IBM) that you can purchase with your CPD license, afterwards, or install if you already have a license for that product (Bring Your Own License.) </a:t>
            </a:r>
          </a:p>
          <a:p>
            <a:pPr marL="228600" indent="-228600">
              <a:buAutoNum type="arabicPeriod"/>
            </a:pPr>
            <a:r>
              <a:rPr lang="en-US" sz="1000" b="1" dirty="0"/>
              <a:t>Third Party Services </a:t>
            </a:r>
            <a:r>
              <a:rPr lang="en-US" sz="1000" dirty="0"/>
              <a:t>– Extensions from IBM partners.</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18</a:t>
            </a:fld>
            <a:endParaRPr lang="en-US" dirty="0"/>
          </a:p>
        </p:txBody>
      </p:sp>
    </p:spTree>
    <p:extLst>
      <p:ext uri="{BB962C8B-B14F-4D97-AF65-F5344CB8AC3E}">
        <p14:creationId xmlns:p14="http://schemas.microsoft.com/office/powerpoint/2010/main" val="1572790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dirty="0"/>
              <a:t>Let us take a minute to discuss various terms that are used in the industry. A good way to do that is to revisit the AI ladder.</a:t>
            </a:r>
          </a:p>
          <a:p>
            <a:pPr>
              <a:spcBef>
                <a:spcPts val="600"/>
              </a:spcBef>
            </a:pPr>
            <a:r>
              <a:rPr lang="en-US" sz="1000" dirty="0"/>
              <a:t>The AI ladder has been drawn and redrawn in many ways since its inception and coinage by IBM’s Rob Thomas in 2017. Pictured here is his first incarnation and description of what steps it takes to get to AI. </a:t>
            </a:r>
          </a:p>
          <a:p>
            <a:pPr>
              <a:spcBef>
                <a:spcPts val="600"/>
              </a:spcBef>
            </a:pPr>
            <a:r>
              <a:rPr lang="en-US" sz="1000" dirty="0"/>
              <a:t>The term Cognitive Systems was added to this ladder to help us understand that although today modern AI and Cognitive Systems are used synonymously, that was not the case originally. The computer science branch of AI has been around a lot longer than the terms “cognitive systems,” “machine learning,” “neural networks,” and so on. You can think of AI as a superset of all approaches that lead to machines acting intelligent in some way. That said, most modern AI systems can rightfully be describe as “Cognitive Systems” as well.</a:t>
            </a:r>
          </a:p>
          <a:p>
            <a:pPr>
              <a:spcBef>
                <a:spcPts val="600"/>
              </a:spcBef>
            </a:pPr>
            <a:r>
              <a:rPr lang="en-US" sz="1000" dirty="0"/>
              <a:t>Machine Learning techniques are the most common modern way to get to AI, and is itself a higher form of analytics. Machine Learning is a technique, AI is the result.</a:t>
            </a:r>
          </a:p>
          <a:p>
            <a:pPr>
              <a:spcBef>
                <a:spcPts val="600"/>
              </a:spcBef>
            </a:pPr>
            <a:r>
              <a:rPr lang="en-US" sz="1000" dirty="0"/>
              <a:t>The term Analytics is very broad and one that can include many simple methods including dashboard visualizations. When your financial institutions applications shows you a pie chart of your investment mix of bonds and stocks, or of your expenses vs. your income, those are applied analytics in an application. But it is not an example of machine learning, and surely is not AI. </a:t>
            </a:r>
          </a:p>
          <a:p>
            <a:pPr>
              <a:spcBef>
                <a:spcPts val="600"/>
              </a:spcBef>
            </a:pPr>
            <a:r>
              <a:rPr lang="en-US" sz="1000" dirty="0"/>
              <a:t>However, simple analytic exercises like using dashboarding to understand business problems can be helpful in the development of machine learning models that can infuse AI into your applications. So, any kind of applied analytics can be a step up the AI ladder.</a:t>
            </a:r>
          </a:p>
          <a:p>
            <a:pPr>
              <a:spcBef>
                <a:spcPts val="600"/>
              </a:spcBef>
            </a:pPr>
            <a:r>
              <a:rPr lang="en-US" sz="1000" dirty="0"/>
              <a:t>At the base of it all is data. Every kind of data. This was a point well made by Rob Thomas in that without data, there is no advanced analytics, no machine learning, no AI. </a:t>
            </a:r>
          </a:p>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19</a:t>
            </a:fld>
            <a:endParaRPr lang="en-US" dirty="0"/>
          </a:p>
        </p:txBody>
      </p:sp>
    </p:spTree>
    <p:extLst>
      <p:ext uri="{BB962C8B-B14F-4D97-AF65-F5344CB8AC3E}">
        <p14:creationId xmlns:p14="http://schemas.microsoft.com/office/powerpoint/2010/main" val="302812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D09AF2BA-6012-4056-BA8A-E221F04E6BFD}" type="slidenum">
              <a:rPr lang="en-US" smtClean="0">
                <a:latin typeface="Arial" pitchFamily="34" charset="0"/>
                <a:cs typeface="Arial" pitchFamily="34" charset="0"/>
              </a:rPr>
              <a:pPr/>
              <a:t>2</a:t>
            </a:fld>
            <a:endParaRPr lang="en-US" dirty="0">
              <a:latin typeface="Arial" pitchFamily="34" charset="0"/>
              <a:cs typeface="Arial" pitchFamily="34" charset="0"/>
            </a:endParaRPr>
          </a:p>
        </p:txBody>
      </p:sp>
      <p:sp>
        <p:nvSpPr>
          <p:cNvPr id="117763" name="Rectangle 2"/>
          <p:cNvSpPr>
            <a:spLocks noGrp="1" noRot="1" noChangeAspect="1" noChangeArrowheads="1" noTextEdit="1"/>
          </p:cNvSpPr>
          <p:nvPr>
            <p:ph type="sldImg"/>
          </p:nvPr>
        </p:nvSpPr>
        <p:spPr>
          <a:xfrm>
            <a:off x="250825" y="744538"/>
            <a:ext cx="6596063" cy="3711575"/>
          </a:xfrm>
          <a:ln/>
        </p:spPr>
      </p:sp>
      <p:sp>
        <p:nvSpPr>
          <p:cNvPr id="117764" name="Rectangle 3"/>
          <p:cNvSpPr>
            <a:spLocks noGrp="1" noChangeArrowheads="1"/>
          </p:cNvSpPr>
          <p:nvPr>
            <p:ph type="body" idx="1"/>
          </p:nvPr>
        </p:nvSpPr>
        <p:spPr>
          <a:xfrm>
            <a:off x="250825" y="4663440"/>
            <a:ext cx="6596063" cy="4493469"/>
          </a:xfrm>
          <a:noFill/>
          <a:ln/>
        </p:spPr>
        <p:txBody>
          <a:bodyPr/>
          <a:lstStyle/>
          <a:p>
            <a:pPr algn="just"/>
            <a:r>
              <a:rPr lang="en-US" sz="1000" b="1" dirty="0"/>
              <a:t>Instructors: </a:t>
            </a:r>
          </a:p>
          <a:p>
            <a:pPr algn="just"/>
            <a:r>
              <a:rPr lang="en-US" sz="1000" dirty="0"/>
              <a:t>Cover the logistic and introductions in a way that makes sense for the location where you are performing this workshop</a:t>
            </a:r>
          </a:p>
        </p:txBody>
      </p:sp>
    </p:spTree>
    <p:extLst>
      <p:ext uri="{BB962C8B-B14F-4D97-AF65-F5344CB8AC3E}">
        <p14:creationId xmlns:p14="http://schemas.microsoft.com/office/powerpoint/2010/main" val="2864813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dirty="0"/>
              <a:t>In CPD, the updated AI Ladder is often depicted this way, with the rungs being Collect, Organize, Analyze, Deploy and Infuse. Notice that in both AI ladder depictions it starts with a foundation of data. It is not that the original AI ladder depiction was wrong, it is that the more updated version of the ladder emphasizes the importance of having well collected and organized data as its basis.</a:t>
            </a:r>
          </a:p>
          <a:p>
            <a:pPr>
              <a:spcBef>
                <a:spcPts val="600"/>
              </a:spcBef>
            </a:pPr>
            <a:r>
              <a:rPr lang="en-US" sz="1000" dirty="0"/>
              <a:t>It has been said that there is no AI (Artificial Intelligence) without good IA (Information Architecture). You cannot get meaningful analytics of any kind without well trusted, governed and known data. So Cloud Pak for Data is a perfect foundation for AI because it starts with data that is collected in the appropriate way and then organized to be well trusted, governed and known.</a:t>
            </a:r>
          </a:p>
          <a:p>
            <a:pPr>
              <a:spcBef>
                <a:spcPts val="600"/>
              </a:spcBef>
            </a:pPr>
            <a:r>
              <a:rPr lang="en-US" sz="1000" dirty="0"/>
              <a:t>Only then can modern analytic processing be done on it to lead you to an infusion of the results into your applications.</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20</a:t>
            </a:fld>
            <a:endParaRPr lang="en-US" dirty="0"/>
          </a:p>
        </p:txBody>
      </p:sp>
    </p:spTree>
    <p:extLst>
      <p:ext uri="{BB962C8B-B14F-4D97-AF65-F5344CB8AC3E}">
        <p14:creationId xmlns:p14="http://schemas.microsoft.com/office/powerpoint/2010/main" val="4272286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dirty="0"/>
              <a:t>The designers and developers of CPD understand that in most organizations, many different people representing many different personas will each play a role in the stages of Collect, Organize, Analyze and Deploy &amp; Infuse.</a:t>
            </a:r>
          </a:p>
          <a:p>
            <a:pPr>
              <a:spcBef>
                <a:spcPts val="600"/>
              </a:spcBef>
            </a:pPr>
            <a:r>
              <a:rPr lang="en-US" sz="1000" dirty="0"/>
              <a:t>Each of these personas can be more productive because they all share a common platform.</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21</a:t>
            </a:fld>
            <a:endParaRPr lang="en-US" dirty="0"/>
          </a:p>
        </p:txBody>
      </p:sp>
    </p:spTree>
    <p:extLst>
      <p:ext uri="{BB962C8B-B14F-4D97-AF65-F5344CB8AC3E}">
        <p14:creationId xmlns:p14="http://schemas.microsoft.com/office/powerpoint/2010/main" val="2727331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72000"/>
            <a:ext cx="6400800" cy="4308480"/>
          </a:xfrm>
        </p:spPr>
        <p:txBody>
          <a:bodyPr/>
          <a:lstStyle/>
          <a:p>
            <a:pPr>
              <a:spcBef>
                <a:spcPts val="600"/>
              </a:spcBef>
            </a:pPr>
            <a:r>
              <a:rPr lang="en-US" sz="1000" baseline="0" dirty="0"/>
              <a:t>The first topic will cover some basic administration functionality of CPD. This screen shows the “Administer” menu option from the main Navigation Menu.</a:t>
            </a:r>
          </a:p>
          <a:p>
            <a:pPr>
              <a:spcBef>
                <a:spcPts val="600"/>
              </a:spcBef>
            </a:pPr>
            <a:r>
              <a:rPr lang="en-US" sz="1000" dirty="0"/>
              <a:t>Notice you can administer and manager your CPD platform from within the tool. </a:t>
            </a:r>
            <a:endParaRPr lang="en-US" sz="1000"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698223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7"/>
          <p:cNvSpPr txBox="1">
            <a:spLocks noGrp="1" noChangeArrowheads="1"/>
          </p:cNvSpPr>
          <p:nvPr/>
        </p:nvSpPr>
        <p:spPr bwMode="auto">
          <a:xfrm>
            <a:off x="4143375" y="9120191"/>
            <a:ext cx="3170238" cy="479425"/>
          </a:xfrm>
          <a:prstGeom prst="rect">
            <a:avLst/>
          </a:prstGeom>
          <a:noFill/>
          <a:ln w="9525">
            <a:noFill/>
            <a:miter lim="800000"/>
            <a:headEnd/>
            <a:tailEnd/>
          </a:ln>
        </p:spPr>
        <p:txBody>
          <a:bodyPr lIns="99033" tIns="49517" rIns="99033" bIns="49517" anchor="b"/>
          <a:lstStyle/>
          <a:p>
            <a:pPr algn="r" defTabSz="990454">
              <a:buClrTx/>
            </a:pPr>
            <a:fld id="{3AF785D3-425B-478B-AF66-E8516CFA1B36}" type="slidenum">
              <a:rPr lang="en-US" sz="1300"/>
              <a:pPr algn="r" defTabSz="990454">
                <a:buClrTx/>
              </a:pPr>
              <a:t>23</a:t>
            </a:fld>
            <a:endParaRPr lang="en-US" sz="1300" dirty="0"/>
          </a:p>
        </p:txBody>
      </p:sp>
      <p:sp>
        <p:nvSpPr>
          <p:cNvPr id="977923" name="Rectangle 2"/>
          <p:cNvSpPr>
            <a:spLocks noGrp="1" noRot="1" noChangeAspect="1" noChangeArrowheads="1" noTextEdit="1"/>
          </p:cNvSpPr>
          <p:nvPr>
            <p:ph type="sldImg"/>
          </p:nvPr>
        </p:nvSpPr>
        <p:spPr>
          <a:xfrm>
            <a:off x="460375" y="720725"/>
            <a:ext cx="6397625" cy="3598863"/>
          </a:xfrm>
          <a:ln/>
        </p:spPr>
      </p:sp>
      <p:sp>
        <p:nvSpPr>
          <p:cNvPr id="977924" name="Rectangle 3"/>
          <p:cNvSpPr>
            <a:spLocks noGrp="1" noChangeArrowheads="1"/>
          </p:cNvSpPr>
          <p:nvPr>
            <p:ph type="body" idx="1"/>
          </p:nvPr>
        </p:nvSpPr>
        <p:spPr>
          <a:xfrm>
            <a:off x="460376" y="4526280"/>
            <a:ext cx="6397624" cy="4495691"/>
          </a:xfrm>
          <a:noFill/>
        </p:spPr>
        <p:txBody>
          <a:bodyPr/>
          <a:lstStyle/>
          <a:p>
            <a:pPr algn="just"/>
            <a:r>
              <a:rPr lang="en-US" sz="1000" dirty="0"/>
              <a:t>TOPIC and LAB - BUSINESS USE CASE: CUSTOMER CHURN</a:t>
            </a:r>
          </a:p>
          <a:p>
            <a:pPr algn="just"/>
            <a:endParaRPr lang="en-US" sz="1000" dirty="0"/>
          </a:p>
        </p:txBody>
      </p:sp>
    </p:spTree>
    <p:extLst>
      <p:ext uri="{BB962C8B-B14F-4D97-AF65-F5344CB8AC3E}">
        <p14:creationId xmlns:p14="http://schemas.microsoft.com/office/powerpoint/2010/main" val="1477830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6337" cy="3519488"/>
          </a:xfrm>
        </p:spPr>
      </p:sp>
      <p:sp>
        <p:nvSpPr>
          <p:cNvPr id="3" name="Notes Placeholder 2"/>
          <p:cNvSpPr>
            <a:spLocks noGrp="1"/>
          </p:cNvSpPr>
          <p:nvPr>
            <p:ph type="body" idx="1"/>
          </p:nvPr>
        </p:nvSpPr>
        <p:spPr>
          <a:xfrm>
            <a:off x="423864" y="4560893"/>
            <a:ext cx="6256336" cy="4319587"/>
          </a:xfrm>
        </p:spPr>
        <p:txBody>
          <a:bodyPr/>
          <a:lstStyle/>
          <a:p>
            <a:r>
              <a:rPr lang="en-US" sz="1000" dirty="0"/>
              <a:t> Trade Co. challenges that will require a modern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B05B6-86C8-4736-B705-508DA7951B39}"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478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How the process worked in the “before” scenario using a rules based system.</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25</a:t>
            </a:fld>
            <a:endParaRPr lang="en-US" dirty="0"/>
          </a:p>
        </p:txBody>
      </p:sp>
    </p:spTree>
    <p:extLst>
      <p:ext uri="{BB962C8B-B14F-4D97-AF65-F5344CB8AC3E}">
        <p14:creationId xmlns:p14="http://schemas.microsoft.com/office/powerpoint/2010/main" val="256438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How the process will work in the newly improved “after” application using Cloud Pak for Data.</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26</a:t>
            </a:fld>
            <a:endParaRPr lang="en-US" dirty="0"/>
          </a:p>
        </p:txBody>
      </p:sp>
    </p:spTree>
    <p:extLst>
      <p:ext uri="{BB962C8B-B14F-4D97-AF65-F5344CB8AC3E}">
        <p14:creationId xmlns:p14="http://schemas.microsoft.com/office/powerpoint/2010/main" val="1630825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6337" cy="3519488"/>
          </a:xfrm>
        </p:spPr>
      </p:sp>
      <p:sp>
        <p:nvSpPr>
          <p:cNvPr id="3" name="Notes Placeholder 2"/>
          <p:cNvSpPr>
            <a:spLocks noGrp="1"/>
          </p:cNvSpPr>
          <p:nvPr>
            <p:ph type="body" idx="1"/>
          </p:nvPr>
        </p:nvSpPr>
        <p:spPr>
          <a:xfrm>
            <a:off x="423863" y="4520414"/>
            <a:ext cx="6256337" cy="4319587"/>
          </a:xfrm>
        </p:spPr>
        <p:txBody>
          <a:bodyPr/>
          <a:lstStyle/>
          <a:p>
            <a:pPr>
              <a:spcBef>
                <a:spcPts val="600"/>
              </a:spcBef>
            </a:pPr>
            <a:r>
              <a:rPr lang="en-US" sz="1000" dirty="0"/>
              <a:t>The left side of this illustration shows the relatively simple approach Trade Co. will take to retain customers. When a customer logs into their Stock Trader application, their likelihood of churn will be assessed based on the machine model that is infused into the application. It will make the appropriate offer based on that score.</a:t>
            </a:r>
          </a:p>
          <a:p>
            <a:pPr>
              <a:spcBef>
                <a:spcPts val="600"/>
              </a:spcBef>
            </a:pPr>
            <a:r>
              <a:rPr lang="en-US" sz="1000" dirty="0"/>
              <a:t>The right side gives more detail on this approach.  Transactional activity data (taken from their MongoDB JSON data) and the historical churn data (taken from the Db2 database based on previous rules based results) and the demographics information of the client are fed into the predictive model to produce a score in one of three levels:</a:t>
            </a:r>
          </a:p>
          <a:p>
            <a:pPr>
              <a:spcBef>
                <a:spcPts val="600"/>
              </a:spcBef>
            </a:pPr>
            <a:r>
              <a:rPr lang="en-US" sz="1000" dirty="0"/>
              <a:t>High risk – giving the best offer</a:t>
            </a:r>
          </a:p>
          <a:p>
            <a:pPr>
              <a:spcBef>
                <a:spcPts val="600"/>
              </a:spcBef>
            </a:pPr>
            <a:r>
              <a:rPr lang="en-US" sz="1000" dirty="0"/>
              <a:t>Medium risk – giving a good offer</a:t>
            </a:r>
          </a:p>
          <a:p>
            <a:pPr>
              <a:spcBef>
                <a:spcPts val="600"/>
              </a:spcBef>
            </a:pPr>
            <a:r>
              <a:rPr lang="en-US" sz="1000" dirty="0"/>
              <a:t>Low risk – giving the least best offer</a:t>
            </a:r>
          </a:p>
          <a:p>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B05B6-86C8-4736-B705-508DA7951B39}"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3442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dirty="0"/>
              <a:t>This illustration outlines the steps within the CPD platform that will be taken to produce the final results.</a:t>
            </a:r>
          </a:p>
          <a:p>
            <a:pPr marL="228600" indent="-228600">
              <a:spcBef>
                <a:spcPts val="600"/>
              </a:spcBef>
              <a:buAutoNum type="arabicPeriod"/>
            </a:pPr>
            <a:r>
              <a:rPr lang="en-US" sz="1000" dirty="0"/>
              <a:t>In this step, a CSV flat file of monthly sales is analyzed with dashboarding to identify the declining traders and revenue problem.</a:t>
            </a:r>
          </a:p>
          <a:p>
            <a:pPr marL="228600" indent="-228600">
              <a:spcBef>
                <a:spcPts val="600"/>
              </a:spcBef>
              <a:buAutoNum type="arabicPeriod"/>
            </a:pPr>
            <a:r>
              <a:rPr lang="en-US" sz="1000" dirty="0"/>
              <a:t>In this step, customer churn and demographics data is collected, along with customer activity data.</a:t>
            </a:r>
          </a:p>
          <a:p>
            <a:pPr marL="228600" indent="-228600">
              <a:spcBef>
                <a:spcPts val="600"/>
              </a:spcBef>
              <a:buAutoNum type="arabicPeriod"/>
            </a:pPr>
            <a:r>
              <a:rPr lang="en-US" sz="1000" dirty="0"/>
              <a:t>In tis step the data is discovered to be automatically classified and cataloged and some of it is transformed.</a:t>
            </a:r>
          </a:p>
          <a:p>
            <a:pPr marL="228600" indent="-228600">
              <a:spcBef>
                <a:spcPts val="600"/>
              </a:spcBef>
              <a:buAutoNum type="arabicPeriod"/>
            </a:pPr>
            <a:r>
              <a:rPr lang="en-US" sz="1000" dirty="0"/>
              <a:t>In this step a dashboard of the churn risk is created.</a:t>
            </a:r>
          </a:p>
          <a:p>
            <a:pPr marL="228600" indent="-228600">
              <a:spcBef>
                <a:spcPts val="600"/>
              </a:spcBef>
              <a:buAutoNum type="arabicPeriod"/>
            </a:pPr>
            <a:r>
              <a:rPr lang="en-US" sz="1000" dirty="0"/>
              <a:t>In this step all of the collected data is joined together to be fed into a model creation step. It is tested and evaluated for accuracy.</a:t>
            </a:r>
          </a:p>
          <a:p>
            <a:pPr marL="228600" indent="-228600">
              <a:spcBef>
                <a:spcPts val="600"/>
              </a:spcBef>
              <a:buAutoNum type="arabicPeriod"/>
            </a:pPr>
            <a:r>
              <a:rPr lang="en-US" sz="1000" dirty="0"/>
              <a:t>In this step the model is deployed in the CPD platform</a:t>
            </a:r>
          </a:p>
          <a:p>
            <a:pPr marL="228600" indent="-228600">
              <a:spcBef>
                <a:spcPts val="600"/>
              </a:spcBef>
              <a:buAutoNum type="arabicPeriod"/>
            </a:pPr>
            <a:r>
              <a:rPr lang="en-US" sz="1000" dirty="0"/>
              <a:t>In this step the model is infused into the newly enhanced Stock Trader application.</a:t>
            </a:r>
          </a:p>
          <a:p>
            <a:pPr marL="228600" indent="-228600">
              <a:spcBef>
                <a:spcPts val="600"/>
              </a:spcBef>
              <a:buAutoNum type="arabicPeriod"/>
            </a:pPr>
            <a:r>
              <a:rPr lang="en-US" sz="1000" dirty="0"/>
              <a:t>In this step another dashboard will show how the newly enhanced application impacts the business.</a:t>
            </a:r>
          </a:p>
          <a:p>
            <a:pPr marL="228600" indent="-228600">
              <a:buAutoNum type="arabicPeriod"/>
            </a:pPr>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28</a:t>
            </a:fld>
            <a:endParaRPr lang="en-US" dirty="0"/>
          </a:p>
        </p:txBody>
      </p:sp>
    </p:spTree>
    <p:extLst>
      <p:ext uri="{BB962C8B-B14F-4D97-AF65-F5344CB8AC3E}">
        <p14:creationId xmlns:p14="http://schemas.microsoft.com/office/powerpoint/2010/main" val="7392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a:xfrm>
            <a:off x="457200" y="4562474"/>
            <a:ext cx="6355080" cy="4318006"/>
          </a:xfrm>
        </p:spPr>
        <p:txBody>
          <a:bodyPr/>
          <a:lstStyle/>
          <a:p>
            <a:pPr lvl="0">
              <a:spcBef>
                <a:spcPts val="600"/>
              </a:spcBef>
            </a:pPr>
            <a:r>
              <a:rPr lang="en-US" sz="1000" kern="1200" dirty="0">
                <a:solidFill>
                  <a:schemeClr val="tx1"/>
                </a:solidFill>
                <a:effectLst/>
                <a:latin typeface="Arial" charset="0"/>
                <a:ea typeface="+mn-ea"/>
                <a:cs typeface="Arial" charset="0"/>
              </a:rPr>
              <a:t>The infrastructure services Db2, MQ and Redis are shown in green whereas microservices are shown in blue.</a:t>
            </a:r>
          </a:p>
          <a:p>
            <a:pPr lvl="0">
              <a:spcBef>
                <a:spcPts val="600"/>
              </a:spcBef>
            </a:pPr>
            <a:r>
              <a:rPr lang="en-US" sz="1000" kern="1200" dirty="0">
                <a:solidFill>
                  <a:schemeClr val="tx1"/>
                </a:solidFill>
                <a:effectLst/>
                <a:latin typeface="Arial" charset="0"/>
                <a:ea typeface="+mn-ea"/>
                <a:cs typeface="Arial" charset="0"/>
              </a:rPr>
              <a:t>The main advantage of microservice based application is the ability to modify, deploy, update and scale services dynamically and individually.</a:t>
            </a:r>
          </a:p>
          <a:p>
            <a:pPr marL="0" marR="0" lvl="0" indent="0" algn="l" defTabSz="914400" rtl="0" eaLnBrk="1" fontAlgn="base" latinLnBrk="0" hangingPunct="1">
              <a:lnSpc>
                <a:spcPct val="100000"/>
              </a:lnSpc>
              <a:spcBef>
                <a:spcPts val="600"/>
              </a:spcBef>
              <a:spcAft>
                <a:spcPct val="0"/>
              </a:spcAft>
              <a:buClrTx/>
              <a:buSzTx/>
              <a:buFontTx/>
              <a:buNone/>
              <a:tabLst/>
              <a:defRPr/>
            </a:pPr>
            <a:r>
              <a:rPr lang="en-US" sz="1000" kern="1200" dirty="0">
                <a:solidFill>
                  <a:schemeClr val="tx1"/>
                </a:solidFill>
                <a:effectLst/>
                <a:latin typeface="Arial" charset="0"/>
                <a:ea typeface="+mn-ea"/>
                <a:cs typeface="Arial" charset="0"/>
              </a:rPr>
              <a:t>In modern microservice mesh architecture, it is now possible to run multiple versions of the same service in production and control the traffic dynamically based upon rules that can be defined outside of the service itself, eliminating the need to need to modify any of the microservice code.</a:t>
            </a:r>
          </a:p>
          <a:p>
            <a:pPr marL="0" marR="0" lvl="0" indent="0" algn="l" defTabSz="914400" rtl="0" eaLnBrk="1" fontAlgn="base" latinLnBrk="0" hangingPunct="1">
              <a:lnSpc>
                <a:spcPct val="100000"/>
              </a:lnSpc>
              <a:spcBef>
                <a:spcPts val="600"/>
              </a:spcBef>
              <a:spcAft>
                <a:spcPct val="0"/>
              </a:spcAft>
              <a:buClrTx/>
              <a:buSzTx/>
              <a:buFontTx/>
              <a:buNone/>
              <a:tabLst/>
              <a:defRPr/>
            </a:pPr>
            <a:r>
              <a:rPr lang="en-US" sz="1000" kern="1200" dirty="0">
                <a:solidFill>
                  <a:schemeClr val="tx1"/>
                </a:solidFill>
                <a:effectLst/>
                <a:latin typeface="Arial" charset="0"/>
                <a:ea typeface="+mn-ea"/>
                <a:cs typeface="Arial" charset="0"/>
              </a:rPr>
              <a:t>The application shown here is the demo application that does not address all features and functions of a commercial application but gives you an insight into the concepts of application modernization. The OpenShift platform provides tooling to help you migrate your monolithic applications to a microservices-based architecture free of cost.</a:t>
            </a:r>
          </a:p>
          <a:p>
            <a:pPr lvl="0">
              <a:spcBef>
                <a:spcPts val="600"/>
              </a:spcBef>
            </a:pPr>
            <a:r>
              <a:rPr lang="en-US" sz="1000" kern="1200" dirty="0">
                <a:solidFill>
                  <a:schemeClr val="tx1"/>
                </a:solidFill>
                <a:effectLst/>
                <a:latin typeface="Arial" charset="0"/>
                <a:ea typeface="+mn-ea"/>
                <a:cs typeface="Arial" charset="0"/>
              </a:rPr>
              <a:t>If your journey on this path has not yet begun, share this application with your development teams.  It will provide you with the framework you need to start building your own microservice-based applications.  You can find it at: https://github.com/IBMStockTrader</a:t>
            </a:r>
          </a:p>
          <a:p>
            <a:pPr lvl="0"/>
            <a:endParaRPr lang="en-US" sz="1200" kern="1200" dirty="0">
              <a:solidFill>
                <a:schemeClr val="tx1"/>
              </a:solidFill>
              <a:effectLst/>
              <a:latin typeface="Arial" charset="0"/>
              <a:ea typeface="+mn-ea"/>
              <a:cs typeface="Arial" charset="0"/>
            </a:endParaRPr>
          </a:p>
          <a:p>
            <a:pPr lvl="0"/>
            <a:endParaRPr lang="en-US" sz="1200" kern="1200" dirty="0">
              <a:solidFill>
                <a:schemeClr val="tx1"/>
              </a:solidFill>
              <a:effectLst/>
              <a:latin typeface="Arial" charset="0"/>
              <a:ea typeface="+mn-ea"/>
              <a:cs typeface="Arial" charset="0"/>
            </a:endParaRPr>
          </a:p>
        </p:txBody>
      </p:sp>
      <p:sp>
        <p:nvSpPr>
          <p:cNvPr id="4" name="Header Placeholder 3"/>
          <p:cNvSpPr>
            <a:spLocks noGrp="1"/>
          </p:cNvSpPr>
          <p:nvPr>
            <p:ph type="hdr" sz="quarter" idx="10"/>
          </p:nvPr>
        </p:nvSpPr>
        <p:spPr/>
        <p:txBody>
          <a:bodyPr/>
          <a:lstStyle/>
          <a:p>
            <a:r>
              <a:rPr lang="en-US" dirty="0"/>
              <a:t>IBM Journey to Cloud and AI : Application Modernization Workshop</a:t>
            </a:r>
          </a:p>
        </p:txBody>
      </p:sp>
      <p:sp>
        <p:nvSpPr>
          <p:cNvPr id="5" name="Footer Placeholder 4"/>
          <p:cNvSpPr>
            <a:spLocks noGrp="1"/>
          </p:cNvSpPr>
          <p:nvPr>
            <p:ph type="ftr" sz="quarter" idx="11"/>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12"/>
          </p:nvPr>
        </p:nvSpPr>
        <p:spPr/>
        <p:txBody>
          <a:bodyPr/>
          <a:lstStyle/>
          <a:p>
            <a:fld id="{F268DD5A-060B-4B7B-867D-581458A803A3}" type="slidenum">
              <a:rPr lang="en-US" smtClean="0"/>
              <a:pPr/>
              <a:t>29</a:t>
            </a:fld>
            <a:endParaRPr lang="en-US" dirty="0"/>
          </a:p>
        </p:txBody>
      </p:sp>
    </p:spTree>
    <p:extLst>
      <p:ext uri="{BB962C8B-B14F-4D97-AF65-F5344CB8AC3E}">
        <p14:creationId xmlns:p14="http://schemas.microsoft.com/office/powerpoint/2010/main" val="3736618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D09AF2BA-6012-4056-BA8A-E221F04E6BFD}" type="slidenum">
              <a:rPr lang="en-US" smtClean="0">
                <a:latin typeface="Arial" pitchFamily="34" charset="0"/>
                <a:cs typeface="Arial" pitchFamily="34" charset="0"/>
              </a:rPr>
              <a:pPr/>
              <a:t>3</a:t>
            </a:fld>
            <a:endParaRPr lang="en-US" dirty="0">
              <a:latin typeface="Arial" pitchFamily="34" charset="0"/>
              <a:cs typeface="Arial" pitchFamily="34" charset="0"/>
            </a:endParaRPr>
          </a:p>
        </p:txBody>
      </p:sp>
      <p:sp>
        <p:nvSpPr>
          <p:cNvPr id="117763" name="Rectangle 2"/>
          <p:cNvSpPr>
            <a:spLocks noGrp="1" noRot="1" noChangeAspect="1" noChangeArrowheads="1" noTextEdit="1"/>
          </p:cNvSpPr>
          <p:nvPr>
            <p:ph type="sldImg"/>
          </p:nvPr>
        </p:nvSpPr>
        <p:spPr>
          <a:xfrm>
            <a:off x="250825" y="744538"/>
            <a:ext cx="6596063" cy="3711575"/>
          </a:xfrm>
          <a:ln/>
        </p:spPr>
      </p:sp>
      <p:sp>
        <p:nvSpPr>
          <p:cNvPr id="117764" name="Rectangle 3"/>
          <p:cNvSpPr>
            <a:spLocks noGrp="1" noChangeArrowheads="1"/>
          </p:cNvSpPr>
          <p:nvPr>
            <p:ph type="body" idx="1"/>
          </p:nvPr>
        </p:nvSpPr>
        <p:spPr>
          <a:xfrm>
            <a:off x="250825" y="4700796"/>
            <a:ext cx="6596063" cy="4456113"/>
          </a:xfrm>
          <a:noFill/>
          <a:ln/>
        </p:spPr>
        <p:txBody>
          <a:bodyPr/>
          <a:lstStyle/>
          <a:p>
            <a:pPr algn="just">
              <a:spcBef>
                <a:spcPts val="600"/>
              </a:spcBef>
            </a:pPr>
            <a:r>
              <a:rPr lang="en-US" sz="1000" b="1" dirty="0"/>
              <a:t>Instructors: </a:t>
            </a:r>
          </a:p>
          <a:p>
            <a:pPr algn="just">
              <a:spcBef>
                <a:spcPts val="600"/>
              </a:spcBef>
            </a:pPr>
            <a:r>
              <a:rPr lang="en-US" sz="1000" kern="1200" baseline="0" dirty="0">
                <a:solidFill>
                  <a:schemeClr val="tx1"/>
                </a:solidFill>
                <a:latin typeface="Arial" charset="0"/>
                <a:ea typeface="+mn-ea"/>
                <a:cs typeface="Arial" charset="0"/>
              </a:rPr>
              <a:t>Perform the lectures and labs in the three parts shown here.</a:t>
            </a:r>
          </a:p>
          <a:p>
            <a:pPr algn="just">
              <a:spcBef>
                <a:spcPts val="600"/>
              </a:spcBef>
            </a:pPr>
            <a:r>
              <a:rPr lang="en-US" sz="1000" baseline="0" dirty="0"/>
              <a:t>Cloud Pak for Data is an integrated data platform that no one from the competition does as completely, covering the breadth and depth of this platform.  This workshop will give attendees and students a good coverage of the capabilities and value of the entire platform.</a:t>
            </a:r>
          </a:p>
          <a:p>
            <a:pPr algn="just"/>
            <a:endParaRPr lang="en-US" dirty="0"/>
          </a:p>
        </p:txBody>
      </p:sp>
    </p:spTree>
    <p:extLst>
      <p:ext uri="{BB962C8B-B14F-4D97-AF65-F5344CB8AC3E}">
        <p14:creationId xmlns:p14="http://schemas.microsoft.com/office/powerpoint/2010/main" val="1368419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a:xfrm>
            <a:off x="457200" y="4560893"/>
            <a:ext cx="6400800" cy="4319587"/>
          </a:xfrm>
        </p:spPr>
        <p:txBody>
          <a:bodyPr/>
          <a:lstStyle/>
          <a:p>
            <a:pPr lvl="0"/>
            <a:r>
              <a:rPr lang="en-US" sz="1000" kern="1200" dirty="0">
                <a:solidFill>
                  <a:schemeClr val="tx1"/>
                </a:solidFill>
                <a:effectLst/>
                <a:latin typeface="Arial" charset="0"/>
                <a:ea typeface="+mn-ea"/>
                <a:cs typeface="Arial" charset="0"/>
              </a:rPr>
              <a:t>The addition here is the Predictive Analysis microservice that was delivered by Cloud Pak for Data. The Trader UI microservices have been changed to interact with this new microservice to offer the incentive award and based on the predicted churn possibility of the user.</a:t>
            </a:r>
          </a:p>
        </p:txBody>
      </p:sp>
      <p:sp>
        <p:nvSpPr>
          <p:cNvPr id="4" name="Header Placeholder 3"/>
          <p:cNvSpPr>
            <a:spLocks noGrp="1"/>
          </p:cNvSpPr>
          <p:nvPr>
            <p:ph type="hdr" sz="quarter" idx="10"/>
          </p:nvPr>
        </p:nvSpPr>
        <p:spPr/>
        <p:txBody>
          <a:bodyPr/>
          <a:lstStyle/>
          <a:p>
            <a:r>
              <a:rPr lang="en-US" dirty="0"/>
              <a:t>IBM Journey to Cloud and AI : Application Modernization Workshop</a:t>
            </a:r>
          </a:p>
        </p:txBody>
      </p:sp>
      <p:sp>
        <p:nvSpPr>
          <p:cNvPr id="5" name="Footer Placeholder 4"/>
          <p:cNvSpPr>
            <a:spLocks noGrp="1"/>
          </p:cNvSpPr>
          <p:nvPr>
            <p:ph type="ftr" sz="quarter" idx="11"/>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12"/>
          </p:nvPr>
        </p:nvSpPr>
        <p:spPr/>
        <p:txBody>
          <a:bodyPr/>
          <a:lstStyle/>
          <a:p>
            <a:fld id="{F268DD5A-060B-4B7B-867D-581458A803A3}" type="slidenum">
              <a:rPr lang="en-US" smtClean="0"/>
              <a:pPr/>
              <a:t>30</a:t>
            </a:fld>
            <a:endParaRPr lang="en-US" dirty="0"/>
          </a:p>
        </p:txBody>
      </p:sp>
    </p:spTree>
    <p:extLst>
      <p:ext uri="{BB962C8B-B14F-4D97-AF65-F5344CB8AC3E}">
        <p14:creationId xmlns:p14="http://schemas.microsoft.com/office/powerpoint/2010/main" val="2482449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dirty="0"/>
              <a:t>The model API that was built using CPD is consumed through the Stock Trader application. </a:t>
            </a:r>
          </a:p>
          <a:p>
            <a:pPr>
              <a:spcBef>
                <a:spcPts val="600"/>
              </a:spcBef>
            </a:pPr>
            <a:r>
              <a:rPr lang="en-US" sz="1000" dirty="0"/>
              <a:t>Shown here is the offer made to this user based on their likelihood of churn.</a:t>
            </a:r>
          </a:p>
          <a:p>
            <a:pPr lvl="0"/>
            <a:endParaRPr lang="en-US" sz="1200" kern="1200" dirty="0">
              <a:solidFill>
                <a:schemeClr val="tx1"/>
              </a:solidFill>
              <a:effectLst/>
              <a:latin typeface="Arial" charset="0"/>
              <a:ea typeface="+mn-ea"/>
              <a:cs typeface="Arial" charset="0"/>
            </a:endParaRPr>
          </a:p>
          <a:p>
            <a:pPr lvl="0"/>
            <a:endParaRPr lang="en-US" sz="1200" kern="1200" dirty="0">
              <a:solidFill>
                <a:schemeClr val="tx1"/>
              </a:solidFill>
              <a:effectLst/>
              <a:latin typeface="Arial" charset="0"/>
              <a:ea typeface="+mn-ea"/>
              <a:cs typeface="Arial" charset="0"/>
            </a:endParaRPr>
          </a:p>
        </p:txBody>
      </p:sp>
      <p:sp>
        <p:nvSpPr>
          <p:cNvPr id="4" name="Header Placeholder 3"/>
          <p:cNvSpPr>
            <a:spLocks noGrp="1"/>
          </p:cNvSpPr>
          <p:nvPr>
            <p:ph type="hdr" sz="quarter" idx="10"/>
          </p:nvPr>
        </p:nvSpPr>
        <p:spPr/>
        <p:txBody>
          <a:bodyPr/>
          <a:lstStyle/>
          <a:p>
            <a:r>
              <a:rPr lang="en-US" dirty="0"/>
              <a:t>IBM Journey to Cloud and AI : Application Modernization Workshop</a:t>
            </a:r>
          </a:p>
        </p:txBody>
      </p:sp>
      <p:sp>
        <p:nvSpPr>
          <p:cNvPr id="5" name="Footer Placeholder 4"/>
          <p:cNvSpPr>
            <a:spLocks noGrp="1"/>
          </p:cNvSpPr>
          <p:nvPr>
            <p:ph type="ftr" sz="quarter" idx="11"/>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12"/>
          </p:nvPr>
        </p:nvSpPr>
        <p:spPr/>
        <p:txBody>
          <a:bodyPr/>
          <a:lstStyle/>
          <a:p>
            <a:fld id="{F268DD5A-060B-4B7B-867D-581458A803A3}" type="slidenum">
              <a:rPr lang="en-US" smtClean="0"/>
              <a:pPr/>
              <a:t>31</a:t>
            </a:fld>
            <a:endParaRPr lang="en-US" dirty="0"/>
          </a:p>
        </p:txBody>
      </p:sp>
    </p:spTree>
    <p:extLst>
      <p:ext uri="{BB962C8B-B14F-4D97-AF65-F5344CB8AC3E}">
        <p14:creationId xmlns:p14="http://schemas.microsoft.com/office/powerpoint/2010/main" val="996319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a:xfrm>
            <a:off x="457200" y="4480560"/>
            <a:ext cx="6400800" cy="4399920"/>
          </a:xfrm>
        </p:spPr>
        <p:txBody>
          <a:bodyPr/>
          <a:lstStyle/>
          <a:p>
            <a:pPr lvl="0"/>
            <a:r>
              <a:rPr lang="en-US" sz="1000" kern="1200" dirty="0">
                <a:solidFill>
                  <a:schemeClr val="tx1"/>
                </a:solidFill>
                <a:effectLst/>
                <a:latin typeface="Arial" charset="0"/>
                <a:ea typeface="+mn-ea"/>
                <a:cs typeface="Arial" charset="0"/>
              </a:rPr>
              <a:t>These dashboards show Trade Co.’s customer trading activity before and after the machine learning model was implemented.</a:t>
            </a:r>
          </a:p>
        </p:txBody>
      </p:sp>
      <p:sp>
        <p:nvSpPr>
          <p:cNvPr id="4" name="Header Placeholder 3"/>
          <p:cNvSpPr>
            <a:spLocks noGrp="1"/>
          </p:cNvSpPr>
          <p:nvPr>
            <p:ph type="hdr" sz="quarter" idx="10"/>
          </p:nvPr>
        </p:nvSpPr>
        <p:spPr/>
        <p:txBody>
          <a:bodyPr/>
          <a:lstStyle/>
          <a:p>
            <a:r>
              <a:rPr lang="en-US" dirty="0"/>
              <a:t>IBM Journey to Cloud and AI : Application Modernization Workshop</a:t>
            </a:r>
          </a:p>
        </p:txBody>
      </p:sp>
      <p:sp>
        <p:nvSpPr>
          <p:cNvPr id="5" name="Footer Placeholder 4"/>
          <p:cNvSpPr>
            <a:spLocks noGrp="1"/>
          </p:cNvSpPr>
          <p:nvPr>
            <p:ph type="ftr" sz="quarter" idx="11"/>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12"/>
          </p:nvPr>
        </p:nvSpPr>
        <p:spPr/>
        <p:txBody>
          <a:bodyPr/>
          <a:lstStyle/>
          <a:p>
            <a:fld id="{F268DD5A-060B-4B7B-867D-581458A803A3}" type="slidenum">
              <a:rPr lang="en-US" smtClean="0"/>
              <a:pPr/>
              <a:t>32</a:t>
            </a:fld>
            <a:endParaRPr lang="en-US" dirty="0"/>
          </a:p>
        </p:txBody>
      </p:sp>
    </p:spTree>
    <p:extLst>
      <p:ext uri="{BB962C8B-B14F-4D97-AF65-F5344CB8AC3E}">
        <p14:creationId xmlns:p14="http://schemas.microsoft.com/office/powerpoint/2010/main" val="2213504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D09AF2BA-6012-4056-BA8A-E221F04E6BFD}" type="slidenum">
              <a:rPr lang="en-US" smtClean="0">
                <a:latin typeface="Arial" pitchFamily="34" charset="0"/>
                <a:cs typeface="Arial" pitchFamily="34" charset="0"/>
              </a:rPr>
              <a:pPr/>
              <a:t>33</a:t>
            </a:fld>
            <a:endParaRPr lang="en-US" dirty="0">
              <a:latin typeface="Arial" pitchFamily="34" charset="0"/>
              <a:cs typeface="Arial" pitchFamily="34" charset="0"/>
            </a:endParaRPr>
          </a:p>
        </p:txBody>
      </p:sp>
      <p:sp>
        <p:nvSpPr>
          <p:cNvPr id="117763" name="Rectangle 2"/>
          <p:cNvSpPr>
            <a:spLocks noGrp="1" noRot="1" noChangeAspect="1" noChangeArrowheads="1" noTextEdit="1"/>
          </p:cNvSpPr>
          <p:nvPr>
            <p:ph type="sldImg"/>
          </p:nvPr>
        </p:nvSpPr>
        <p:spPr>
          <a:xfrm>
            <a:off x="250825" y="744538"/>
            <a:ext cx="6596063" cy="3711575"/>
          </a:xfrm>
          <a:ln/>
        </p:spPr>
      </p:sp>
      <p:sp>
        <p:nvSpPr>
          <p:cNvPr id="117764" name="Rectangle 3"/>
          <p:cNvSpPr>
            <a:spLocks noGrp="1" noChangeArrowheads="1"/>
          </p:cNvSpPr>
          <p:nvPr>
            <p:ph type="body" idx="1"/>
          </p:nvPr>
        </p:nvSpPr>
        <p:spPr>
          <a:xfrm>
            <a:off x="250825" y="4700796"/>
            <a:ext cx="6596063" cy="4456113"/>
          </a:xfrm>
          <a:noFill/>
          <a:ln/>
        </p:spPr>
        <p:txBody>
          <a:bodyPr/>
          <a:lstStyle/>
          <a:p>
            <a:pPr algn="just">
              <a:spcBef>
                <a:spcPts val="600"/>
              </a:spcBef>
            </a:pPr>
            <a:r>
              <a:rPr lang="en-US" sz="1000" b="1" dirty="0"/>
              <a:t>Instructors:  </a:t>
            </a:r>
            <a:r>
              <a:rPr lang="en-US" sz="1000" dirty="0"/>
              <a:t>Perform the labs in this group together</a:t>
            </a:r>
          </a:p>
        </p:txBody>
      </p:sp>
    </p:spTree>
    <p:extLst>
      <p:ext uri="{BB962C8B-B14F-4D97-AF65-F5344CB8AC3E}">
        <p14:creationId xmlns:p14="http://schemas.microsoft.com/office/powerpoint/2010/main" val="3610932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D09AF2BA-6012-4056-BA8A-E221F04E6BFD}" type="slidenum">
              <a:rPr lang="en-US" smtClean="0">
                <a:latin typeface="Arial" pitchFamily="34" charset="0"/>
                <a:cs typeface="Arial" pitchFamily="34" charset="0"/>
              </a:rPr>
              <a:pPr/>
              <a:t>34</a:t>
            </a:fld>
            <a:endParaRPr lang="en-US" dirty="0">
              <a:latin typeface="Arial" pitchFamily="34" charset="0"/>
              <a:cs typeface="Arial" pitchFamily="34" charset="0"/>
            </a:endParaRPr>
          </a:p>
        </p:txBody>
      </p:sp>
      <p:sp>
        <p:nvSpPr>
          <p:cNvPr id="117763" name="Rectangle 2"/>
          <p:cNvSpPr>
            <a:spLocks noGrp="1" noRot="1" noChangeAspect="1" noChangeArrowheads="1" noTextEdit="1"/>
          </p:cNvSpPr>
          <p:nvPr>
            <p:ph type="sldImg"/>
          </p:nvPr>
        </p:nvSpPr>
        <p:spPr>
          <a:xfrm>
            <a:off x="250825" y="744538"/>
            <a:ext cx="6596063" cy="3711575"/>
          </a:xfrm>
          <a:ln/>
        </p:spPr>
      </p:sp>
      <p:sp>
        <p:nvSpPr>
          <p:cNvPr id="117764" name="Rectangle 3"/>
          <p:cNvSpPr>
            <a:spLocks noGrp="1" noChangeArrowheads="1"/>
          </p:cNvSpPr>
          <p:nvPr>
            <p:ph type="body" idx="1"/>
          </p:nvPr>
        </p:nvSpPr>
        <p:spPr>
          <a:xfrm>
            <a:off x="250825" y="4700796"/>
            <a:ext cx="6596063" cy="4456113"/>
          </a:xfrm>
          <a:noFill/>
          <a:ln/>
        </p:spPr>
        <p:txBody>
          <a:bodyPr/>
          <a:lstStyle/>
          <a:p>
            <a:pPr algn="just">
              <a:spcBef>
                <a:spcPts val="600"/>
              </a:spcBef>
            </a:pPr>
            <a:r>
              <a:rPr lang="en-US" sz="1000" b="1" dirty="0"/>
              <a:t>Instructors:  </a:t>
            </a:r>
            <a:r>
              <a:rPr lang="en-US" sz="1000" dirty="0"/>
              <a:t>Perform the lectures in this group together</a:t>
            </a:r>
          </a:p>
        </p:txBody>
      </p:sp>
    </p:spTree>
    <p:extLst>
      <p:ext uri="{BB962C8B-B14F-4D97-AF65-F5344CB8AC3E}">
        <p14:creationId xmlns:p14="http://schemas.microsoft.com/office/powerpoint/2010/main" val="4067735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7"/>
          <p:cNvSpPr txBox="1">
            <a:spLocks noGrp="1" noChangeArrowheads="1"/>
          </p:cNvSpPr>
          <p:nvPr/>
        </p:nvSpPr>
        <p:spPr bwMode="auto">
          <a:xfrm>
            <a:off x="4143375" y="9120191"/>
            <a:ext cx="3170238" cy="479425"/>
          </a:xfrm>
          <a:prstGeom prst="rect">
            <a:avLst/>
          </a:prstGeom>
          <a:noFill/>
          <a:ln w="9525">
            <a:noFill/>
            <a:miter lim="800000"/>
            <a:headEnd/>
            <a:tailEnd/>
          </a:ln>
        </p:spPr>
        <p:txBody>
          <a:bodyPr lIns="99033" tIns="49517" rIns="99033" bIns="49517" anchor="b"/>
          <a:lstStyle/>
          <a:p>
            <a:pPr algn="r" defTabSz="990454">
              <a:buClrTx/>
            </a:pPr>
            <a:fld id="{3AF785D3-425B-478B-AF66-E8516CFA1B36}" type="slidenum">
              <a:rPr lang="en-US" sz="1300"/>
              <a:pPr algn="r" defTabSz="990454">
                <a:buClrTx/>
              </a:pPr>
              <a:t>35</a:t>
            </a:fld>
            <a:endParaRPr lang="en-US" sz="1300" dirty="0"/>
          </a:p>
        </p:txBody>
      </p:sp>
      <p:sp>
        <p:nvSpPr>
          <p:cNvPr id="977923" name="Rectangle 2"/>
          <p:cNvSpPr>
            <a:spLocks noGrp="1" noRot="1" noChangeAspect="1" noChangeArrowheads="1" noTextEdit="1"/>
          </p:cNvSpPr>
          <p:nvPr>
            <p:ph type="sldImg"/>
          </p:nvPr>
        </p:nvSpPr>
        <p:spPr>
          <a:xfrm>
            <a:off x="460375" y="720725"/>
            <a:ext cx="6397625" cy="3598863"/>
          </a:xfrm>
          <a:ln/>
        </p:spPr>
      </p:sp>
      <p:sp>
        <p:nvSpPr>
          <p:cNvPr id="977924" name="Rectangle 3"/>
          <p:cNvSpPr>
            <a:spLocks noGrp="1" noChangeArrowheads="1"/>
          </p:cNvSpPr>
          <p:nvPr>
            <p:ph type="body" idx="1"/>
          </p:nvPr>
        </p:nvSpPr>
        <p:spPr>
          <a:xfrm>
            <a:off x="460376" y="4617720"/>
            <a:ext cx="6397624" cy="4404251"/>
          </a:xfrm>
          <a:noFill/>
        </p:spPr>
        <p:txBody>
          <a:bodyPr/>
          <a:lstStyle/>
          <a:p>
            <a:pPr algn="just"/>
            <a:r>
              <a:rPr lang="en-US" sz="1000" dirty="0"/>
              <a:t>TOPICS: COLLECT  LABS - COLLECT: CONNECTIONS and COLLECT: VIRTUALIZE</a:t>
            </a:r>
          </a:p>
        </p:txBody>
      </p:sp>
    </p:spTree>
    <p:extLst>
      <p:ext uri="{BB962C8B-B14F-4D97-AF65-F5344CB8AC3E}">
        <p14:creationId xmlns:p14="http://schemas.microsoft.com/office/powerpoint/2010/main" val="2805357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dirty="0"/>
              <a:t>These are the in-cluster database services available for CPD. </a:t>
            </a:r>
          </a:p>
          <a:p>
            <a:pPr>
              <a:spcBef>
                <a:spcPts val="600"/>
              </a:spcBef>
            </a:pPr>
            <a:r>
              <a:rPr lang="en-US" sz="1000" i="1" dirty="0"/>
              <a:t>Premium</a:t>
            </a:r>
            <a:r>
              <a:rPr lang="en-US" sz="1000" dirty="0"/>
              <a:t> means extra cost IBM offerings.</a:t>
            </a:r>
          </a:p>
          <a:p>
            <a:pPr>
              <a:spcBef>
                <a:spcPts val="600"/>
              </a:spcBef>
            </a:pPr>
            <a:r>
              <a:rPr lang="en-US" sz="1000" i="1" dirty="0"/>
              <a:t>Partner</a:t>
            </a:r>
            <a:r>
              <a:rPr lang="en-US" sz="1000" dirty="0"/>
              <a:t> means extra cost partner offerings.</a:t>
            </a:r>
          </a:p>
          <a:p>
            <a:pPr>
              <a:spcBef>
                <a:spcPts val="600"/>
              </a:spcBef>
            </a:pPr>
            <a:r>
              <a:rPr lang="en-US" sz="1000" i="1" dirty="0"/>
              <a:t>Enabled</a:t>
            </a:r>
            <a:r>
              <a:rPr lang="en-US" sz="1000" dirty="0"/>
              <a:t> represents those that have been added-on to the workshop cluster the attendees of the workshop will be using.</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36</a:t>
            </a:fld>
            <a:endParaRPr lang="en-US" dirty="0"/>
          </a:p>
        </p:txBody>
      </p:sp>
    </p:spTree>
    <p:extLst>
      <p:ext uri="{BB962C8B-B14F-4D97-AF65-F5344CB8AC3E}">
        <p14:creationId xmlns:p14="http://schemas.microsoft.com/office/powerpoint/2010/main" val="564310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This is the current matrix of all IBM data sources that can connect to CPD.</a:t>
            </a:r>
          </a:p>
          <a:p>
            <a:r>
              <a:rPr lang="en-US" sz="1000" dirty="0"/>
              <a:t>It should be noted that not all data sources can be used in all component functionality. For example, Db2 data sources can be used by any and all CPD functionality. A data set can only be used as a source for ETL.  That said, an ETL job can be used to take a data set data and write it to the Db2 in-cluster database to be used anywhere in the platform.</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37</a:t>
            </a:fld>
            <a:endParaRPr lang="en-US" dirty="0"/>
          </a:p>
        </p:txBody>
      </p:sp>
    </p:spTree>
    <p:extLst>
      <p:ext uri="{BB962C8B-B14F-4D97-AF65-F5344CB8AC3E}">
        <p14:creationId xmlns:p14="http://schemas.microsoft.com/office/powerpoint/2010/main" val="2703492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This is the current matrix of all third party data sources that can connect to CPD.</a:t>
            </a:r>
          </a:p>
          <a:p>
            <a:r>
              <a:rPr lang="en-US" sz="1000" dirty="0"/>
              <a:t>It should be noted that not all data sources can be used in all component functionality. For example, Oracle, SQL Server data sources can be used by any and all CPD functionality. Amazon S3 can only be used as a source for ETL.  That said, an ETL job can be used to take Amazon S3 data and write it to a Db2 in-cluster database or an Oracle external database to be used anywhere in the platform.</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38</a:t>
            </a:fld>
            <a:endParaRPr lang="en-US" dirty="0"/>
          </a:p>
        </p:txBody>
      </p:sp>
    </p:spTree>
    <p:extLst>
      <p:ext uri="{BB962C8B-B14F-4D97-AF65-F5344CB8AC3E}">
        <p14:creationId xmlns:p14="http://schemas.microsoft.com/office/powerpoint/2010/main" val="4040204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39</a:t>
            </a:fld>
            <a:endParaRPr lang="en-US" dirty="0"/>
          </a:p>
        </p:txBody>
      </p:sp>
    </p:spTree>
    <p:extLst>
      <p:ext uri="{BB962C8B-B14F-4D97-AF65-F5344CB8AC3E}">
        <p14:creationId xmlns:p14="http://schemas.microsoft.com/office/powerpoint/2010/main" val="703317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D09AF2BA-6012-4056-BA8A-E221F04E6BFD}" type="slidenum">
              <a:rPr lang="en-US" smtClean="0">
                <a:latin typeface="Arial" pitchFamily="34" charset="0"/>
                <a:cs typeface="Arial" pitchFamily="34" charset="0"/>
              </a:rPr>
              <a:pPr/>
              <a:t>4</a:t>
            </a:fld>
            <a:endParaRPr lang="en-US" dirty="0">
              <a:latin typeface="Arial" pitchFamily="34" charset="0"/>
              <a:cs typeface="Arial" pitchFamily="34" charset="0"/>
            </a:endParaRPr>
          </a:p>
        </p:txBody>
      </p:sp>
      <p:sp>
        <p:nvSpPr>
          <p:cNvPr id="117763" name="Rectangle 2"/>
          <p:cNvSpPr>
            <a:spLocks noGrp="1" noRot="1" noChangeAspect="1" noChangeArrowheads="1" noTextEdit="1"/>
          </p:cNvSpPr>
          <p:nvPr>
            <p:ph type="sldImg"/>
          </p:nvPr>
        </p:nvSpPr>
        <p:spPr>
          <a:xfrm>
            <a:off x="250825" y="744538"/>
            <a:ext cx="6596063" cy="3711575"/>
          </a:xfrm>
          <a:ln/>
        </p:spPr>
      </p:sp>
      <p:sp>
        <p:nvSpPr>
          <p:cNvPr id="117764" name="Rectangle 3"/>
          <p:cNvSpPr>
            <a:spLocks noGrp="1" noChangeArrowheads="1"/>
          </p:cNvSpPr>
          <p:nvPr>
            <p:ph type="body" idx="1"/>
          </p:nvPr>
        </p:nvSpPr>
        <p:spPr>
          <a:xfrm>
            <a:off x="250825" y="4700796"/>
            <a:ext cx="6596063" cy="4456113"/>
          </a:xfrm>
          <a:noFill/>
          <a:ln/>
        </p:spPr>
        <p:txBody>
          <a:bodyPr/>
          <a:lstStyle/>
          <a:p>
            <a:pPr algn="just">
              <a:spcBef>
                <a:spcPts val="600"/>
              </a:spcBef>
            </a:pPr>
            <a:r>
              <a:rPr lang="en-US" sz="1000" b="1" dirty="0"/>
              <a:t>Instructors: </a:t>
            </a:r>
          </a:p>
          <a:p>
            <a:pPr algn="just">
              <a:spcBef>
                <a:spcPts val="600"/>
              </a:spcBef>
            </a:pPr>
            <a:r>
              <a:rPr lang="en-US" sz="1000" baseline="0" dirty="0"/>
              <a:t>Before starting the labs, make sure your attendees are familiar with the workshop cluster desktop and have gone “full screen” to maximize the screen’s real estate.</a:t>
            </a:r>
          </a:p>
          <a:p>
            <a:pPr>
              <a:spcBef>
                <a:spcPts val="600"/>
              </a:spcBef>
            </a:pPr>
            <a:r>
              <a:rPr lang="en-US" sz="1000" b="1" dirty="0"/>
              <a:t>Cluster architecture</a:t>
            </a:r>
          </a:p>
          <a:p>
            <a:pPr>
              <a:spcBef>
                <a:spcPts val="600"/>
              </a:spcBef>
            </a:pPr>
            <a:r>
              <a:rPr lang="en-US" sz="1000" dirty="0"/>
              <a:t>Cloud Pak for Data is deployed on a multi-node OpenShift / Kubernetes cluster. Although you can deploy it in a 3-node cluster configuration (like we did for this workshop) it is strongly recommended that you deploy your production environment on a cluster with at least 6 nodes for better performance, better cluster stability, and increased ease of scaling the cluster to support workload growth.</a:t>
            </a:r>
          </a:p>
          <a:p>
            <a:pPr>
              <a:spcBef>
                <a:spcPts val="600"/>
              </a:spcBef>
            </a:pPr>
            <a:r>
              <a:rPr lang="en-US" sz="1000" dirty="0"/>
              <a:t>In a 3-node cluster, each node acts as a master node, a management node, and a worker node. The higher the workload, the more likely problems are to occur. This can work OK in a demo environment like our workshop.</a:t>
            </a:r>
          </a:p>
          <a:p>
            <a:pPr>
              <a:spcBef>
                <a:spcPts val="600"/>
              </a:spcBef>
            </a:pPr>
            <a:r>
              <a:rPr lang="en-US" sz="1000" dirty="0"/>
              <a:t>In a cluster with at least 6 nodes, there are three master nodes and three or more worker nodes. Using dedicated worker nodes means that resources are used only for application workloads, which improves the performance of the cluster. </a:t>
            </a:r>
          </a:p>
          <a:p>
            <a:pPr>
              <a:spcBef>
                <a:spcPts val="600"/>
              </a:spcBef>
            </a:pPr>
            <a:r>
              <a:rPr lang="en-US" sz="1000" dirty="0"/>
              <a:t>It is also easier to expand a 6-node cluster, because each node has a specific role in the cluster. If you expand a 3-node cluster, the cluster has a mix of dedicated nodes and mixed-use nodes, which can cause some of the same issues that occur in a 3-node cluster. If you expand a 6-node cluster, each node has a dedicated purpose, which simplifies cluster management and workload management. </a:t>
            </a:r>
          </a:p>
          <a:p>
            <a:pPr algn="just"/>
            <a:endParaRPr lang="en-US" sz="1000" baseline="0" dirty="0"/>
          </a:p>
          <a:p>
            <a:pPr algn="just"/>
            <a:endParaRPr lang="en-US" dirty="0"/>
          </a:p>
        </p:txBody>
      </p:sp>
    </p:spTree>
    <p:extLst>
      <p:ext uri="{BB962C8B-B14F-4D97-AF65-F5344CB8AC3E}">
        <p14:creationId xmlns:p14="http://schemas.microsoft.com/office/powerpoint/2010/main" val="541471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The term “Data Virtualization” is used in many different ways and has many forms in the industry, so it is important to understand what CPD Data Virtualization (DV) means.</a:t>
            </a:r>
          </a:p>
          <a:p>
            <a:r>
              <a:rPr lang="en-US" sz="1000" dirty="0"/>
              <a:t>Most data virtualization approaches (like the more simple federation) means making various heterogenous data sources look like one, and that is true of CPD DV. </a:t>
            </a:r>
          </a:p>
          <a:p>
            <a:r>
              <a:rPr lang="en-US" sz="1000" dirty="0"/>
              <a:t>However, under the covers CPD DV has a self-balancing constellation with a caching layer that allows for a special kind of processing with new algorithms to support distributed SQL that is discussed in more detail on the next slide.</a:t>
            </a:r>
          </a:p>
          <a:p>
            <a:r>
              <a:rPr lang="en-US" sz="1000" dirty="0"/>
              <a:t>To accomplish this, CPD DV has a configured “instance” on the CPD cluster itself that requires dedicated compute (CPU and RAM) for this processing.</a:t>
            </a:r>
          </a:p>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40</a:t>
            </a:fld>
            <a:endParaRPr lang="en-US" dirty="0"/>
          </a:p>
        </p:txBody>
      </p:sp>
    </p:spTree>
    <p:extLst>
      <p:ext uri="{BB962C8B-B14F-4D97-AF65-F5344CB8AC3E}">
        <p14:creationId xmlns:p14="http://schemas.microsoft.com/office/powerpoint/2010/main" val="7583982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CPD DV utilizes a Computational Mesh approach via its constellation. This in essence means that the edge nodes participate with each other to perform analytics together, rather than singularly as they do with more simple federation virtualization. </a:t>
            </a:r>
          </a:p>
          <a:p>
            <a:r>
              <a:rPr lang="en-US" sz="1000" dirty="0"/>
              <a:t>The edge nodes in CPD DV can collaborate to perform almost all of the analytics required before returning results back to a coordinator from just a fraction of the edge nodes. This is in contrast to simple federation which requires all the edge nodes to return intermediary results to the coordinator, requiring the coordinator to complete the analytics processing there from all nodes.</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41</a:t>
            </a:fld>
            <a:endParaRPr lang="en-US" dirty="0"/>
          </a:p>
        </p:txBody>
      </p:sp>
    </p:spTree>
    <p:extLst>
      <p:ext uri="{BB962C8B-B14F-4D97-AF65-F5344CB8AC3E}">
        <p14:creationId xmlns:p14="http://schemas.microsoft.com/office/powerpoint/2010/main" val="543384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CPD virtualized tables (and virtualized views) participate in the same discovery and cataloging process of any other data source. Thus, they are subjected to governance polices and rules.</a:t>
            </a:r>
          </a:p>
          <a:p>
            <a:r>
              <a:rPr lang="en-US" sz="1000" dirty="0"/>
              <a:t>Note: a virtualized table is a virtualization of a data source like a database table. A virtualized view is a join between two virtualized tables.</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42</a:t>
            </a:fld>
            <a:endParaRPr lang="en-US" dirty="0"/>
          </a:p>
        </p:txBody>
      </p:sp>
    </p:spTree>
    <p:extLst>
      <p:ext uri="{BB962C8B-B14F-4D97-AF65-F5344CB8AC3E}">
        <p14:creationId xmlns:p14="http://schemas.microsoft.com/office/powerpoint/2010/main" val="17040309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This illustration highlights the fact that virtualized data in CPD is part of the Watson Knowledge Catalog, thus making its lineage and metadata well known and easily understood.</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43</a:t>
            </a:fld>
            <a:endParaRPr lang="en-US" dirty="0"/>
          </a:p>
        </p:txBody>
      </p:sp>
    </p:spTree>
    <p:extLst>
      <p:ext uri="{BB962C8B-B14F-4D97-AF65-F5344CB8AC3E}">
        <p14:creationId xmlns:p14="http://schemas.microsoft.com/office/powerpoint/2010/main" val="6249074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44</a:t>
            </a:fld>
            <a:endParaRPr lang="en-US" dirty="0"/>
          </a:p>
        </p:txBody>
      </p:sp>
    </p:spTree>
    <p:extLst>
      <p:ext uri="{BB962C8B-B14F-4D97-AF65-F5344CB8AC3E}">
        <p14:creationId xmlns:p14="http://schemas.microsoft.com/office/powerpoint/2010/main" val="887640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Transactional data is central to your business. But if you only analyze your internal transactional data, your analysis is incomplete. Complement your data with external data sets that give you a 360-degree view of your business landscape. The data in the external data sets can help you complete a more comprehensive analysis that can help you make better decisions.</a:t>
            </a:r>
          </a:p>
          <a:p>
            <a:r>
              <a:rPr lang="en-US" sz="1000" dirty="0"/>
              <a:t>Cloud Pak for Data has partnered with industry leaders to provide easy and seamless access to external reference data that you can use to enrich your transactional data. Some of the data sets provide historical data, while others provide real-time data.</a:t>
            </a:r>
          </a:p>
          <a:p>
            <a:r>
              <a:rPr lang="en-US" sz="1000" dirty="0"/>
              <a:t>The data sets make it easy for data scientists to access the data that they need from the same platform where they run build and run their analytic models. </a:t>
            </a:r>
          </a:p>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45</a:t>
            </a:fld>
            <a:endParaRPr lang="en-US" dirty="0"/>
          </a:p>
        </p:txBody>
      </p:sp>
    </p:spTree>
    <p:extLst>
      <p:ext uri="{BB962C8B-B14F-4D97-AF65-F5344CB8AC3E}">
        <p14:creationId xmlns:p14="http://schemas.microsoft.com/office/powerpoint/2010/main" val="3803363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r>
              <a:rPr lang="en-US" sz="1000" b="1" dirty="0"/>
              <a:t>Virtual Data Pipeline Value:</a:t>
            </a:r>
          </a:p>
          <a:p>
            <a:pPr marL="214313" indent="-214313" defTabSz="685783">
              <a:buFont typeface="Arial" panose="020B0604020202020204" pitchFamily="34" charset="0"/>
              <a:buChar char="•"/>
              <a:defRPr/>
            </a:pPr>
            <a:r>
              <a:rPr lang="en-US" sz="1000" dirty="0">
                <a:latin typeface="IBM Plex Sans" panose="020B0503050203000203" pitchFamily="34" charset="77"/>
              </a:rPr>
              <a:t>Accelerates analytics and testing with Near-Instant “Virtual” Copies real-time data</a:t>
            </a:r>
          </a:p>
          <a:p>
            <a:pPr marL="214313" indent="-214313" defTabSz="685783">
              <a:buFont typeface="Arial" panose="020B0604020202020204" pitchFamily="34" charset="0"/>
              <a:buChar char="•"/>
            </a:pPr>
            <a:r>
              <a:rPr lang="en-US" sz="1000" dirty="0">
                <a:latin typeface="IBM Plex Sans" panose="020B0503050203000203" pitchFamily="34" charset="77"/>
              </a:rPr>
              <a:t>Self-service </a:t>
            </a:r>
            <a:r>
              <a:rPr lang="en-US" sz="1000" dirty="0"/>
              <a:t>historical point in time </a:t>
            </a:r>
            <a:r>
              <a:rPr lang="en-US" sz="1000" dirty="0">
                <a:latin typeface="IBM Plex Sans" panose="020B0503050203000203" pitchFamily="34" charset="77"/>
              </a:rPr>
              <a:t>access to test data and increased productivity</a:t>
            </a:r>
          </a:p>
          <a:p>
            <a:pPr marL="214313" indent="-214313" defTabSz="685783">
              <a:buFont typeface="Arial" panose="020B0604020202020204" pitchFamily="34" charset="0"/>
              <a:buChar char="•"/>
              <a:defRPr/>
            </a:pPr>
            <a:r>
              <a:rPr lang="en-US" sz="1000" dirty="0">
                <a:latin typeface="IBM Plex Sans" panose="020B0503050203000203" pitchFamily="34" charset="77"/>
              </a:rPr>
              <a:t>Reduces security risks with secure virtual copies </a:t>
            </a:r>
          </a:p>
          <a:p>
            <a:pPr marL="214313" indent="-214313" defTabSz="685783">
              <a:buFont typeface="Arial" panose="020B0604020202020204" pitchFamily="34" charset="0"/>
              <a:buChar char="•"/>
            </a:pPr>
            <a:r>
              <a:rPr lang="en-US" sz="1000" dirty="0">
                <a:latin typeface="IBM Plex Sans" panose="020B0503050203000203" pitchFamily="34" charset="77"/>
              </a:rPr>
              <a:t>Keeps data used for testing, protection and analytics in-synch with production data	</a:t>
            </a:r>
          </a:p>
          <a:p>
            <a:pPr marL="214313" indent="-214313" defTabSz="685783">
              <a:buFont typeface="Arial" panose="020B0604020202020204" pitchFamily="34" charset="0"/>
              <a:buChar char="•"/>
              <a:defRPr/>
            </a:pPr>
            <a:r>
              <a:rPr lang="en-US" sz="1000" dirty="0">
                <a:latin typeface="IBM Plex Sans" panose="020B0503050203000203" pitchFamily="34" charset="77"/>
              </a:rPr>
              <a:t>Eliminates impact on production data servers while radically reducing infrastructure costs</a:t>
            </a:r>
          </a:p>
          <a:p>
            <a:pPr marL="214313" indent="-214313" defTabSz="685783">
              <a:buFont typeface="Arial" panose="020B0604020202020204" pitchFamily="34" charset="0"/>
              <a:buChar char="•"/>
              <a:defRPr/>
            </a:pPr>
            <a:r>
              <a:rPr lang="en-US" sz="1000" dirty="0">
                <a:latin typeface="IBM Plex Sans" panose="020B0503050203000203" pitchFamily="34" charset="77"/>
              </a:rPr>
              <a:t>Integrates with DevOps Pipeline through Open REST API</a:t>
            </a:r>
          </a:p>
          <a:p>
            <a:pPr marL="214313" indent="-214313" defTabSz="685783">
              <a:buFont typeface="Wingdings" pitchFamily="2" charset="2"/>
              <a:buChar char="§"/>
              <a:defRPr/>
            </a:pPr>
            <a:endParaRPr lang="en-US" sz="1000" dirty="0">
              <a:latin typeface="IBM Plex Sans" panose="020B0503050203000203" pitchFamily="34" charset="77"/>
            </a:endParaRPr>
          </a:p>
          <a:p>
            <a:pPr marL="214313" indent="-214313" defTabSz="685783">
              <a:buFont typeface="Wingdings" pitchFamily="2" charset="2"/>
              <a:buChar char="§"/>
              <a:defRPr/>
            </a:pPr>
            <a:endParaRPr lang="en-US" sz="1000" dirty="0">
              <a:latin typeface="IBM Plex Sans" panose="020B0503050203000203" pitchFamily="34" charset="77"/>
            </a:endParaRPr>
          </a:p>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46</a:t>
            </a:fld>
            <a:endParaRPr lang="en-US" dirty="0"/>
          </a:p>
        </p:txBody>
      </p:sp>
    </p:spTree>
    <p:extLst>
      <p:ext uri="{BB962C8B-B14F-4D97-AF65-F5344CB8AC3E}">
        <p14:creationId xmlns:p14="http://schemas.microsoft.com/office/powerpoint/2010/main" val="4179205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marL="0" indent="0">
              <a:buFont typeface="Arial" panose="020B0604020202020204" pitchFamily="34" charset="0"/>
              <a:buNone/>
            </a:pPr>
            <a:r>
              <a:rPr lang="en-US" sz="1000" b="1" dirty="0"/>
              <a:t>Virtual Data Pipeline</a:t>
            </a:r>
          </a:p>
          <a:p>
            <a:pPr marL="177800" indent="-177800">
              <a:buFont typeface="Arial" panose="020B0604020202020204" pitchFamily="34" charset="0"/>
              <a:buChar char="•"/>
            </a:pPr>
            <a:r>
              <a:rPr lang="en-US" sz="1000" dirty="0"/>
              <a:t>Creates near-instant virtual copies of databases with self-service roll back in time</a:t>
            </a:r>
          </a:p>
          <a:p>
            <a:pPr marL="177800" indent="-177800">
              <a:buFont typeface="Arial" panose="020B0604020202020204" pitchFamily="34" charset="0"/>
              <a:buChar char="•"/>
            </a:pPr>
            <a:r>
              <a:rPr lang="en-US" sz="1000" dirty="0"/>
              <a:t>Creates initial snapshot or dump of source data, updates it incrementally</a:t>
            </a:r>
          </a:p>
          <a:p>
            <a:pPr marL="177800" indent="-177800">
              <a:buFont typeface="Arial" panose="020B0604020202020204" pitchFamily="34" charset="0"/>
              <a:buChar char="•"/>
            </a:pPr>
            <a:r>
              <a:rPr lang="en-US" sz="1000" dirty="0"/>
              <a:t>Applies data masking through workflow and provides role based access controls </a:t>
            </a:r>
          </a:p>
          <a:p>
            <a:pPr marL="177800" indent="-177800">
              <a:buFont typeface="Arial" panose="020B0604020202020204" pitchFamily="34" charset="0"/>
              <a:buChar char="•"/>
            </a:pPr>
            <a:endParaRPr lang="en-US" sz="1000" dirty="0"/>
          </a:p>
          <a:p>
            <a:r>
              <a:rPr lang="en-US" sz="1000" b="1" dirty="0"/>
              <a:t>Use Cases</a:t>
            </a:r>
          </a:p>
          <a:p>
            <a:pPr marL="128588" indent="-128588" defTabSz="685783">
              <a:buFont typeface="Wingdings" pitchFamily="2" charset="2"/>
              <a:buChar char="ü"/>
            </a:pPr>
            <a:r>
              <a:rPr lang="en-US" sz="1000" dirty="0"/>
              <a:t>Clone and query virtual data without the need to move any data</a:t>
            </a:r>
          </a:p>
          <a:p>
            <a:pPr marL="128588" indent="-128588" defTabSz="685783">
              <a:buFont typeface="Wingdings" pitchFamily="2" charset="2"/>
              <a:buChar char="ü"/>
            </a:pPr>
            <a:r>
              <a:rPr lang="en-US" sz="1000" dirty="0"/>
              <a:t>Train models on the same production data copies at different snapshots points in time</a:t>
            </a:r>
          </a:p>
          <a:p>
            <a:pPr marL="128588" indent="-128588" defTabSz="685783">
              <a:buFont typeface="Wingdings" pitchFamily="2" charset="2"/>
              <a:buChar char="ü"/>
            </a:pPr>
            <a:r>
              <a:rPr lang="en-US" sz="1000" dirty="0"/>
              <a:t>Access historical point in time copies and perform analytics</a:t>
            </a:r>
          </a:p>
          <a:p>
            <a:pPr marL="128588" indent="-128588" defTabSz="685783">
              <a:buFont typeface="Wingdings" pitchFamily="2" charset="2"/>
              <a:buChar char="ü"/>
            </a:pPr>
            <a:r>
              <a:rPr lang="en-US" sz="1000" dirty="0"/>
              <a:t>Quickly restore for compliance audits or similar purposes from snapshots </a:t>
            </a:r>
          </a:p>
          <a:p>
            <a:pPr marL="128588" indent="-128588" defTabSz="685783">
              <a:buFont typeface="Wingdings" pitchFamily="2" charset="2"/>
              <a:buChar char="ü"/>
            </a:pPr>
            <a:r>
              <a:rPr lang="en-US" sz="1000" dirty="0"/>
              <a:t>“Rehydrate” copies from one location to another</a:t>
            </a:r>
          </a:p>
          <a:p>
            <a:pPr marL="177800" indent="-177800">
              <a:buFont typeface="Arial" panose="020B0604020202020204" pitchFamily="34" charset="0"/>
              <a:buChar char="•"/>
            </a:pPr>
            <a:endParaRPr lang="en-US" sz="1000" dirty="0"/>
          </a:p>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47</a:t>
            </a:fld>
            <a:endParaRPr lang="en-US" dirty="0"/>
          </a:p>
        </p:txBody>
      </p:sp>
    </p:spTree>
    <p:extLst>
      <p:ext uri="{BB962C8B-B14F-4D97-AF65-F5344CB8AC3E}">
        <p14:creationId xmlns:p14="http://schemas.microsoft.com/office/powerpoint/2010/main" val="40535146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b="1" dirty="0"/>
              <a:t>VDP Business Value:</a:t>
            </a:r>
          </a:p>
          <a:p>
            <a:pPr marL="171450" indent="-171450">
              <a:buFont typeface="Wingdings" pitchFamily="2" charset="2"/>
              <a:buChar char="ü"/>
            </a:pPr>
            <a:r>
              <a:rPr lang="en-US" sz="1000" dirty="0"/>
              <a:t>70% less data to move across your network</a:t>
            </a:r>
          </a:p>
          <a:p>
            <a:pPr marL="171450" indent="-171450">
              <a:buFont typeface="Wingdings" pitchFamily="2" charset="2"/>
              <a:buChar char="ü"/>
            </a:pPr>
            <a:r>
              <a:rPr lang="en-US" sz="1000" dirty="0"/>
              <a:t>90% less data to store</a:t>
            </a:r>
          </a:p>
          <a:p>
            <a:pPr marL="171450" indent="-171450">
              <a:buFont typeface="Wingdings" pitchFamily="2" charset="2"/>
              <a:buChar char="ü"/>
            </a:pPr>
            <a:r>
              <a:rPr lang="en-US" sz="1000" dirty="0"/>
              <a:t>90% reduction in TCO</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48</a:t>
            </a:fld>
            <a:endParaRPr lang="en-US" dirty="0"/>
          </a:p>
        </p:txBody>
      </p:sp>
    </p:spTree>
    <p:extLst>
      <p:ext uri="{BB962C8B-B14F-4D97-AF65-F5344CB8AC3E}">
        <p14:creationId xmlns:p14="http://schemas.microsoft.com/office/powerpoint/2010/main" val="1001355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7"/>
          <p:cNvSpPr txBox="1">
            <a:spLocks noGrp="1" noChangeArrowheads="1"/>
          </p:cNvSpPr>
          <p:nvPr/>
        </p:nvSpPr>
        <p:spPr bwMode="auto">
          <a:xfrm>
            <a:off x="4143375" y="9120191"/>
            <a:ext cx="3170238" cy="479425"/>
          </a:xfrm>
          <a:prstGeom prst="rect">
            <a:avLst/>
          </a:prstGeom>
          <a:noFill/>
          <a:ln w="9525">
            <a:noFill/>
            <a:miter lim="800000"/>
            <a:headEnd/>
            <a:tailEnd/>
          </a:ln>
        </p:spPr>
        <p:txBody>
          <a:bodyPr lIns="99033" tIns="49517" rIns="99033" bIns="49517" anchor="b"/>
          <a:lstStyle/>
          <a:p>
            <a:pPr algn="r" defTabSz="990454">
              <a:buClrTx/>
            </a:pPr>
            <a:fld id="{3AF785D3-425B-478B-AF66-E8516CFA1B36}" type="slidenum">
              <a:rPr lang="en-US" sz="1300"/>
              <a:pPr algn="r" defTabSz="990454">
                <a:buClrTx/>
              </a:pPr>
              <a:t>49</a:t>
            </a:fld>
            <a:endParaRPr lang="en-US" sz="1300" dirty="0"/>
          </a:p>
        </p:txBody>
      </p:sp>
      <p:sp>
        <p:nvSpPr>
          <p:cNvPr id="977923" name="Rectangle 2"/>
          <p:cNvSpPr>
            <a:spLocks noGrp="1" noRot="1" noChangeAspect="1" noChangeArrowheads="1" noTextEdit="1"/>
          </p:cNvSpPr>
          <p:nvPr>
            <p:ph type="sldImg"/>
          </p:nvPr>
        </p:nvSpPr>
        <p:spPr>
          <a:xfrm>
            <a:off x="460375" y="720725"/>
            <a:ext cx="6397625" cy="3598863"/>
          </a:xfrm>
          <a:ln/>
        </p:spPr>
      </p:sp>
      <p:sp>
        <p:nvSpPr>
          <p:cNvPr id="977924" name="Rectangle 3"/>
          <p:cNvSpPr>
            <a:spLocks noGrp="1" noChangeArrowheads="1"/>
          </p:cNvSpPr>
          <p:nvPr>
            <p:ph type="body" idx="1"/>
          </p:nvPr>
        </p:nvSpPr>
        <p:spPr>
          <a:xfrm>
            <a:off x="460376" y="4617720"/>
            <a:ext cx="6397624" cy="4404251"/>
          </a:xfrm>
          <a:noFill/>
        </p:spPr>
        <p:txBody>
          <a:bodyPr/>
          <a:lstStyle/>
          <a:p>
            <a:pPr algn="just"/>
            <a:r>
              <a:rPr lang="en-US" sz="1000" dirty="0"/>
              <a:t>TOPIC and LAB: ORGANIZE</a:t>
            </a:r>
          </a:p>
        </p:txBody>
      </p:sp>
    </p:spTree>
    <p:extLst>
      <p:ext uri="{BB962C8B-B14F-4D97-AF65-F5344CB8AC3E}">
        <p14:creationId xmlns:p14="http://schemas.microsoft.com/office/powerpoint/2010/main" val="1525036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D09AF2BA-6012-4056-BA8A-E221F04E6BFD}" type="slidenum">
              <a:rPr lang="en-US" smtClean="0">
                <a:latin typeface="Arial" pitchFamily="34" charset="0"/>
                <a:cs typeface="Arial" pitchFamily="34" charset="0"/>
              </a:rPr>
              <a:pPr/>
              <a:t>5</a:t>
            </a:fld>
            <a:endParaRPr lang="en-US" dirty="0">
              <a:latin typeface="Arial" pitchFamily="34" charset="0"/>
              <a:cs typeface="Arial" pitchFamily="34" charset="0"/>
            </a:endParaRPr>
          </a:p>
        </p:txBody>
      </p:sp>
      <p:sp>
        <p:nvSpPr>
          <p:cNvPr id="117763" name="Rectangle 2"/>
          <p:cNvSpPr>
            <a:spLocks noGrp="1" noRot="1" noChangeAspect="1" noChangeArrowheads="1" noTextEdit="1"/>
          </p:cNvSpPr>
          <p:nvPr>
            <p:ph type="sldImg"/>
          </p:nvPr>
        </p:nvSpPr>
        <p:spPr>
          <a:xfrm>
            <a:off x="250825" y="744538"/>
            <a:ext cx="6596063" cy="3711575"/>
          </a:xfrm>
          <a:ln/>
        </p:spPr>
      </p:sp>
      <p:sp>
        <p:nvSpPr>
          <p:cNvPr id="117764" name="Rectangle 3"/>
          <p:cNvSpPr>
            <a:spLocks noGrp="1" noChangeArrowheads="1"/>
          </p:cNvSpPr>
          <p:nvPr>
            <p:ph type="body" idx="1"/>
          </p:nvPr>
        </p:nvSpPr>
        <p:spPr>
          <a:xfrm>
            <a:off x="250825" y="4700796"/>
            <a:ext cx="6596063" cy="4456113"/>
          </a:xfrm>
          <a:noFill/>
          <a:ln/>
        </p:spPr>
        <p:txBody>
          <a:bodyPr/>
          <a:lstStyle/>
          <a:p>
            <a:pPr algn="just">
              <a:spcBef>
                <a:spcPts val="600"/>
              </a:spcBef>
            </a:pPr>
            <a:r>
              <a:rPr lang="en-US" sz="1000" b="1" dirty="0"/>
              <a:t>Instructors:  </a:t>
            </a:r>
            <a:r>
              <a:rPr lang="en-US" sz="1000" dirty="0"/>
              <a:t>Perform the first two lectures in this group together.</a:t>
            </a:r>
          </a:p>
          <a:p>
            <a:pPr algn="just">
              <a:spcBef>
                <a:spcPts val="600"/>
              </a:spcBef>
            </a:pPr>
            <a:r>
              <a:rPr lang="en-US" sz="1000" dirty="0"/>
              <a:t>Grouping lectures and labs together will allow you to cover the materials in a more time efficient manner.</a:t>
            </a:r>
          </a:p>
          <a:p>
            <a:pPr algn="just">
              <a:spcBef>
                <a:spcPts val="600"/>
              </a:spcBef>
            </a:pPr>
            <a:r>
              <a:rPr lang="en-US" sz="1000" dirty="0"/>
              <a:t>Encourage the students to continue doing more labs even if they finish the ones assigned. This allows the students who are quicker to cover more materials and perhaps be able to do the Deeper Dive labs in this workshop in one day.</a:t>
            </a:r>
          </a:p>
        </p:txBody>
      </p:sp>
    </p:spTree>
    <p:extLst>
      <p:ext uri="{BB962C8B-B14F-4D97-AF65-F5344CB8AC3E}">
        <p14:creationId xmlns:p14="http://schemas.microsoft.com/office/powerpoint/2010/main" val="3499014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Watson Knowledge Catalog is automatically installed when you install any one of these services:</a:t>
            </a:r>
          </a:p>
          <a:p>
            <a:r>
              <a:rPr lang="en-US" sz="1000" dirty="0"/>
              <a:t>1) Watson Studio</a:t>
            </a:r>
          </a:p>
          <a:p>
            <a:r>
              <a:rPr lang="en-US" sz="1000" dirty="0"/>
              <a:t>2) Watson Machine Learning,</a:t>
            </a:r>
          </a:p>
          <a:p>
            <a:r>
              <a:rPr lang="en-US" sz="1000" dirty="0"/>
              <a:t>3) Watson OpenScale</a:t>
            </a:r>
          </a:p>
          <a:p>
            <a:r>
              <a:rPr lang="en-US" sz="1000" dirty="0"/>
              <a:t>WKC allows the various personas shown on this slide to perform Data Quality, Data Governance and Data Consumption activities. These will be shown in more detail on the next slides for this section of the presentation.</a:t>
            </a:r>
          </a:p>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50</a:t>
            </a:fld>
            <a:endParaRPr lang="en-US" dirty="0"/>
          </a:p>
        </p:txBody>
      </p:sp>
    </p:spTree>
    <p:extLst>
      <p:ext uri="{BB962C8B-B14F-4D97-AF65-F5344CB8AC3E}">
        <p14:creationId xmlns:p14="http://schemas.microsoft.com/office/powerpoint/2010/main" val="3717357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baseline="0" dirty="0"/>
              <a:t>The definition of a </a:t>
            </a:r>
            <a:r>
              <a:rPr lang="en-US" sz="1000" b="1" baseline="0" dirty="0"/>
              <a:t>Glossary</a:t>
            </a:r>
            <a:r>
              <a:rPr lang="en-US" sz="1000" baseline="0" dirty="0"/>
              <a:t> </a:t>
            </a:r>
            <a:r>
              <a:rPr lang="en-US" sz="1000" dirty="0"/>
              <a:t>in CPD is the creation of Categories and Terms. WKC supports these.</a:t>
            </a:r>
          </a:p>
          <a:p>
            <a:r>
              <a:rPr lang="en-US" sz="1000" b="1" dirty="0"/>
              <a:t>Categories</a:t>
            </a:r>
          </a:p>
          <a:p>
            <a:r>
              <a:rPr lang="en-US" sz="1000" dirty="0"/>
              <a:t>Categories provide the logical structure for the glossary so that you can browse and understand the relationships among terms and categories in the glossary. Categories can be organized in a hierarchy based on their meaning and relationships to one another.</a:t>
            </a:r>
          </a:p>
          <a:p>
            <a:r>
              <a:rPr lang="en-US" sz="1000" dirty="0"/>
              <a:t>The category hierarchy reflects how a user might search for information. A common strategy is to divide the business by subject areas, such as customers and products. A second strategy is to divide the top-level categories by departments such as Marketing, Finance, and Human Resources. For large companies that have independent business units such as Hardware, Software, and Services, another strategy is to organize the business units into top-level categories. For example, the top-level category for the Hardware business unit might be hardware, which has the subcategories automotive, home, electronic, and security.</a:t>
            </a:r>
          </a:p>
          <a:p>
            <a:r>
              <a:rPr lang="en-US" sz="1000" dirty="0"/>
              <a:t>A category can contain other categories and terms. In addition, a category can reference terms that it does not contain. For example, the category named Customer Summary has a subcategory named Customer Expense Summary. The category has a term named Credit Card Risk Score and references the term Credit Card Risk.</a:t>
            </a:r>
          </a:p>
          <a:p>
            <a:r>
              <a:rPr lang="en-US" sz="1000" b="1" dirty="0"/>
              <a:t>Terms</a:t>
            </a:r>
          </a:p>
          <a:p>
            <a:r>
              <a:rPr lang="en-US" sz="1000" dirty="0"/>
              <a:t>A term is a word or phrase that describes a characteristic of the enterprise. Terms are the fundamental building blocks of the glossary. Each term has a parent category, but it can also be referenced by other categories. When you create a term, you need to provide a meaningful name. Terms can be assigned to other terms, and to other asset types as well.</a:t>
            </a:r>
          </a:p>
          <a:p>
            <a:r>
              <a:rPr lang="en-US" sz="1000" dirty="0"/>
              <a:t>Before you create terms, you must define their meaning and use for the organization to ensure clarity and compatibility among departments, projects, or products. You can use the following guidelines. If the term name is long, use spaces instead of underscores or hyphens to break up the name. Otherwise, when long names are shown in results tables, the name does not wrap and the adjacent columns are narrow. For example, instead of Northeast_Office_Billing_Address, use Northeast Office Billing Address.</a:t>
            </a:r>
          </a:p>
          <a:p>
            <a:endParaRPr lang="en-US" sz="1000" dirty="0"/>
          </a:p>
          <a:p>
            <a:endParaRPr lang="en-US" sz="1000"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604282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b="1" baseline="0" dirty="0"/>
              <a:t>Governance</a:t>
            </a:r>
            <a:r>
              <a:rPr lang="en-US" sz="1000" baseline="0" dirty="0"/>
              <a:t> is enforced in CPD by </a:t>
            </a:r>
            <a:r>
              <a:rPr lang="en-US" sz="1000" b="1" baseline="0" dirty="0"/>
              <a:t>Policies</a:t>
            </a:r>
            <a:r>
              <a:rPr lang="en-US" sz="1000" baseline="0" dirty="0"/>
              <a:t> and </a:t>
            </a:r>
            <a:r>
              <a:rPr lang="en-US" sz="1000" b="1" baseline="0" dirty="0"/>
              <a:t>Rules </a:t>
            </a:r>
            <a:r>
              <a:rPr lang="en-US" sz="1000" baseline="0" dirty="0"/>
              <a:t>in WKC.</a:t>
            </a:r>
          </a:p>
          <a:p>
            <a:pPr>
              <a:spcBef>
                <a:spcPts val="600"/>
              </a:spcBef>
            </a:pPr>
            <a:r>
              <a:rPr lang="en-US" sz="1000" b="1" dirty="0"/>
              <a:t>Information Governance Policies</a:t>
            </a:r>
          </a:p>
          <a:p>
            <a:pPr>
              <a:spcBef>
                <a:spcPts val="600"/>
              </a:spcBef>
            </a:pPr>
            <a:r>
              <a:rPr lang="en-US" sz="1000" dirty="0"/>
              <a:t>An information governance policy is a natural-language description of a governance subject area. Each information governance policy can contain multiple information governance subpolicies or reference one or more information governance rules. When you create an information governance policy, it must fulfill a business objective, and be relevant and understandable to all users of the policy. When it contains subpolicies, the parent information governance policy needs to be sufficiently broad to encompass all of its subpolicies.</a:t>
            </a:r>
          </a:p>
          <a:p>
            <a:pPr>
              <a:spcBef>
                <a:spcPts val="600"/>
              </a:spcBef>
            </a:pPr>
            <a:r>
              <a:rPr lang="en-US" sz="1000" dirty="0"/>
              <a:t>For example, an information governance policy High Quality Data states that data must meet a high quality standard. A subpolicy of High Quality Data called High Quality Customer Data states that customer data must meet a high quality standard. The High Quality Customer Data policy references an information governance rule called Postal Codes Verification. This rule states that customer addresses must use valid postal codes, as provided by the post office.</a:t>
            </a:r>
          </a:p>
          <a:p>
            <a:pPr>
              <a:spcBef>
                <a:spcPts val="600"/>
              </a:spcBef>
            </a:pPr>
            <a:r>
              <a:rPr lang="en-US" sz="1000" b="1" dirty="0"/>
              <a:t>Information Governance Rules</a:t>
            </a:r>
          </a:p>
          <a:p>
            <a:pPr>
              <a:spcBef>
                <a:spcPts val="600"/>
              </a:spcBef>
            </a:pPr>
            <a:r>
              <a:rPr lang="en-US" sz="1000" dirty="0"/>
              <a:t>An information governance rule is a natural-language description of the criteria that are used to determine whether information assets are compliant with business objectives. Generally, information governance rules are derived from information governance policies and are more specific. The rules define the actions to take in specific situations to implement the policy. An information governance rule can be referenced by one or more information governance policies.</a:t>
            </a:r>
          </a:p>
          <a:p>
            <a:endParaRPr lang="en-US" sz="1000"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956626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WKC supports the use of classifications and data classes.</a:t>
            </a:r>
          </a:p>
          <a:p>
            <a:r>
              <a:rPr lang="en-US" sz="1000" b="1" dirty="0"/>
              <a:t>Classification</a:t>
            </a:r>
            <a:r>
              <a:rPr lang="en-US" sz="1000" dirty="0"/>
              <a:t> describes the sensitivity level of data. In catalogs, a classification describes the sensitivity of a whole data asset to help catalog members understand the asset. You can use classifications to describe business terms, data classes, reference data sets, and governance rules. In data protection rules, you can include classifications in conditions to identify the type of data to restrict.</a:t>
            </a:r>
          </a:p>
          <a:p>
            <a:r>
              <a:rPr lang="en-US" sz="1000" dirty="0"/>
              <a:t>These predefined classification artifacts are provided with Watson Knowledge Catalog:</a:t>
            </a:r>
          </a:p>
          <a:p>
            <a:pPr marL="171450" indent="-171450">
              <a:buFont typeface="Arial" panose="020B0604020202020204" pitchFamily="34" charset="0"/>
              <a:buChar char="•"/>
            </a:pPr>
            <a:r>
              <a:rPr lang="en-US" sz="1000" b="1" dirty="0"/>
              <a:t>None -</a:t>
            </a:r>
            <a:r>
              <a:rPr lang="en-US" sz="1000" dirty="0"/>
              <a:t> The data does not contain any type of sensitive information. </a:t>
            </a:r>
          </a:p>
          <a:p>
            <a:pPr marL="171450" indent="-171450">
              <a:buFont typeface="Arial" panose="020B0604020202020204" pitchFamily="34" charset="0"/>
              <a:buChar char="•"/>
            </a:pPr>
            <a:r>
              <a:rPr lang="en-US" sz="1000" b="1" dirty="0"/>
              <a:t>Sensitive personal information (SPI) -</a:t>
            </a:r>
            <a:r>
              <a:rPr lang="en-US" sz="1000" dirty="0"/>
              <a:t> Sensitive personal data is defined as personal data consisting of information relating to an individual with regard to racial or ethnic origin; political opinions; religious beliefs or other beliefs of a similar nature; trade union membership; physical or mental health or condition; sexual life; or any criminal or alleged criminal history of a person. </a:t>
            </a:r>
          </a:p>
          <a:p>
            <a:pPr marL="171450" indent="-171450">
              <a:buFont typeface="Arial" panose="020B0604020202020204" pitchFamily="34" charset="0"/>
              <a:buChar char="•"/>
            </a:pPr>
            <a:r>
              <a:rPr lang="en-US" sz="1000" b="1" dirty="0"/>
              <a:t>Personally identifiable information (PII) -</a:t>
            </a:r>
            <a:r>
              <a:rPr lang="en-US" sz="1000" dirty="0"/>
              <a:t> Personally identifiable information (PII) is defined as any data that could potentially identify a specific individual. Any information that can be used to distinguish one person from another can be considered PII. </a:t>
            </a:r>
          </a:p>
          <a:p>
            <a:pPr marL="171450" indent="-171450">
              <a:buFont typeface="Arial" panose="020B0604020202020204" pitchFamily="34" charset="0"/>
              <a:buChar char="•"/>
            </a:pPr>
            <a:r>
              <a:rPr lang="en-US" sz="1000" b="1" dirty="0"/>
              <a:t>Confidential</a:t>
            </a:r>
            <a:r>
              <a:rPr lang="en-US" sz="1000" dirty="0"/>
              <a:t> - Data that if compromised in some form, is likely to result in significant and/or long-term harm to the institution and/or individuals whose data it is. </a:t>
            </a:r>
          </a:p>
          <a:p>
            <a:pPr marL="171450" indent="-171450">
              <a:buFont typeface="Arial" panose="020B0604020202020204" pitchFamily="34" charset="0"/>
              <a:buChar char="•"/>
            </a:pPr>
            <a:endParaRPr lang="en-US" sz="1000" baseline="0" dirty="0"/>
          </a:p>
          <a:p>
            <a:r>
              <a:rPr lang="en-US" sz="1000" b="1" dirty="0"/>
              <a:t>Data classes </a:t>
            </a:r>
            <a:r>
              <a:rPr lang="en-US" sz="1000" dirty="0"/>
              <a:t>describe the contents of data in a column in a relational or structured data set. Data classes are assigned to columns when </a:t>
            </a:r>
            <a:r>
              <a:rPr lang="en-US" sz="1000" dirty="0">
                <a:hlinkClick r:id="rId3"/>
              </a:rPr>
              <a:t>profiling a structured data asset</a:t>
            </a:r>
            <a:r>
              <a:rPr lang="en-US" sz="1000" dirty="0"/>
              <a:t> and shown on the </a:t>
            </a:r>
            <a:r>
              <a:rPr lang="en-US" sz="1000" b="1" dirty="0"/>
              <a:t>Profile</a:t>
            </a:r>
            <a:r>
              <a:rPr lang="en-US" sz="1000" dirty="0"/>
              <a:t> page in a catalog or project.</a:t>
            </a:r>
          </a:p>
          <a:p>
            <a:r>
              <a:rPr lang="en-US" sz="1000" dirty="0"/>
              <a:t>Watson Knowledge Catalog provides a predefined set of data classes. Some data classes are categorized into groups, for example:</a:t>
            </a:r>
          </a:p>
          <a:p>
            <a:r>
              <a:rPr lang="en-US" sz="1000" dirty="0"/>
              <a:t>If you select </a:t>
            </a:r>
            <a:r>
              <a:rPr lang="en-US" sz="1000" b="1" dirty="0"/>
              <a:t>Date</a:t>
            </a:r>
            <a:r>
              <a:rPr lang="en-US" sz="1000" dirty="0"/>
              <a:t>, it also includes </a:t>
            </a:r>
            <a:r>
              <a:rPr lang="en-US" sz="1000" b="1" dirty="0"/>
              <a:t>Date of Birth</a:t>
            </a:r>
            <a:r>
              <a:rPr lang="en-US" sz="1000" dirty="0"/>
              <a:t>.</a:t>
            </a:r>
          </a:p>
          <a:p>
            <a:r>
              <a:rPr lang="en-US" sz="1000" dirty="0"/>
              <a:t>If you select </a:t>
            </a:r>
            <a:r>
              <a:rPr lang="en-US" sz="1000" b="1" dirty="0"/>
              <a:t>Driver’s License</a:t>
            </a:r>
            <a:r>
              <a:rPr lang="en-US" sz="1000" dirty="0"/>
              <a:t>, it also includes all driver licenses.</a:t>
            </a:r>
          </a:p>
          <a:p>
            <a:r>
              <a:rPr lang="en-US" sz="1000" baseline="0" dirty="0"/>
              <a:t>There are many other data clas</a:t>
            </a:r>
            <a:r>
              <a:rPr lang="en-US" sz="1000" dirty="0"/>
              <a:t>ses, too many to list here.</a:t>
            </a:r>
            <a:endParaRPr lang="en-US" sz="1000"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7253520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baseline="0" dirty="0"/>
              <a:t> </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5136584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b="1" dirty="0"/>
              <a:t>Data Discovery</a:t>
            </a:r>
          </a:p>
          <a:p>
            <a:pPr>
              <a:spcBef>
                <a:spcPts val="600"/>
              </a:spcBef>
            </a:pPr>
            <a:r>
              <a:rPr lang="en-US" sz="1000" dirty="0">
                <a:effectLst/>
              </a:rPr>
              <a:t>The data discovery feature in CPD enables you to catalog data across your enterprise to make it easier to search for, govern, and use the data in different machine learning initiatives.</a:t>
            </a:r>
          </a:p>
          <a:p>
            <a:pPr>
              <a:spcBef>
                <a:spcPts val="600"/>
              </a:spcBef>
            </a:pPr>
            <a:r>
              <a:rPr lang="en-US" sz="1000" dirty="0"/>
              <a:t>For Select the tasks that you want to run, check all of the following boxes: </a:t>
            </a:r>
          </a:p>
          <a:p>
            <a:pPr marL="171450" indent="-171450">
              <a:spcBef>
                <a:spcPts val="600"/>
              </a:spcBef>
              <a:buFont typeface="Arial" panose="020B0604020202020204" pitchFamily="34" charset="0"/>
              <a:buChar char="•"/>
            </a:pPr>
            <a:r>
              <a:rPr lang="en-US" sz="1000" dirty="0"/>
              <a:t>C</a:t>
            </a:r>
            <a:r>
              <a:rPr lang="en-US" sz="1000" b="0" dirty="0">
                <a:effectLst/>
              </a:rPr>
              <a:t>lassify data</a:t>
            </a:r>
          </a:p>
          <a:p>
            <a:pPr marL="171450" indent="-171450">
              <a:spcBef>
                <a:spcPts val="600"/>
              </a:spcBef>
              <a:buFont typeface="Arial" panose="020B0604020202020204" pitchFamily="34" charset="0"/>
              <a:buChar char="•"/>
            </a:pPr>
            <a:r>
              <a:rPr lang="en-US" sz="1000" b="0" dirty="0">
                <a:effectLst/>
              </a:rPr>
              <a:t>Analyze data quality</a:t>
            </a:r>
          </a:p>
          <a:p>
            <a:pPr marL="171450" indent="-171450">
              <a:spcBef>
                <a:spcPts val="600"/>
              </a:spcBef>
              <a:buFont typeface="Arial" panose="020B0604020202020204" pitchFamily="34" charset="0"/>
              <a:buChar char="•"/>
            </a:pPr>
            <a:r>
              <a:rPr lang="en-US" sz="1000" b="0" dirty="0">
                <a:effectLst/>
              </a:rPr>
              <a:t>Assign business terms</a:t>
            </a:r>
          </a:p>
          <a:p>
            <a:endParaRPr lang="en-US" sz="1000" dirty="0">
              <a:effectLst/>
            </a:endParaRPr>
          </a:p>
          <a:p>
            <a:endParaRPr lang="en-US" sz="1000"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0979926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effectLst/>
              </a:rPr>
              <a:t> </a:t>
            </a:r>
          </a:p>
          <a:p>
            <a:endParaRPr lang="en-US" sz="1000"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644580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spcAft>
                <a:spcPts val="0"/>
              </a:spcAft>
            </a:pPr>
            <a:r>
              <a:rPr lang="en-US" sz="1000" dirty="0"/>
              <a:t>Graph explorer enables you to see how assets are related to one another in your organization. With complex interconnections, graphical depiction of such relationships helps in understanding the structure of your data. While analyzing the relationships, you might discover unexpected correlations between your assets, which might be crucial in making the right decisions.</a:t>
            </a:r>
          </a:p>
          <a:p>
            <a:pPr>
              <a:spcBef>
                <a:spcPts val="600"/>
              </a:spcBef>
              <a:spcAft>
                <a:spcPts val="0"/>
              </a:spcAft>
            </a:pPr>
            <a:r>
              <a:rPr lang="en-US" sz="1000" dirty="0"/>
              <a:t>Each relationship has direction and name. You can expand and collapse nodes. You can display details of assets such as ratings and comments.</a:t>
            </a:r>
          </a:p>
          <a:p>
            <a:pPr>
              <a:spcBef>
                <a:spcPts val="600"/>
              </a:spcBef>
            </a:pPr>
            <a:endParaRPr lang="en-US" sz="1000" b="0" dirty="0">
              <a:effectLst/>
            </a:endParaRP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4209243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dirty="0"/>
              <a:t>Refine is installed with either Watson Studio or Watson Knowledge Catalog service.</a:t>
            </a:r>
          </a:p>
          <a:p>
            <a:pPr>
              <a:spcBef>
                <a:spcPts val="600"/>
              </a:spcBef>
            </a:pPr>
            <a:r>
              <a:rPr lang="en-US" sz="1000" dirty="0"/>
              <a:t>Data format is Avro, CSV, JSON, Parquet, or text data asset  or a tables in relational data sources.</a:t>
            </a:r>
          </a:p>
          <a:p>
            <a:pPr>
              <a:spcBef>
                <a:spcPts val="600"/>
              </a:spcBef>
            </a:pPr>
            <a:r>
              <a:rPr lang="en-US" sz="1000" dirty="0"/>
              <a:t>Data size Any. Data Refinery operates on a sample subset of rows in the data set. However, when you run a job for the Data Refinery flow, the entire data set is processed. </a:t>
            </a:r>
            <a:endParaRPr lang="en-US" sz="1000" dirty="0">
              <a:effectLst/>
            </a:endParaRP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8750518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dirty="0"/>
              <a:t>You must have the Admin or Editor role in the project or catalog to create or update a profile.</a:t>
            </a:r>
          </a:p>
          <a:p>
            <a:r>
              <a:rPr lang="en-US" sz="1000" dirty="0"/>
              <a:t>Data assets that contain textual data have profiles. The profile of a data asset includes generated metadata and statistics about the textual content of the data. You can see the profile when you open the data asset in a catalog or project and go to the asset’s </a:t>
            </a:r>
            <a:r>
              <a:rPr lang="en-US" sz="1000" b="1" dirty="0"/>
              <a:t>Profile</a:t>
            </a:r>
            <a:r>
              <a:rPr lang="en-US" sz="1000" dirty="0"/>
              <a:t> page. All catalog or project members can see data asset profiles.</a:t>
            </a:r>
          </a:p>
          <a:p>
            <a:r>
              <a:rPr lang="en-US" sz="1000" dirty="0"/>
              <a:t>The profile of a data asset that contains relational or structured data shows information about each column in the data set, based on the first 5000 rows of data. The profile shows the frequency of the inferred data classes and statistics about the data for each column. Data classes describe the contents of the data in the column: for example, city, account number, or credit card number. Data classes are necessary to mask data with policies. The data classes appear for each column on the asset’s </a:t>
            </a:r>
            <a:r>
              <a:rPr lang="en-US" sz="1000" b="1" dirty="0"/>
              <a:t>Overview</a:t>
            </a:r>
            <a:r>
              <a:rPr lang="en-US" sz="1000" dirty="0"/>
              <a:t> page as well as on the </a:t>
            </a:r>
            <a:r>
              <a:rPr lang="en-US" sz="1000" b="1" dirty="0"/>
              <a:t>Profile</a:t>
            </a:r>
            <a:r>
              <a:rPr lang="en-US" sz="1000" dirty="0"/>
              <a:t> page.</a:t>
            </a:r>
          </a:p>
          <a:p>
            <a:r>
              <a:rPr lang="en-US" sz="1000" dirty="0"/>
              <a:t>These types of relational and structured data are profiled by column:</a:t>
            </a:r>
          </a:p>
          <a:p>
            <a:pPr marL="171450" indent="-171450">
              <a:buFont typeface="Arial" panose="020B0604020202020204" pitchFamily="34" charset="0"/>
              <a:buChar char="•"/>
            </a:pPr>
            <a:r>
              <a:rPr lang="en-US" sz="1000" dirty="0"/>
              <a:t>Data assets from a connection to the data sources listed </a:t>
            </a:r>
            <a:r>
              <a:rPr lang="en-US" sz="1000" dirty="0">
                <a:hlinkClick r:id="rId3"/>
              </a:rPr>
              <a:t>here</a:t>
            </a:r>
            <a:r>
              <a:rPr lang="en-US" sz="1000" dirty="0"/>
              <a:t>.</a:t>
            </a:r>
          </a:p>
          <a:p>
            <a:pPr marL="171450" indent="-171450">
              <a:buFont typeface="Arial" panose="020B0604020202020204" pitchFamily="34" charset="0"/>
              <a:buChar char="•"/>
            </a:pPr>
            <a:r>
              <a:rPr lang="en-US" sz="1000" dirty="0"/>
              <a:t>Partitioned data assets that consist of partitioned files in a folder of the local file system.</a:t>
            </a:r>
          </a:p>
          <a:p>
            <a:pPr marL="171450" indent="-171450">
              <a:buFont typeface="Arial" panose="020B0604020202020204" pitchFamily="34" charset="0"/>
              <a:buChar char="•"/>
            </a:pPr>
            <a:r>
              <a:rPr lang="en-US" sz="1000" dirty="0"/>
              <a:t>Data assets from files in a folder of your local file system with these formats: </a:t>
            </a:r>
          </a:p>
          <a:p>
            <a:pPr marL="628650" lvl="1" indent="-171450">
              <a:buFont typeface="Courier New" panose="02070309020205020404" pitchFamily="49" charset="0"/>
              <a:buChar char="o"/>
            </a:pPr>
            <a:r>
              <a:rPr lang="en-US" sz="1000" dirty="0"/>
              <a:t>CSV</a:t>
            </a:r>
          </a:p>
          <a:p>
            <a:pPr marL="628650" lvl="1" indent="-171450">
              <a:buFont typeface="Courier New" panose="02070309020205020404" pitchFamily="49" charset="0"/>
              <a:buChar char="o"/>
            </a:pPr>
            <a:r>
              <a:rPr lang="en-US" sz="1000" dirty="0"/>
              <a:t>Avro</a:t>
            </a:r>
          </a:p>
          <a:p>
            <a:pPr marL="628650" lvl="1" indent="-171450">
              <a:buFont typeface="Courier New" panose="02070309020205020404" pitchFamily="49" charset="0"/>
              <a:buChar char="o"/>
            </a:pPr>
            <a:r>
              <a:rPr lang="en-US" sz="1000" dirty="0"/>
              <a:t>Parquet</a:t>
            </a:r>
          </a:p>
          <a:p>
            <a:r>
              <a:rPr lang="en-US" sz="1000" dirty="0"/>
              <a:t>However, structured data files are not profiled when data assets do not explicitly reference them, such as in these circumstances:</a:t>
            </a:r>
          </a:p>
          <a:p>
            <a:pPr marL="171450" indent="-171450">
              <a:buFont typeface="Arial" panose="020B0604020202020204" pitchFamily="34" charset="0"/>
              <a:buChar char="•"/>
            </a:pPr>
            <a:r>
              <a:rPr lang="en-US" sz="1000" dirty="0"/>
              <a:t>The files are within a folder asset. Files that are accessible from a folder asset are not treated as assets and are not profiled.</a:t>
            </a:r>
          </a:p>
          <a:p>
            <a:pPr marL="171450" indent="-171450">
              <a:buFont typeface="Arial" panose="020B0604020202020204" pitchFamily="34" charset="0"/>
              <a:buChar char="•"/>
            </a:pPr>
            <a:r>
              <a:rPr lang="en-US" sz="1000" dirty="0"/>
              <a:t>The files are within an archive file. The archive file is referenced by the data asset and the compressed files are not profiled.</a:t>
            </a:r>
          </a:p>
          <a:p>
            <a:r>
              <a:rPr lang="en-US" sz="1000" dirty="0"/>
              <a:t>In catalogs with policy enforcement, profiles for structured data assets are created automatically.</a:t>
            </a:r>
          </a:p>
          <a:p>
            <a:r>
              <a:rPr lang="en-US" sz="1000" dirty="0"/>
              <a:t>In projects and in catalogs without policy enforcement, you must create profiles for structured data assets</a:t>
            </a:r>
          </a:p>
          <a:p>
            <a:pPr>
              <a:spcBef>
                <a:spcPts val="600"/>
              </a:spcBef>
            </a:pPr>
            <a:endParaRPr lang="en-US" sz="1000" b="0" dirty="0">
              <a:effectLst/>
            </a:endParaRP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356940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7"/>
          <p:cNvSpPr txBox="1">
            <a:spLocks noGrp="1" noChangeArrowheads="1"/>
          </p:cNvSpPr>
          <p:nvPr/>
        </p:nvSpPr>
        <p:spPr bwMode="auto">
          <a:xfrm>
            <a:off x="4143375" y="9120191"/>
            <a:ext cx="3170238" cy="479425"/>
          </a:xfrm>
          <a:prstGeom prst="rect">
            <a:avLst/>
          </a:prstGeom>
          <a:noFill/>
          <a:ln w="9525">
            <a:noFill/>
            <a:miter lim="800000"/>
            <a:headEnd/>
            <a:tailEnd/>
          </a:ln>
        </p:spPr>
        <p:txBody>
          <a:bodyPr lIns="99033" tIns="49517" rIns="99033" bIns="49517" anchor="b"/>
          <a:lstStyle/>
          <a:p>
            <a:pPr algn="r" defTabSz="990454">
              <a:buClrTx/>
            </a:pPr>
            <a:fld id="{3AF785D3-425B-478B-AF66-E8516CFA1B36}" type="slidenum">
              <a:rPr lang="en-US" sz="1300"/>
              <a:pPr algn="r" defTabSz="990454">
                <a:buClrTx/>
              </a:pPr>
              <a:t>6</a:t>
            </a:fld>
            <a:endParaRPr lang="en-US" sz="1300" dirty="0"/>
          </a:p>
        </p:txBody>
      </p:sp>
      <p:sp>
        <p:nvSpPr>
          <p:cNvPr id="977923" name="Rectangle 2"/>
          <p:cNvSpPr>
            <a:spLocks noGrp="1" noRot="1" noChangeAspect="1" noChangeArrowheads="1" noTextEdit="1"/>
          </p:cNvSpPr>
          <p:nvPr>
            <p:ph type="sldImg"/>
          </p:nvPr>
        </p:nvSpPr>
        <p:spPr>
          <a:xfrm>
            <a:off x="460375" y="720725"/>
            <a:ext cx="6397625" cy="3598863"/>
          </a:xfrm>
          <a:ln/>
        </p:spPr>
      </p:sp>
      <p:sp>
        <p:nvSpPr>
          <p:cNvPr id="977924" name="Rectangle 3"/>
          <p:cNvSpPr>
            <a:spLocks noGrp="1" noChangeArrowheads="1"/>
          </p:cNvSpPr>
          <p:nvPr>
            <p:ph type="body" idx="1"/>
          </p:nvPr>
        </p:nvSpPr>
        <p:spPr>
          <a:xfrm>
            <a:off x="460376" y="4526280"/>
            <a:ext cx="6397624" cy="4495691"/>
          </a:xfrm>
          <a:noFill/>
        </p:spPr>
        <p:txBody>
          <a:bodyPr/>
          <a:lstStyle/>
          <a:p>
            <a:pPr algn="just"/>
            <a:r>
              <a:rPr lang="en-US" sz="1000" dirty="0"/>
              <a:t>TOPIC: INTRODUCTION – LAB: GETTING STARTED</a:t>
            </a:r>
          </a:p>
          <a:p>
            <a:pPr algn="just"/>
            <a:endParaRPr lang="en-US" sz="1000" dirty="0"/>
          </a:p>
        </p:txBody>
      </p:sp>
    </p:spTree>
    <p:extLst>
      <p:ext uri="{BB962C8B-B14F-4D97-AF65-F5344CB8AC3E}">
        <p14:creationId xmlns:p14="http://schemas.microsoft.com/office/powerpoint/2010/main" val="3734417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endParaRPr lang="en-US" sz="1000" b="0" dirty="0">
              <a:effectLst/>
            </a:endParaRP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3971461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spcAft>
                <a:spcPts val="0"/>
              </a:spcAft>
              <a:buClr>
                <a:schemeClr val="tx1"/>
              </a:buClr>
            </a:pPr>
            <a:r>
              <a:rPr lang="en-US" sz="1000" b="1" kern="0" dirty="0">
                <a:ea typeface="Verdana" panose="020B0604030504040204" pitchFamily="34" charset="0"/>
                <a:cs typeface="Verdana" panose="020B0604030504040204" pitchFamily="34" charset="0"/>
              </a:rPr>
              <a:t>Technical details on how this works</a:t>
            </a:r>
          </a:p>
          <a:p>
            <a:pPr lvl="1" indent="-182880">
              <a:spcBef>
                <a:spcPts val="600"/>
              </a:spcBef>
              <a:spcAft>
                <a:spcPts val="0"/>
              </a:spcAft>
              <a:buClr>
                <a:schemeClr val="tx1"/>
              </a:buClr>
              <a:buFont typeface="Wingdings" panose="05000000000000000000" pitchFamily="2" charset="2"/>
              <a:buChar char="ü"/>
            </a:pPr>
            <a:r>
              <a:rPr lang="en-US" sz="1000" i="1" kern="0" dirty="0">
                <a:ea typeface="Verdana" panose="020B0604030504040204" pitchFamily="34" charset="0"/>
                <a:cs typeface="Verdana" panose="020B0604030504040204" pitchFamily="34" charset="0"/>
              </a:rPr>
              <a:t>Initialize: </a:t>
            </a:r>
            <a:r>
              <a:rPr lang="en-US" sz="1000" kern="0" dirty="0">
                <a:ea typeface="Verdana" panose="020B0604030504040204" pitchFamily="34" charset="0"/>
                <a:cs typeface="Verdana" panose="020B0604030504040204" pitchFamily="34" charset="0"/>
              </a:rPr>
              <a:t>Create Janus graph schema in Cassandra and Search Index in Solr</a:t>
            </a:r>
          </a:p>
          <a:p>
            <a:pPr lvl="1" indent="-182880">
              <a:spcBef>
                <a:spcPts val="600"/>
              </a:spcBef>
              <a:spcAft>
                <a:spcPts val="0"/>
              </a:spcAft>
              <a:buClr>
                <a:schemeClr val="tx1"/>
              </a:buClr>
              <a:buFont typeface="Wingdings" panose="05000000000000000000" pitchFamily="2" charset="2"/>
              <a:buChar char="ü"/>
            </a:pPr>
            <a:r>
              <a:rPr lang="en-US" sz="1000" i="1" kern="0" dirty="0">
                <a:ea typeface="Verdana" panose="020B0604030504040204" pitchFamily="34" charset="0"/>
                <a:cs typeface="Verdana" panose="020B0604030504040204" pitchFamily="34" charset="0"/>
              </a:rPr>
              <a:t>Type Registry: </a:t>
            </a:r>
            <a:r>
              <a:rPr lang="en-US" sz="1000" kern="0" dirty="0">
                <a:ea typeface="Verdana" panose="020B0604030504040204" pitchFamily="34" charset="0"/>
                <a:cs typeface="Verdana" panose="020B0604030504040204" pitchFamily="34" charset="0"/>
              </a:rPr>
              <a:t>Store definitions of entity type relationships (assets and others) as well as their properties in Cassandra</a:t>
            </a:r>
          </a:p>
          <a:p>
            <a:pPr lvl="1" indent="-182880">
              <a:spcBef>
                <a:spcPts val="600"/>
              </a:spcBef>
              <a:spcAft>
                <a:spcPts val="0"/>
              </a:spcAft>
              <a:buClr>
                <a:schemeClr val="tx1"/>
              </a:buClr>
              <a:buFont typeface="Wingdings" panose="05000000000000000000" pitchFamily="2" charset="2"/>
              <a:buChar char="ü"/>
            </a:pPr>
            <a:r>
              <a:rPr lang="en-US" sz="1000" kern="0" dirty="0">
                <a:ea typeface="Verdana" panose="020B0604030504040204" pitchFamily="34" charset="0"/>
                <a:cs typeface="Verdana" panose="020B0604030504040204" pitchFamily="34" charset="0"/>
              </a:rPr>
              <a:t>Read messages from Kafka and write to Janus graph, Store create / update / delete vertices / edges in Cassandra</a:t>
            </a:r>
          </a:p>
          <a:p>
            <a:pPr lvl="1" indent="-182880">
              <a:spcBef>
                <a:spcPts val="600"/>
              </a:spcBef>
              <a:spcAft>
                <a:spcPts val="0"/>
              </a:spcAft>
              <a:buClr>
                <a:schemeClr val="tx1"/>
              </a:buClr>
              <a:buFont typeface="Wingdings" panose="05000000000000000000" pitchFamily="2" charset="2"/>
              <a:buChar char="ü"/>
            </a:pPr>
            <a:r>
              <a:rPr lang="en-US" sz="1000" kern="0" dirty="0">
                <a:ea typeface="Verdana" panose="020B0604030504040204" pitchFamily="34" charset="0"/>
                <a:cs typeface="Verdana" panose="020B0604030504040204" pitchFamily="34" charset="0"/>
              </a:rPr>
              <a:t>Get Type info from Type Registry </a:t>
            </a:r>
          </a:p>
          <a:p>
            <a:pPr lvl="1" indent="-182880">
              <a:spcBef>
                <a:spcPts val="600"/>
              </a:spcBef>
              <a:spcAft>
                <a:spcPts val="0"/>
              </a:spcAft>
              <a:buClr>
                <a:schemeClr val="tx1"/>
              </a:buClr>
              <a:buFont typeface="Wingdings" panose="05000000000000000000" pitchFamily="2" charset="2"/>
              <a:buChar char="ü"/>
            </a:pPr>
            <a:r>
              <a:rPr lang="en-US" sz="1000" kern="0" dirty="0">
                <a:ea typeface="Verdana" panose="020B0604030504040204" pitchFamily="34" charset="0"/>
                <a:cs typeface="Verdana" panose="020B0604030504040204" pitchFamily="34" charset="0"/>
              </a:rPr>
              <a:t>Send requests to Scheduler to recalculate scores for modified vertices and their neighborhood</a:t>
            </a:r>
          </a:p>
          <a:p>
            <a:pPr lvl="1" indent="-182880">
              <a:spcBef>
                <a:spcPts val="600"/>
              </a:spcBef>
              <a:spcAft>
                <a:spcPts val="0"/>
              </a:spcAft>
              <a:buClr>
                <a:schemeClr val="tx1"/>
              </a:buClr>
              <a:buFont typeface="Wingdings" panose="05000000000000000000" pitchFamily="2" charset="2"/>
              <a:buChar char="ü"/>
            </a:pPr>
            <a:r>
              <a:rPr lang="en-US" sz="1000" i="1" kern="0" dirty="0">
                <a:ea typeface="Verdana" panose="020B0604030504040204" pitchFamily="34" charset="0"/>
                <a:cs typeface="Verdana" panose="020B0604030504040204" pitchFamily="34" charset="0"/>
              </a:rPr>
              <a:t>Enterprise Search: </a:t>
            </a:r>
            <a:r>
              <a:rPr lang="en-US" sz="1000" kern="0" dirty="0">
                <a:ea typeface="Verdana" panose="020B0604030504040204" pitchFamily="34" charset="0"/>
                <a:cs typeface="Verdana" panose="020B0604030504040204" pitchFamily="34" charset="0"/>
              </a:rPr>
              <a:t>Receive REST requests from GUI and run full text searches, rank the results, provides additional graph information </a:t>
            </a:r>
          </a:p>
          <a:p>
            <a:pPr lvl="1" indent="-182880">
              <a:spcBef>
                <a:spcPts val="600"/>
              </a:spcBef>
              <a:spcAft>
                <a:spcPts val="0"/>
              </a:spcAft>
              <a:buClr>
                <a:schemeClr val="tx1"/>
              </a:buClr>
              <a:buFont typeface="Wingdings" panose="05000000000000000000" pitchFamily="2" charset="2"/>
              <a:buChar char="ü"/>
            </a:pPr>
            <a:r>
              <a:rPr lang="en-US" sz="1000" i="1" kern="0" dirty="0">
                <a:ea typeface="Verdana" panose="020B0604030504040204" pitchFamily="34" charset="0"/>
                <a:cs typeface="Verdana" panose="020B0604030504040204" pitchFamily="34" charset="0"/>
              </a:rPr>
              <a:t>Scheduler: </a:t>
            </a:r>
            <a:r>
              <a:rPr lang="en-US" sz="1000" kern="0" dirty="0">
                <a:ea typeface="Verdana" panose="020B0604030504040204" pitchFamily="34" charset="0"/>
                <a:cs typeface="Verdana" panose="020B0604030504040204" pitchFamily="34" charset="0"/>
              </a:rPr>
              <a:t>Run jobs to recalculate scores and write them to Janus graphs</a:t>
            </a:r>
          </a:p>
          <a:p>
            <a:endParaRPr lang="en-US" sz="1000"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874564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dirty="0"/>
              <a:t>Use CPD to transform data that provides enriched and tailored information for your enterprise.</a:t>
            </a:r>
          </a:p>
          <a:p>
            <a:pPr>
              <a:spcBef>
                <a:spcPts val="600"/>
              </a:spcBef>
            </a:pPr>
            <a:r>
              <a:rPr lang="en-US" sz="1000" dirty="0"/>
              <a:t>You can create, edit, load, and run transformation jobs. CPD has features like built-in search, automatic metadata propagation, and simultaneous highlighting of all compilation errors. Developers can use these features to be more productive.</a:t>
            </a:r>
          </a:p>
          <a:p>
            <a:pPr>
              <a:spcBef>
                <a:spcPts val="600"/>
              </a:spcBef>
            </a:pPr>
            <a:r>
              <a:rPr lang="en-US" sz="1000" u="sng" dirty="0"/>
              <a:t>Search: </a:t>
            </a:r>
            <a:r>
              <a:rPr lang="en-US" sz="1000" dirty="0"/>
              <a:t>Find what you need fast by using the flexible Search feature. </a:t>
            </a:r>
          </a:p>
          <a:p>
            <a:pPr>
              <a:spcBef>
                <a:spcPts val="600"/>
              </a:spcBef>
            </a:pPr>
            <a:r>
              <a:rPr lang="en-US" sz="1000" u="sng" dirty="0"/>
              <a:t>Automatic metadata propagation: </a:t>
            </a:r>
            <a:r>
              <a:rPr lang="en-US" sz="1000" dirty="0"/>
              <a:t>CPD automatically propagates metadata from one stage to the other stages later in the job, increasing productivity.</a:t>
            </a:r>
          </a:p>
          <a:p>
            <a:pPr>
              <a:spcBef>
                <a:spcPts val="600"/>
              </a:spcBef>
            </a:pPr>
            <a:r>
              <a:rPr lang="en-US" sz="1000" u="sng" dirty="0"/>
              <a:t>Highlighting of all compilation errors: </a:t>
            </a:r>
            <a:r>
              <a:rPr lang="en-US" sz="1000" u="none" dirty="0"/>
              <a:t>CPD</a:t>
            </a:r>
            <a:r>
              <a:rPr lang="en-US" sz="1000" dirty="0"/>
              <a:t> highlights all errors and gives you a way to see problems with a quick hover over each stage, so you can fix multiple problems at the same time before recompiling.</a:t>
            </a:r>
          </a:p>
          <a:p>
            <a:pPr>
              <a:spcBef>
                <a:spcPts val="600"/>
              </a:spcBef>
            </a:pPr>
            <a:r>
              <a:rPr lang="en-US" sz="1000" dirty="0"/>
              <a:t>The Transform data page of CPD features the following tabs, which you use for quick access to essential actions:</a:t>
            </a:r>
          </a:p>
          <a:p>
            <a:pPr marL="171450" indent="-171450">
              <a:spcBef>
                <a:spcPts val="600"/>
              </a:spcBef>
              <a:buFont typeface="Arial" panose="020B0604020202020204" pitchFamily="34" charset="0"/>
              <a:buChar char="•"/>
            </a:pPr>
            <a:r>
              <a:rPr lang="en-US" sz="1000" dirty="0"/>
              <a:t>Projects</a:t>
            </a:r>
          </a:p>
          <a:p>
            <a:pPr marL="171450" indent="-171450">
              <a:spcBef>
                <a:spcPts val="600"/>
              </a:spcBef>
              <a:buFont typeface="Arial" panose="020B0604020202020204" pitchFamily="34" charset="0"/>
              <a:buChar char="•"/>
            </a:pPr>
            <a:r>
              <a:rPr lang="en-US" sz="1000" dirty="0"/>
              <a:t>Connections</a:t>
            </a:r>
          </a:p>
          <a:p>
            <a:pPr marL="171450" indent="-171450">
              <a:spcBef>
                <a:spcPts val="600"/>
              </a:spcBef>
              <a:buFont typeface="Arial" panose="020B0604020202020204" pitchFamily="34" charset="0"/>
              <a:buChar char="•"/>
            </a:pPr>
            <a:r>
              <a:rPr lang="en-US" sz="1000" dirty="0"/>
              <a:t>Table definitions</a:t>
            </a:r>
          </a:p>
          <a:p>
            <a:pPr marL="171450" indent="-171450">
              <a:spcBef>
                <a:spcPts val="600"/>
              </a:spcBef>
              <a:buFont typeface="Arial" panose="020B0604020202020204" pitchFamily="34" charset="0"/>
              <a:buChar char="•"/>
            </a:pPr>
            <a:r>
              <a:rPr lang="en-US" sz="1000" dirty="0"/>
              <a:t>Jobs</a:t>
            </a:r>
          </a:p>
          <a:p>
            <a:pPr marL="171450" indent="-171450">
              <a:spcBef>
                <a:spcPts val="600"/>
              </a:spcBef>
              <a:buFont typeface="Arial" panose="020B0604020202020204" pitchFamily="34" charset="0"/>
              <a:buChar char="•"/>
            </a:pPr>
            <a:r>
              <a:rPr lang="en-US" sz="1000" dirty="0"/>
              <a:t>Parameter sets</a:t>
            </a:r>
            <a:endParaRPr lang="en-US" sz="1000" b="0" dirty="0">
              <a:effectLst/>
            </a:endParaRP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17414204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b="0" dirty="0">
                <a:effectLst/>
              </a:rPr>
              <a:t>  </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1441868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b="0" dirty="0">
                <a:effectLst/>
              </a:rPr>
              <a:t>  </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1991012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D09AF2BA-6012-4056-BA8A-E221F04E6BFD}" type="slidenum">
              <a:rPr lang="en-US" smtClean="0">
                <a:latin typeface="Arial" pitchFamily="34" charset="0"/>
                <a:cs typeface="Arial" pitchFamily="34" charset="0"/>
              </a:rPr>
              <a:pPr/>
              <a:t>65</a:t>
            </a:fld>
            <a:endParaRPr lang="en-US" dirty="0">
              <a:latin typeface="Arial" pitchFamily="34" charset="0"/>
              <a:cs typeface="Arial" pitchFamily="34" charset="0"/>
            </a:endParaRPr>
          </a:p>
        </p:txBody>
      </p:sp>
      <p:sp>
        <p:nvSpPr>
          <p:cNvPr id="117763" name="Rectangle 2"/>
          <p:cNvSpPr>
            <a:spLocks noGrp="1" noRot="1" noChangeAspect="1" noChangeArrowheads="1" noTextEdit="1"/>
          </p:cNvSpPr>
          <p:nvPr>
            <p:ph type="sldImg"/>
          </p:nvPr>
        </p:nvSpPr>
        <p:spPr>
          <a:xfrm>
            <a:off x="250825" y="744538"/>
            <a:ext cx="6596063" cy="3711575"/>
          </a:xfrm>
          <a:ln/>
        </p:spPr>
      </p:sp>
      <p:sp>
        <p:nvSpPr>
          <p:cNvPr id="117764" name="Rectangle 3"/>
          <p:cNvSpPr>
            <a:spLocks noGrp="1" noChangeArrowheads="1"/>
          </p:cNvSpPr>
          <p:nvPr>
            <p:ph type="body" idx="1"/>
          </p:nvPr>
        </p:nvSpPr>
        <p:spPr>
          <a:xfrm>
            <a:off x="250825" y="4700796"/>
            <a:ext cx="6596063" cy="4456113"/>
          </a:xfrm>
          <a:noFill/>
          <a:ln/>
        </p:spPr>
        <p:txBody>
          <a:bodyPr/>
          <a:lstStyle/>
          <a:p>
            <a:pPr algn="just">
              <a:spcBef>
                <a:spcPts val="600"/>
              </a:spcBef>
            </a:pPr>
            <a:r>
              <a:rPr lang="en-US" sz="1000" b="1" dirty="0"/>
              <a:t>Instructors:  </a:t>
            </a:r>
            <a:r>
              <a:rPr lang="en-US" sz="1000" dirty="0"/>
              <a:t>Perform the three labs in this group together</a:t>
            </a:r>
          </a:p>
        </p:txBody>
      </p:sp>
    </p:spTree>
    <p:extLst>
      <p:ext uri="{BB962C8B-B14F-4D97-AF65-F5344CB8AC3E}">
        <p14:creationId xmlns:p14="http://schemas.microsoft.com/office/powerpoint/2010/main" val="14015957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D09AF2BA-6012-4056-BA8A-E221F04E6BFD}" type="slidenum">
              <a:rPr lang="en-US" smtClean="0">
                <a:latin typeface="Arial" pitchFamily="34" charset="0"/>
                <a:cs typeface="Arial" pitchFamily="34" charset="0"/>
              </a:rPr>
              <a:pPr/>
              <a:t>66</a:t>
            </a:fld>
            <a:endParaRPr lang="en-US" dirty="0">
              <a:latin typeface="Arial" pitchFamily="34" charset="0"/>
              <a:cs typeface="Arial" pitchFamily="34" charset="0"/>
            </a:endParaRPr>
          </a:p>
        </p:txBody>
      </p:sp>
      <p:sp>
        <p:nvSpPr>
          <p:cNvPr id="117763" name="Rectangle 2"/>
          <p:cNvSpPr>
            <a:spLocks noGrp="1" noRot="1" noChangeAspect="1" noChangeArrowheads="1" noTextEdit="1"/>
          </p:cNvSpPr>
          <p:nvPr>
            <p:ph type="sldImg"/>
          </p:nvPr>
        </p:nvSpPr>
        <p:spPr>
          <a:xfrm>
            <a:off x="250825" y="744538"/>
            <a:ext cx="6596063" cy="3711575"/>
          </a:xfrm>
          <a:ln/>
        </p:spPr>
      </p:sp>
      <p:sp>
        <p:nvSpPr>
          <p:cNvPr id="117764" name="Rectangle 3"/>
          <p:cNvSpPr>
            <a:spLocks noGrp="1" noChangeArrowheads="1"/>
          </p:cNvSpPr>
          <p:nvPr>
            <p:ph type="body" idx="1"/>
          </p:nvPr>
        </p:nvSpPr>
        <p:spPr>
          <a:xfrm>
            <a:off x="250825" y="4700796"/>
            <a:ext cx="6596063" cy="4456113"/>
          </a:xfrm>
          <a:noFill/>
          <a:ln/>
        </p:spPr>
        <p:txBody>
          <a:bodyPr/>
          <a:lstStyle/>
          <a:p>
            <a:pPr algn="just">
              <a:spcBef>
                <a:spcPts val="600"/>
              </a:spcBef>
            </a:pPr>
            <a:r>
              <a:rPr lang="en-US" sz="1000" b="1" dirty="0"/>
              <a:t>Instructors:  </a:t>
            </a:r>
            <a:r>
              <a:rPr lang="en-US" sz="1000" dirty="0"/>
              <a:t>Perform the four lectures in this group together</a:t>
            </a:r>
          </a:p>
        </p:txBody>
      </p:sp>
    </p:spTree>
    <p:extLst>
      <p:ext uri="{BB962C8B-B14F-4D97-AF65-F5344CB8AC3E}">
        <p14:creationId xmlns:p14="http://schemas.microsoft.com/office/powerpoint/2010/main" val="41318409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7"/>
          <p:cNvSpPr txBox="1">
            <a:spLocks noGrp="1" noChangeArrowheads="1"/>
          </p:cNvSpPr>
          <p:nvPr/>
        </p:nvSpPr>
        <p:spPr bwMode="auto">
          <a:xfrm>
            <a:off x="4143375" y="9120191"/>
            <a:ext cx="3170238" cy="479425"/>
          </a:xfrm>
          <a:prstGeom prst="rect">
            <a:avLst/>
          </a:prstGeom>
          <a:noFill/>
          <a:ln w="9525">
            <a:noFill/>
            <a:miter lim="800000"/>
            <a:headEnd/>
            <a:tailEnd/>
          </a:ln>
        </p:spPr>
        <p:txBody>
          <a:bodyPr lIns="99033" tIns="49517" rIns="99033" bIns="49517" anchor="b"/>
          <a:lstStyle/>
          <a:p>
            <a:pPr algn="r" defTabSz="990454">
              <a:buClrTx/>
            </a:pPr>
            <a:fld id="{3AF785D3-425B-478B-AF66-E8516CFA1B36}" type="slidenum">
              <a:rPr lang="en-US" sz="1300"/>
              <a:pPr algn="r" defTabSz="990454">
                <a:buClrTx/>
              </a:pPr>
              <a:t>67</a:t>
            </a:fld>
            <a:endParaRPr lang="en-US" sz="1300" dirty="0"/>
          </a:p>
        </p:txBody>
      </p:sp>
      <p:sp>
        <p:nvSpPr>
          <p:cNvPr id="977923" name="Rectangle 2"/>
          <p:cNvSpPr>
            <a:spLocks noGrp="1" noRot="1" noChangeAspect="1" noChangeArrowheads="1" noTextEdit="1"/>
          </p:cNvSpPr>
          <p:nvPr>
            <p:ph type="sldImg"/>
          </p:nvPr>
        </p:nvSpPr>
        <p:spPr>
          <a:xfrm>
            <a:off x="460375" y="720725"/>
            <a:ext cx="6397625" cy="3598863"/>
          </a:xfrm>
          <a:ln/>
        </p:spPr>
      </p:sp>
      <p:sp>
        <p:nvSpPr>
          <p:cNvPr id="977924" name="Rectangle 3"/>
          <p:cNvSpPr>
            <a:spLocks noGrp="1" noChangeArrowheads="1"/>
          </p:cNvSpPr>
          <p:nvPr>
            <p:ph type="body" idx="1"/>
          </p:nvPr>
        </p:nvSpPr>
        <p:spPr>
          <a:xfrm>
            <a:off x="460376" y="4617720"/>
            <a:ext cx="6351904" cy="4404251"/>
          </a:xfrm>
          <a:noFill/>
        </p:spPr>
        <p:txBody>
          <a:bodyPr/>
          <a:lstStyle/>
          <a:p>
            <a:pPr algn="just"/>
            <a:r>
              <a:rPr lang="en-US" sz="1000" dirty="0"/>
              <a:t>TOPIC: ANALYZE – AutoAI &amp; Notebooks</a:t>
            </a:r>
          </a:p>
          <a:p>
            <a:pPr algn="just"/>
            <a:endParaRPr lang="en-US" dirty="0"/>
          </a:p>
        </p:txBody>
      </p:sp>
    </p:spTree>
    <p:extLst>
      <p:ext uri="{BB962C8B-B14F-4D97-AF65-F5344CB8AC3E}">
        <p14:creationId xmlns:p14="http://schemas.microsoft.com/office/powerpoint/2010/main" val="22034276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baseline="0" dirty="0"/>
              <a:t> </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40364889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69</a:t>
            </a:fld>
            <a:endParaRPr lang="en-US" dirty="0">
              <a:solidFill>
                <a:prstClr val="black"/>
              </a:solidFill>
            </a:endParaRPr>
          </a:p>
        </p:txBody>
      </p:sp>
      <p:sp>
        <p:nvSpPr>
          <p:cNvPr id="5" name="Notes Placeholder 2">
            <a:extLst>
              <a:ext uri="{FF2B5EF4-FFF2-40B4-BE49-F238E27FC236}">
                <a16:creationId xmlns:a16="http://schemas.microsoft.com/office/drawing/2014/main" id="{EA7F5D08-90A5-45F6-9095-9B44FC5F7A6C}"/>
              </a:ext>
            </a:extLst>
          </p:cNvPr>
          <p:cNvSpPr txBox="1">
            <a:spLocks/>
          </p:cNvSpPr>
          <p:nvPr/>
        </p:nvSpPr>
        <p:spPr bwMode="auto">
          <a:xfrm>
            <a:off x="457200" y="4560893"/>
            <a:ext cx="6400800" cy="4319587"/>
          </a:xfrm>
          <a:prstGeom prst="rect">
            <a:avLst/>
          </a:prstGeom>
          <a:noFill/>
          <a:ln w="9525">
            <a:noFill/>
            <a:miter lim="800000"/>
            <a:headEnd/>
            <a:tailEnd/>
          </a:ln>
          <a:effectLst/>
        </p:spPr>
        <p:txBody>
          <a:bodyPr vert="horz" wrap="square" lIns="96639" tIns="48320" rIns="96639" bIns="48320" numCol="1" anchor="t" anchorCtr="0" compatLnSpc="1">
            <a:prstTxWarp prst="textNoShape">
              <a:avLst/>
            </a:prstTxWarp>
          </a:bodyPr>
          <a:lst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buClrTx/>
              <a:buFontTx/>
            </a:pPr>
            <a:r>
              <a:rPr lang="en-US" sz="1000" dirty="0"/>
              <a:t> </a:t>
            </a:r>
          </a:p>
        </p:txBody>
      </p:sp>
      <p:sp>
        <p:nvSpPr>
          <p:cNvPr id="3" name="Notes Placeholder 2">
            <a:extLst>
              <a:ext uri="{FF2B5EF4-FFF2-40B4-BE49-F238E27FC236}">
                <a16:creationId xmlns:a16="http://schemas.microsoft.com/office/drawing/2014/main" id="{41D15B1A-9847-4988-9D2F-96F2AD7E5800}"/>
              </a:ext>
            </a:extLst>
          </p:cNvPr>
          <p:cNvSpPr>
            <a:spLocks noGrp="1"/>
          </p:cNvSpPr>
          <p:nvPr>
            <p:ph type="body" idx="1"/>
          </p:nvPr>
        </p:nvSpPr>
        <p:spPr>
          <a:xfrm>
            <a:off x="423334" y="4560893"/>
            <a:ext cx="6160036" cy="4319587"/>
          </a:xfrm>
        </p:spPr>
        <p:txBody>
          <a:bodyPr/>
          <a:lstStyle/>
          <a:p>
            <a:r>
              <a:rPr lang="en-US" dirty="0"/>
              <a:t>An Analytics project can include these types of resources:</a:t>
            </a:r>
          </a:p>
          <a:p>
            <a:pPr marL="171450" indent="-171450">
              <a:buFont typeface="Arial" panose="020B0604020202020204" pitchFamily="34" charset="0"/>
              <a:buChar char="•"/>
            </a:pPr>
            <a:r>
              <a:rPr lang="en-US" b="1" dirty="0"/>
              <a:t>Collaborators</a:t>
            </a:r>
            <a:r>
              <a:rPr lang="en-US" dirty="0"/>
              <a:t> are the people who you work with in your project.</a:t>
            </a:r>
          </a:p>
          <a:p>
            <a:pPr marL="171450" indent="-171450">
              <a:buFont typeface="Arial" panose="020B0604020202020204" pitchFamily="34" charset="0"/>
              <a:buChar char="•"/>
            </a:pPr>
            <a:r>
              <a:rPr lang="en-US" b="1" dirty="0"/>
              <a:t>Data assets </a:t>
            </a:r>
            <a:r>
              <a:rPr lang="en-US" dirty="0"/>
              <a:t>are what you work on. They often consist of raw data that you work with to refine.</a:t>
            </a:r>
          </a:p>
          <a:p>
            <a:pPr marL="171450" indent="-171450">
              <a:buFont typeface="Arial" panose="020B0604020202020204" pitchFamily="34" charset="0"/>
              <a:buChar char="•"/>
            </a:pPr>
            <a:r>
              <a:rPr lang="en-US" b="1" dirty="0"/>
              <a:t>Analytical assets </a:t>
            </a:r>
            <a:r>
              <a:rPr lang="en-US" dirty="0"/>
              <a:t>are what you create with tools to work on data.</a:t>
            </a:r>
          </a:p>
          <a:p>
            <a:pPr marL="171450" indent="-171450">
              <a:buFont typeface="Arial" panose="020B0604020202020204" pitchFamily="34" charset="0"/>
              <a:buChar char="•"/>
            </a:pPr>
            <a:r>
              <a:rPr lang="en-US" b="1" dirty="0"/>
              <a:t>Environments</a:t>
            </a:r>
            <a:r>
              <a:rPr lang="en-US" dirty="0"/>
              <a:t> are how you configure compute resources for running analytical assets.</a:t>
            </a:r>
          </a:p>
          <a:p>
            <a:pPr marL="171450" indent="-171450">
              <a:buFont typeface="Arial" panose="020B0604020202020204" pitchFamily="34" charset="0"/>
              <a:buChar char="•"/>
            </a:pPr>
            <a:r>
              <a:rPr lang="en-US" b="1" dirty="0"/>
              <a:t>Jobs</a:t>
            </a:r>
            <a:r>
              <a:rPr lang="en-US" dirty="0"/>
              <a:t> are how you manage and schedule the running of analytical assets.</a:t>
            </a:r>
          </a:p>
          <a:p>
            <a:pPr marL="171450" indent="-171450">
              <a:buFont typeface="Arial" panose="020B0604020202020204" pitchFamily="34" charset="0"/>
              <a:buChar char="•"/>
            </a:pPr>
            <a:r>
              <a:rPr lang="en-US" b="1" dirty="0"/>
              <a:t>Project documentation </a:t>
            </a:r>
            <a:r>
              <a:rPr lang="en-US" dirty="0"/>
              <a:t>and notifications are how you stay informed about what’s happening in the project.</a:t>
            </a:r>
          </a:p>
          <a:p>
            <a:pPr marL="171450" indent="-171450">
              <a:buFont typeface="Arial" panose="020B0604020202020204" pitchFamily="34" charset="0"/>
              <a:buChar char="•"/>
            </a:pPr>
            <a:r>
              <a:rPr lang="en-US" b="1" dirty="0"/>
              <a:t>Project storage </a:t>
            </a:r>
            <a:r>
              <a:rPr lang="en-US" dirty="0"/>
              <a:t>is where project information and files are stored.</a:t>
            </a:r>
          </a:p>
          <a:p>
            <a:pPr marL="171450" indent="-171450">
              <a:buFont typeface="Arial" panose="020B0604020202020204" pitchFamily="34" charset="0"/>
              <a:buChar char="•"/>
            </a:pPr>
            <a:r>
              <a:rPr lang="en-US" b="1" dirty="0"/>
              <a:t>Integrations</a:t>
            </a:r>
            <a:r>
              <a:rPr lang="en-US" dirty="0"/>
              <a:t> are how you incorporate external tools.</a:t>
            </a:r>
          </a:p>
          <a:p>
            <a:pPr marL="171450" indent="-171450">
              <a:buFont typeface="Arial" panose="020B0604020202020204" pitchFamily="34" charset="0"/>
              <a:buChar char="•"/>
            </a:pPr>
            <a:r>
              <a:rPr lang="en-US" b="1" dirty="0"/>
              <a:t>Services</a:t>
            </a:r>
            <a:r>
              <a:rPr lang="en-US" dirty="0"/>
              <a:t> are how you add tools or processing power to your project.</a:t>
            </a:r>
          </a:p>
          <a:p>
            <a:pPr marL="171450" indent="-171450">
              <a:buFont typeface="Arial" panose="020B0604020202020204" pitchFamily="34" charset="0"/>
              <a:buChar char="•"/>
            </a:pPr>
            <a:r>
              <a:rPr lang="en-US" b="1" dirty="0"/>
              <a:t>Catalogs</a:t>
            </a:r>
            <a:r>
              <a:rPr lang="en-US" dirty="0"/>
              <a:t> are how you share assets between projects.</a:t>
            </a:r>
          </a:p>
          <a:p>
            <a:endParaRPr lang="en-US" dirty="0"/>
          </a:p>
        </p:txBody>
      </p:sp>
    </p:spTree>
    <p:extLst>
      <p:ext uri="{BB962C8B-B14F-4D97-AF65-F5344CB8AC3E}">
        <p14:creationId xmlns:p14="http://schemas.microsoft.com/office/powerpoint/2010/main" val="2989400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b="0" i="0" u="none" strike="noStrike" kern="1200" baseline="0" dirty="0">
                <a:solidFill>
                  <a:schemeClr val="tx1"/>
                </a:solidFill>
                <a:latin typeface="Arial" charset="0"/>
                <a:ea typeface="+mn-ea"/>
                <a:cs typeface="Arial" charset="0"/>
              </a:rPr>
              <a:t>A cohesive modern data strategy is necessary to achieve modern AI and analytics results.</a:t>
            </a:r>
          </a:p>
          <a:p>
            <a:r>
              <a:rPr lang="en-US" sz="1000" b="0" i="0" u="none" strike="noStrike" kern="1200" baseline="0" dirty="0">
                <a:solidFill>
                  <a:schemeClr val="tx1"/>
                </a:solidFill>
                <a:latin typeface="Arial" charset="0"/>
                <a:ea typeface="+mn-ea"/>
                <a:cs typeface="Arial" charset="0"/>
              </a:rPr>
              <a:t>The IBM approach is based on three key take-aways: </a:t>
            </a:r>
          </a:p>
          <a:p>
            <a:pPr marL="228600" indent="-228600">
              <a:buAutoNum type="arabicParenR"/>
            </a:pPr>
            <a:r>
              <a:rPr lang="en-US" sz="1000" b="0" i="0" u="none" strike="noStrike" kern="1200" baseline="0" dirty="0">
                <a:solidFill>
                  <a:schemeClr val="tx1"/>
                </a:solidFill>
                <a:latin typeface="Arial" charset="0"/>
                <a:ea typeface="+mn-ea"/>
                <a:cs typeface="Arial" charset="0"/>
              </a:rPr>
              <a:t>data fuels digital transformation, </a:t>
            </a:r>
          </a:p>
          <a:p>
            <a:pPr marL="228600" indent="-228600">
              <a:buAutoNum type="arabicParenR"/>
            </a:pPr>
            <a:r>
              <a:rPr lang="en-US" sz="1000" b="0" i="0" u="none" strike="noStrike" kern="1200" baseline="0" dirty="0">
                <a:solidFill>
                  <a:schemeClr val="tx1"/>
                </a:solidFill>
                <a:latin typeface="Arial" charset="0"/>
                <a:ea typeface="+mn-ea"/>
                <a:cs typeface="Arial" charset="0"/>
              </a:rPr>
              <a:t>AI unlocks the value of data, and </a:t>
            </a:r>
          </a:p>
          <a:p>
            <a:pPr marL="228600" indent="-228600">
              <a:buAutoNum type="arabicParenR"/>
            </a:pPr>
            <a:r>
              <a:rPr lang="en-US" sz="1000" b="0" i="0" u="none" strike="noStrike" kern="1200" baseline="0" dirty="0">
                <a:solidFill>
                  <a:schemeClr val="tx1"/>
                </a:solidFill>
                <a:latin typeface="Arial" charset="0"/>
                <a:ea typeface="+mn-ea"/>
                <a:cs typeface="Arial" charset="0"/>
              </a:rPr>
              <a:t>hybrid cloud democratizes data. </a:t>
            </a:r>
          </a:p>
          <a:p>
            <a:r>
              <a:rPr lang="en-US" sz="1000" b="0" i="0" u="none" strike="noStrike" kern="1200" baseline="0" dirty="0">
                <a:solidFill>
                  <a:schemeClr val="tx1"/>
                </a:solidFill>
                <a:latin typeface="Arial" charset="0"/>
                <a:ea typeface="+mn-ea"/>
                <a:cs typeface="Arial" charset="0"/>
              </a:rPr>
              <a:t>These guide our overarching strategy for achieving real business value from data and AI.</a:t>
            </a:r>
            <a:endParaRPr lang="en-US" sz="1000" b="0" kern="1200" dirty="0">
              <a:solidFill>
                <a:schemeClr val="tx1"/>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1495332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70</a:t>
            </a:fld>
            <a:endParaRPr lang="en-US" dirty="0">
              <a:solidFill>
                <a:prstClr val="black"/>
              </a:solidFill>
            </a:endParaRPr>
          </a:p>
        </p:txBody>
      </p:sp>
      <p:sp>
        <p:nvSpPr>
          <p:cNvPr id="5" name="Notes Placeholder 2">
            <a:extLst>
              <a:ext uri="{FF2B5EF4-FFF2-40B4-BE49-F238E27FC236}">
                <a16:creationId xmlns:a16="http://schemas.microsoft.com/office/drawing/2014/main" id="{EA7F5D08-90A5-45F6-9095-9B44FC5F7A6C}"/>
              </a:ext>
            </a:extLst>
          </p:cNvPr>
          <p:cNvSpPr txBox="1">
            <a:spLocks/>
          </p:cNvSpPr>
          <p:nvPr/>
        </p:nvSpPr>
        <p:spPr bwMode="auto">
          <a:xfrm>
            <a:off x="457200" y="4560893"/>
            <a:ext cx="6400800" cy="4319587"/>
          </a:xfrm>
          <a:prstGeom prst="rect">
            <a:avLst/>
          </a:prstGeom>
          <a:noFill/>
          <a:ln w="9525">
            <a:noFill/>
            <a:miter lim="800000"/>
            <a:headEnd/>
            <a:tailEnd/>
          </a:ln>
          <a:effectLst/>
        </p:spPr>
        <p:txBody>
          <a:bodyPr vert="horz" wrap="square" lIns="96639" tIns="48320" rIns="96639" bIns="48320" numCol="1" anchor="t" anchorCtr="0" compatLnSpc="1">
            <a:prstTxWarp prst="textNoShape">
              <a:avLst/>
            </a:prstTxWarp>
          </a:bodyPr>
          <a:lst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buClrTx/>
              <a:buFontTx/>
            </a:pPr>
            <a:r>
              <a:rPr lang="en-US" sz="1000" dirty="0"/>
              <a:t>At the heart of the CPD advanced analytics platform is Watson Studio, the versatile and open source based authoring tools platform for building machine learning and deep learning models. </a:t>
            </a:r>
          </a:p>
        </p:txBody>
      </p:sp>
    </p:spTree>
    <p:extLst>
      <p:ext uri="{BB962C8B-B14F-4D97-AF65-F5344CB8AC3E}">
        <p14:creationId xmlns:p14="http://schemas.microsoft.com/office/powerpoint/2010/main" val="8643032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baseline="0" dirty="0"/>
              <a:t> </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6125899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baseline="0" dirty="0"/>
              <a:t> </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41424689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baseline="0" dirty="0"/>
              <a:t> </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23773806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baseline="0" dirty="0"/>
              <a:t> </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41597810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75</a:t>
            </a:fld>
            <a:endParaRPr lang="en-US" dirty="0">
              <a:solidFill>
                <a:prstClr val="black"/>
              </a:solidFill>
            </a:endParaRPr>
          </a:p>
        </p:txBody>
      </p:sp>
      <p:sp>
        <p:nvSpPr>
          <p:cNvPr id="5" name="Notes Placeholder 2">
            <a:extLst>
              <a:ext uri="{FF2B5EF4-FFF2-40B4-BE49-F238E27FC236}">
                <a16:creationId xmlns:a16="http://schemas.microsoft.com/office/drawing/2014/main" id="{EA7F5D08-90A5-45F6-9095-9B44FC5F7A6C}"/>
              </a:ext>
            </a:extLst>
          </p:cNvPr>
          <p:cNvSpPr txBox="1">
            <a:spLocks/>
          </p:cNvSpPr>
          <p:nvPr/>
        </p:nvSpPr>
        <p:spPr bwMode="auto">
          <a:xfrm>
            <a:off x="457200" y="4560893"/>
            <a:ext cx="6400800" cy="4319587"/>
          </a:xfrm>
          <a:prstGeom prst="rect">
            <a:avLst/>
          </a:prstGeom>
          <a:noFill/>
          <a:ln w="9525">
            <a:noFill/>
            <a:miter lim="800000"/>
            <a:headEnd/>
            <a:tailEnd/>
          </a:ln>
          <a:effectLst/>
        </p:spPr>
        <p:txBody>
          <a:bodyPr vert="horz" wrap="square" lIns="96639" tIns="48320" rIns="96639" bIns="48320" numCol="1" anchor="t" anchorCtr="0" compatLnSpc="1">
            <a:prstTxWarp prst="textNoShape">
              <a:avLst/>
            </a:prstTxWarp>
          </a:bodyPr>
          <a:lst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buClrTx/>
              <a:buFontTx/>
            </a:pPr>
            <a:r>
              <a:rPr lang="en-US" sz="1000" dirty="0"/>
              <a:t> </a:t>
            </a:r>
          </a:p>
        </p:txBody>
      </p:sp>
      <p:sp>
        <p:nvSpPr>
          <p:cNvPr id="3" name="Notes Placeholder 2">
            <a:extLst>
              <a:ext uri="{FF2B5EF4-FFF2-40B4-BE49-F238E27FC236}">
                <a16:creationId xmlns:a16="http://schemas.microsoft.com/office/drawing/2014/main" id="{76A9A996-6833-438F-8AF2-021DB7D7C37A}"/>
              </a:ext>
            </a:extLst>
          </p:cNvPr>
          <p:cNvSpPr>
            <a:spLocks noGrp="1"/>
          </p:cNvSpPr>
          <p:nvPr>
            <p:ph type="body" idx="1"/>
          </p:nvPr>
        </p:nvSpPr>
        <p:spPr>
          <a:xfrm>
            <a:off x="457200" y="4560893"/>
            <a:ext cx="6400800" cy="4319587"/>
          </a:xfrm>
        </p:spPr>
        <p:txBody>
          <a:bodyPr/>
          <a:lstStyle/>
          <a:p>
            <a:pPr>
              <a:spcBef>
                <a:spcPts val="600"/>
              </a:spcBef>
            </a:pPr>
            <a:r>
              <a:rPr lang="en-US" sz="1000" b="1" dirty="0"/>
              <a:t>The Jupyter and Spark notebook environment</a:t>
            </a:r>
          </a:p>
          <a:p>
            <a:pPr>
              <a:spcBef>
                <a:spcPts val="600"/>
              </a:spcBef>
            </a:pPr>
            <a:r>
              <a:rPr lang="en-US" sz="1000" dirty="0">
                <a:effectLst/>
              </a:rPr>
              <a:t>Notebooks for Jupyter run on Jupyter kernels. Additionally, If the notebook uses Spark APIs, those kernels run in Spark engines.</a:t>
            </a:r>
          </a:p>
          <a:p>
            <a:pPr>
              <a:spcBef>
                <a:spcPts val="600"/>
              </a:spcBef>
            </a:pPr>
            <a:r>
              <a:rPr lang="en-US" sz="1000" dirty="0">
                <a:effectLst/>
              </a:rPr>
              <a:t>When you open a notebook in edit mode, exactly one interactive session connects to a Jupyter kernel for the notebook language and Spark version that you select. This kernel executes code that you send and returns the computational results. You can switch the kernel to change the notebook language or Spark version.</a:t>
            </a:r>
          </a:p>
          <a:p>
            <a:pPr>
              <a:spcBef>
                <a:spcPts val="600"/>
              </a:spcBef>
            </a:pPr>
            <a:r>
              <a:rPr lang="en-US" sz="1000" dirty="0">
                <a:effectLst/>
              </a:rPr>
              <a:t>If necessary, you can restart or reconnect to the kernel. When you restart a kernel, the kernel is stopped and then started with the same session, but all execution results are lost. When you reconnect to a kernel after losing a connection, the notebook is connected to the same kernel session, and all previous execution results are available.</a:t>
            </a:r>
          </a:p>
          <a:p>
            <a:pPr>
              <a:spcBef>
                <a:spcPts val="600"/>
              </a:spcBef>
            </a:pPr>
            <a:r>
              <a:rPr lang="en-US" sz="1000" dirty="0">
                <a:effectLst/>
              </a:rPr>
              <a:t>The kernel remains active even if you leave the notebook or close the web browser window. When you reopen the same notebook, the notebook is connected to the same kernel.</a:t>
            </a:r>
          </a:p>
          <a:p>
            <a:pPr>
              <a:spcBef>
                <a:spcPts val="600"/>
              </a:spcBef>
            </a:pPr>
            <a:endParaRPr lang="en-US" sz="1000" b="1" dirty="0"/>
          </a:p>
          <a:p>
            <a:pPr>
              <a:spcBef>
                <a:spcPts val="600"/>
              </a:spcBef>
            </a:pPr>
            <a:r>
              <a:rPr lang="en-US" sz="1000" b="1" dirty="0"/>
              <a:t>RStudio overview</a:t>
            </a:r>
          </a:p>
          <a:p>
            <a:pPr>
              <a:spcBef>
                <a:spcPts val="600"/>
              </a:spcBef>
            </a:pPr>
            <a:r>
              <a:rPr lang="en-US" sz="1000" dirty="0">
                <a:effectLst/>
              </a:rPr>
              <a:t>R is a popular statistical analysis and machine-learning package that enables data management and includes tests, models, analyses, and graphics, and enables data management. RStudio provides an IDE for working with R.</a:t>
            </a:r>
          </a:p>
          <a:p>
            <a:pPr>
              <a:spcBef>
                <a:spcPts val="600"/>
              </a:spcBef>
            </a:pPr>
            <a:endParaRPr lang="en-US" sz="1000" dirty="0">
              <a:effectLst/>
            </a:endParaRPr>
          </a:p>
          <a:p>
            <a:pPr>
              <a:spcBef>
                <a:spcPts val="600"/>
              </a:spcBef>
            </a:pPr>
            <a:r>
              <a:rPr lang="en-US" sz="1000" b="1" dirty="0"/>
              <a:t>The Zeppelin and Spark notebook environment</a:t>
            </a:r>
          </a:p>
          <a:p>
            <a:pPr>
              <a:spcBef>
                <a:spcPts val="600"/>
              </a:spcBef>
            </a:pPr>
            <a:r>
              <a:rPr lang="en-US" sz="1000" dirty="0">
                <a:effectLst/>
              </a:rPr>
              <a:t>Apache Zeppelin notebooks run on kernels and Spark engines.</a:t>
            </a:r>
          </a:p>
          <a:p>
            <a:pPr>
              <a:spcBef>
                <a:spcPts val="600"/>
              </a:spcBef>
            </a:pPr>
            <a:r>
              <a:rPr lang="en-US" sz="1000" dirty="0">
                <a:effectLst/>
              </a:rPr>
              <a:t>Apache Zeppelin supports many interpreters such as Scala, Python, and R. The Spark interpreter and Livy interpreter can also be set up to connect to a designated Spark or Livy service.</a:t>
            </a:r>
          </a:p>
          <a:p>
            <a:pPr>
              <a:spcBef>
                <a:spcPts val="600"/>
              </a:spcBef>
            </a:pPr>
            <a:r>
              <a:rPr lang="en-US" sz="1000" dirty="0">
                <a:effectLst/>
              </a:rPr>
              <a:t>By default, the Zeppelin Spark interpreter connects to the Spark that is local to the Zeppelin container. </a:t>
            </a:r>
          </a:p>
          <a:p>
            <a:pPr>
              <a:spcBef>
                <a:spcPts val="600"/>
              </a:spcBef>
            </a:pPr>
            <a:endParaRPr lang="en-US" sz="1000" dirty="0">
              <a:effectLst/>
            </a:endParaRPr>
          </a:p>
          <a:p>
            <a:endParaRPr lang="en-US" dirty="0"/>
          </a:p>
        </p:txBody>
      </p:sp>
    </p:spTree>
    <p:extLst>
      <p:ext uri="{BB962C8B-B14F-4D97-AF65-F5344CB8AC3E}">
        <p14:creationId xmlns:p14="http://schemas.microsoft.com/office/powerpoint/2010/main" val="1286485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76</a:t>
            </a:fld>
            <a:endParaRPr lang="en-US" dirty="0">
              <a:solidFill>
                <a:prstClr val="black"/>
              </a:solidFill>
            </a:endParaRPr>
          </a:p>
        </p:txBody>
      </p:sp>
      <p:sp>
        <p:nvSpPr>
          <p:cNvPr id="5" name="Notes Placeholder 2">
            <a:extLst>
              <a:ext uri="{FF2B5EF4-FFF2-40B4-BE49-F238E27FC236}">
                <a16:creationId xmlns:a16="http://schemas.microsoft.com/office/drawing/2014/main" id="{17C76734-DFCF-4DE9-9CB8-0B5B5F6B91C1}"/>
              </a:ext>
            </a:extLst>
          </p:cNvPr>
          <p:cNvSpPr txBox="1">
            <a:spLocks/>
          </p:cNvSpPr>
          <p:nvPr/>
        </p:nvSpPr>
        <p:spPr bwMode="auto">
          <a:xfrm>
            <a:off x="457200" y="4560893"/>
            <a:ext cx="6400800" cy="4319587"/>
          </a:xfrm>
          <a:prstGeom prst="rect">
            <a:avLst/>
          </a:prstGeom>
          <a:noFill/>
          <a:ln w="9525">
            <a:noFill/>
            <a:miter lim="800000"/>
            <a:headEnd/>
            <a:tailEnd/>
          </a:ln>
          <a:effectLst/>
        </p:spPr>
        <p:txBody>
          <a:bodyPr vert="horz" wrap="square" lIns="96639" tIns="48320" rIns="96639" bIns="48320" numCol="1" anchor="t" anchorCtr="0" compatLnSpc="1">
            <a:prstTxWarp prst="textNoShape">
              <a:avLst/>
            </a:prstTxWarp>
          </a:bodyPr>
          <a:lst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buClrTx/>
              <a:buFontTx/>
            </a:pPr>
            <a:r>
              <a:rPr lang="en-US" sz="1000" dirty="0"/>
              <a:t> </a:t>
            </a:r>
          </a:p>
        </p:txBody>
      </p:sp>
      <p:sp>
        <p:nvSpPr>
          <p:cNvPr id="3" name="Notes Placeholder 2">
            <a:extLst>
              <a:ext uri="{FF2B5EF4-FFF2-40B4-BE49-F238E27FC236}">
                <a16:creationId xmlns:a16="http://schemas.microsoft.com/office/drawing/2014/main" id="{BB0D36D4-C7D2-4CD8-82EB-9BD9AAB2723A}"/>
              </a:ext>
            </a:extLst>
          </p:cNvPr>
          <p:cNvSpPr>
            <a:spLocks noGrp="1"/>
          </p:cNvSpPr>
          <p:nvPr>
            <p:ph type="body" idx="1"/>
          </p:nvPr>
        </p:nvSpPr>
        <p:spPr>
          <a:xfrm>
            <a:off x="137160" y="4352401"/>
            <a:ext cx="7040880" cy="4319587"/>
          </a:xfrm>
        </p:spPr>
        <p:txBody>
          <a:bodyPr/>
          <a:lstStyle/>
          <a:p>
            <a:r>
              <a:rPr lang="en-US" sz="1000" dirty="0"/>
              <a:t>As with classifiers, your notebook, language used and skillset of the data scientist would dictate what visualizations, models and other output would be derived from the CPD platform.</a:t>
            </a:r>
          </a:p>
          <a:p>
            <a:r>
              <a:rPr lang="en-US" sz="1000" b="1" dirty="0"/>
              <a:t>What are the most common and popular machine learning algorithms?</a:t>
            </a:r>
          </a:p>
          <a:p>
            <a:r>
              <a:rPr lang="en-US" sz="800" b="1" dirty="0"/>
              <a:t>Naïve Bayes Classifier Algorithm (Supervised Learning - Classification)</a:t>
            </a:r>
            <a:br>
              <a:rPr lang="en-US" sz="800" dirty="0"/>
            </a:br>
            <a:r>
              <a:rPr lang="en-US" sz="800" dirty="0"/>
              <a:t>The Naïve Bayes classifier is based on Bayes’ theorem and classifies every value as independent of any other value. It allows us to predict a class/category, based on a given set of features, using probability.</a:t>
            </a:r>
            <a:br>
              <a:rPr lang="en-US" sz="800" dirty="0"/>
            </a:br>
            <a:r>
              <a:rPr lang="en-US" sz="800" dirty="0"/>
              <a:t>Despite its simplicity, the classifier does surprisingly well and is often used due to the fact it outperforms more sophisticated classification methods.</a:t>
            </a:r>
          </a:p>
          <a:p>
            <a:r>
              <a:rPr lang="en-US" sz="800" b="1" dirty="0"/>
              <a:t>K Means Clustering Algorithm (Unsupervised Learning - Clustering)</a:t>
            </a:r>
            <a:br>
              <a:rPr lang="en-US" sz="800" dirty="0"/>
            </a:br>
            <a:r>
              <a:rPr lang="en-US" sz="800" dirty="0"/>
              <a:t>The K Means Clustering algorithm is a type of unsupervised learning, which is used to categorize unlabeled data, i.e. data without defined categories or groups. The algorithm works by finding groups within the data, with the number of groups represented by the variable K. It then works iteratively to assign each data point to one of K groups based on the features provided.</a:t>
            </a:r>
          </a:p>
          <a:p>
            <a:r>
              <a:rPr lang="en-US" sz="800" b="1" dirty="0"/>
              <a:t>Support Vector Machine Algorithm (Supervised Learning - Classification)</a:t>
            </a:r>
            <a:br>
              <a:rPr lang="en-US" sz="800" dirty="0"/>
            </a:br>
            <a:r>
              <a:rPr lang="en-US" sz="800" dirty="0"/>
              <a:t>Support Vector Machine algorithms are supervised learning models that analyze data used for classification and regression analysis. They essentially filter data into categories, which is achieved by providing a set of training examples, each set marked as belonging to one or the other of the two categories. The algorithm then works to build a model that assigns new values to one category or the other.</a:t>
            </a:r>
          </a:p>
          <a:p>
            <a:r>
              <a:rPr lang="en-US" sz="800" b="1" dirty="0"/>
              <a:t>Linear Regression (Supervised Learning/Regression)</a:t>
            </a:r>
            <a:br>
              <a:rPr lang="en-US" sz="800" dirty="0"/>
            </a:br>
            <a:r>
              <a:rPr lang="en-US" sz="800" dirty="0"/>
              <a:t>Linear regression is the most basic type of regression. Simple linear regression allows us to understand the relationships between two continuous variables. </a:t>
            </a:r>
          </a:p>
          <a:p>
            <a:r>
              <a:rPr lang="en-US" sz="800" b="1" dirty="0"/>
              <a:t>Logistic Regression (Supervised learning – Classification)</a:t>
            </a:r>
            <a:br>
              <a:rPr lang="en-US" sz="800" dirty="0"/>
            </a:br>
            <a:r>
              <a:rPr lang="en-US" sz="800" dirty="0"/>
              <a:t>Logistic regression focuses on estimating the probability of an event occurring based on the previous data provided. It is used to cover a binary dependent variable, that is where only two values, 0 and 1, represent outcomes.</a:t>
            </a:r>
          </a:p>
          <a:p>
            <a:r>
              <a:rPr lang="en-US" sz="800" b="1" dirty="0"/>
              <a:t>Artificial Neural Networks (Reinforcement Learning)</a:t>
            </a:r>
            <a:br>
              <a:rPr lang="en-US" sz="800" dirty="0"/>
            </a:br>
            <a:r>
              <a:rPr lang="en-US" sz="800" dirty="0"/>
              <a:t>An artificial neural network (ANN) comprises ‘units’ arranged in a series of layers, each of which connects to layers on either side. ANNs are inspired by biological systems, such as the brain, and how they process information. ANNs are essentially a large number of interconnected processing elements, working in unison to solve specific problems. ANNs also learn by example and through experience, and they are extremely useful for modelling non-linear relationships in high-dimensional data or where the relationship amongst the input variables is difficult to understand.</a:t>
            </a:r>
          </a:p>
          <a:p>
            <a:r>
              <a:rPr lang="en-US" sz="800" b="1" dirty="0"/>
              <a:t>Decision Trees (Supervised Learning – Classification/Regression)</a:t>
            </a:r>
            <a:br>
              <a:rPr lang="en-US" sz="800" dirty="0"/>
            </a:br>
            <a:r>
              <a:rPr lang="en-US" sz="800" dirty="0"/>
              <a:t>A decision tree is a flow-chart-like tree structure that uses a branching method to illustrate every possible outcome of a decision. Each node within the tree represents a test on a specific variable – and each branch is the outcome of that test.</a:t>
            </a:r>
          </a:p>
          <a:p>
            <a:r>
              <a:rPr lang="en-US" sz="800" b="1" dirty="0"/>
              <a:t>Random Forests (Supervised Learning – Classification/Regression)</a:t>
            </a:r>
            <a:br>
              <a:rPr lang="en-US" sz="800" dirty="0"/>
            </a:br>
            <a:r>
              <a:rPr lang="en-US" sz="800" dirty="0"/>
              <a:t>Random forests or ‘random decision forests’ is an ensemble learning method, combining multiple algorithms to generate better results for classification, regression and other tasks. Each individual classifier is weak, but when combined with others, can produce excellent results. The algorithm starts with a ‘decision tree’ (a tree-like graph or model of decisions) and an input is entered at the top. It then travels down the tree, with data being segmented into smaller and smaller sets, based on specific variables.</a:t>
            </a:r>
          </a:p>
          <a:p>
            <a:r>
              <a:rPr lang="en-US" sz="800" b="1" dirty="0"/>
              <a:t>Nearest Neighbors (Supervised Learning)</a:t>
            </a:r>
            <a:br>
              <a:rPr lang="en-US" sz="800" dirty="0"/>
            </a:br>
            <a:r>
              <a:rPr lang="en-US" sz="800" dirty="0"/>
              <a:t>The K-Nearest-Neighbor algorithm estimates how likely a data point is to be a member of one group or another. It essentially looks at the data points around a single data point to determine what group it is actually in. For example, if one point is on a grid and the algorithm is trying to determine what group that data point is in (Group A or Group B, for example) it would look at the data points near it to see what group the majority of the points are in.</a:t>
            </a:r>
            <a:br>
              <a:rPr lang="en-US" sz="800" dirty="0"/>
            </a:br>
            <a:br>
              <a:rPr lang="en-US" sz="800" dirty="0"/>
            </a:br>
            <a:endParaRPr lang="en-US" sz="800" dirty="0"/>
          </a:p>
        </p:txBody>
      </p:sp>
    </p:spTree>
    <p:extLst>
      <p:ext uri="{BB962C8B-B14F-4D97-AF65-F5344CB8AC3E}">
        <p14:creationId xmlns:p14="http://schemas.microsoft.com/office/powerpoint/2010/main" val="21318026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dirty="0">
                <a:effectLst/>
              </a:rPr>
              <a:t>With the Cognos dashboards embedded, you can build sophisticated visualizations of your analytics results and communicate the insights you've discovered in your data on the dashboard. Then, share the dashboard with others.</a:t>
            </a:r>
          </a:p>
          <a:p>
            <a:pPr>
              <a:spcBef>
                <a:spcPts val="600"/>
              </a:spcBef>
            </a:pPr>
            <a:r>
              <a:rPr lang="en-US" sz="1000" dirty="0"/>
              <a:t>The analytics dashboard tool in CPD provides a great way for a line-of-business user to begin investigating data for patterns and insights. The dashboard can then be handed off to a data scientist for deeper analysis and predictive modeling.</a:t>
            </a:r>
          </a:p>
          <a:p>
            <a:endParaRPr lang="en-US" sz="1000"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42395436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You can design a new streams flow on an easy-to-use canvas in IBM Watson Studio. By using examples that are ready for immediate use, a wizard, or sample data that we provide, your streams flow can be running in a matter of minutes. </a:t>
            </a:r>
          </a:p>
          <a:p>
            <a:r>
              <a:rPr lang="en-US" sz="1000" dirty="0"/>
              <a:t>The streams flow is deployed to the industry-leading Streams service, which offers best-in-class analytics and optimization. You can curate, analyze, and act on massive amounts of changing data in real time. </a:t>
            </a:r>
          </a:p>
          <a:p>
            <a:r>
              <a:rPr lang="en-US" sz="1000" dirty="0"/>
              <a:t>Regardless of whether the data is structured or unstructured, you can leverage data at scale to drive real-time analytics for up-to-the-minute business decisions.</a:t>
            </a:r>
            <a:endParaRPr lang="en-US" sz="1000"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683966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With Analytics Engine powered by Apache Spark, you can run Spark jobs or applications on the IBM Cloud Pak for Data cluster. </a:t>
            </a:r>
          </a:p>
          <a:p>
            <a:r>
              <a:rPr lang="en-US" sz="1000" dirty="0"/>
              <a:t>You need to install the Analytics Engine powered by Apache Spark service in IBM Cloud Pak for Data if you want to:</a:t>
            </a:r>
          </a:p>
          <a:p>
            <a:pPr marL="171450" indent="-171450">
              <a:buFont typeface="Arial" panose="020B0604020202020204" pitchFamily="34" charset="0"/>
              <a:buChar char="•"/>
            </a:pPr>
            <a:r>
              <a:rPr lang="en-US" sz="1000" dirty="0"/>
              <a:t>Run Spark applications in IBM Watson Studio by selecting a Spark environment runtime. If required, the applications can be scheduled using the Jobs user interface in Watson Studio.</a:t>
            </a:r>
          </a:p>
          <a:p>
            <a:pPr marL="171450" indent="-171450">
              <a:buFont typeface="Arial" panose="020B0604020202020204" pitchFamily="34" charset="0"/>
              <a:buChar char="•"/>
            </a:pPr>
            <a:r>
              <a:rPr lang="en-US" sz="1000" dirty="0"/>
              <a:t>Submit Spark applications that run Spark SQL, or data transformation, data science or machine learning jobs using the REST APIs of Analytics Engine powered by Apache Spark.</a:t>
            </a:r>
          </a:p>
          <a:p>
            <a:r>
              <a:rPr lang="en-US" sz="1000" dirty="0"/>
              <a:t>You only need to install Analytics Engine powered by Apache Spark once to run Spark applications in IBM Watson Studio and to submit jobs using the Spark jobs API. For example, if you have installed Analytics Engine powered by Apache Spark and decide to install Watson Studio at a later stage, you don’t have to install Analytics Engine powered by Apache Spark again to enable running Spark applications in Watson Studio.</a:t>
            </a:r>
          </a:p>
          <a:p>
            <a:endParaRPr lang="en-US" sz="1000"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678340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pPr>
              <a:spcBef>
                <a:spcPts val="600"/>
              </a:spcBef>
            </a:pPr>
            <a:r>
              <a:rPr lang="en-US" sz="1000" b="0" kern="1200" dirty="0">
                <a:solidFill>
                  <a:schemeClr val="tx1"/>
                </a:solidFill>
                <a:effectLst/>
                <a:latin typeface="Arial" panose="020B0604020202020204" pitchFamily="34" charset="0"/>
                <a:cs typeface="Arial" panose="020B0604020202020204" pitchFamily="34" charset="0"/>
              </a:rPr>
              <a:t> </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9293951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80</a:t>
            </a:fld>
            <a:endParaRPr lang="en-US" dirty="0">
              <a:solidFill>
                <a:prstClr val="black"/>
              </a:solidFill>
            </a:endParaRPr>
          </a:p>
        </p:txBody>
      </p:sp>
      <p:sp>
        <p:nvSpPr>
          <p:cNvPr id="10" name="Notes Placeholder 9">
            <a:extLst>
              <a:ext uri="{FF2B5EF4-FFF2-40B4-BE49-F238E27FC236}">
                <a16:creationId xmlns:a16="http://schemas.microsoft.com/office/drawing/2014/main" id="{2858C7F5-1B10-404D-83BF-DBAE2333515A}"/>
              </a:ext>
            </a:extLst>
          </p:cNvPr>
          <p:cNvSpPr>
            <a:spLocks noGrp="1"/>
          </p:cNvSpPr>
          <p:nvPr>
            <p:ph type="body" idx="1"/>
          </p:nvPr>
        </p:nvSpPr>
        <p:spPr>
          <a:xfrm>
            <a:off x="457200" y="4560893"/>
            <a:ext cx="6446520" cy="4319587"/>
          </a:xfrm>
        </p:spPr>
        <p:txBody>
          <a:bodyPr/>
          <a:lstStyle/>
          <a:p>
            <a:r>
              <a:rPr lang="en-US" sz="1000" dirty="0"/>
              <a:t>With SPSS Modeler flows in Watson Studio, you can quickly develop predictive models using business expertise and deploy them into business operations to improve decision making. Designed around the long-established SPSS Modeler client software and the industry-standard CRISP-DM model it uses, the flows interface in Watson Studio supports the entire data mining process, from data to better business results.</a:t>
            </a:r>
          </a:p>
          <a:p>
            <a:r>
              <a:rPr lang="en-US" sz="1000" dirty="0"/>
              <a:t>Watson Studio offers a variety of modeling methods taken from machine learning, artificial intelligence, and statistics. The methods available on the node palette allow you to derive new information from your data and to develop predictive models. Each method has certain strengths and is best suited for particular types of problems.</a:t>
            </a:r>
          </a:p>
          <a:p>
            <a:pPr marL="171450" indent="-171450">
              <a:buFont typeface="Arial" panose="020B0604020202020204" pitchFamily="34" charset="0"/>
              <a:buChar char="•"/>
            </a:pPr>
            <a:r>
              <a:rPr lang="en-US" sz="1000" dirty="0"/>
              <a:t>Nodes palette</a:t>
            </a:r>
          </a:p>
          <a:p>
            <a:pPr lvl="1"/>
            <a:r>
              <a:rPr lang="en-US" sz="1000" dirty="0"/>
              <a:t>The following sections describe all the nodes available on the palette in Watson Studio. Drag-and-drop or double-click a node in the list to add it to your flow canvas. You can then double-click any node icon in your flow to set its properties. Hover over a property to see information about it, or click the information icon to see Help.</a:t>
            </a:r>
          </a:p>
          <a:p>
            <a:pPr marL="171450" indent="-171450">
              <a:buFont typeface="Arial" panose="020B0604020202020204" pitchFamily="34" charset="0"/>
              <a:buChar char="•"/>
            </a:pPr>
            <a:r>
              <a:rPr lang="en-US" sz="1000" dirty="0"/>
              <a:t>Working with your data</a:t>
            </a:r>
          </a:p>
          <a:p>
            <a:pPr lvl="1"/>
            <a:r>
              <a:rPr lang="en-US" sz="1000" dirty="0"/>
              <a:t>To see a quick sample of a flow's data, right-click a node a select Preview. To more thoroughly examine the data, right-click a node and select Profile.</a:t>
            </a:r>
          </a:p>
          <a:p>
            <a:pPr marL="171450" indent="-171450">
              <a:buFont typeface="Arial" panose="020B0604020202020204" pitchFamily="34" charset="0"/>
              <a:buChar char="•"/>
            </a:pPr>
            <a:r>
              <a:rPr lang="en-US" sz="1000" dirty="0"/>
              <a:t>Flow scripting</a:t>
            </a:r>
          </a:p>
          <a:p>
            <a:pPr lvl="1"/>
            <a:r>
              <a:rPr lang="en-US" sz="1000" dirty="0"/>
              <a:t>Scripts can be used to customize operations within a particular flow, and they are saved with that flow. For example, you might use a script to specify a particular run order for the terminal nodes within a flow. You use the flow properties panel to edit the script that is saved with the current flow.</a:t>
            </a:r>
          </a:p>
          <a:p>
            <a:pPr marL="171450" indent="-171450">
              <a:buFont typeface="Arial" panose="020B0604020202020204" pitchFamily="34" charset="0"/>
              <a:buChar char="•"/>
            </a:pPr>
            <a:r>
              <a:rPr lang="en-US" sz="1000" dirty="0"/>
              <a:t>SQL optimization</a:t>
            </a:r>
          </a:p>
          <a:p>
            <a:pPr marL="171450" indent="-171450">
              <a:buFont typeface="Arial" panose="020B0604020202020204" pitchFamily="34" charset="0"/>
              <a:buChar char="•"/>
            </a:pPr>
            <a:r>
              <a:rPr lang="en-US" sz="1000" dirty="0"/>
              <a:t>Migrating import and export nodes</a:t>
            </a:r>
          </a:p>
          <a:p>
            <a:pPr lvl="1"/>
            <a:r>
              <a:rPr lang="en-US" sz="1000" dirty="0"/>
              <a:t>You can import a stream (.str) that was created in SPSS Modeler Subscription or SPSS Modeler client.</a:t>
            </a:r>
          </a:p>
        </p:txBody>
      </p:sp>
    </p:spTree>
    <p:extLst>
      <p:ext uri="{BB962C8B-B14F-4D97-AF65-F5344CB8AC3E}">
        <p14:creationId xmlns:p14="http://schemas.microsoft.com/office/powerpoint/2010/main" val="17826545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81</a:t>
            </a:fld>
            <a:endParaRPr lang="en-US" dirty="0"/>
          </a:p>
        </p:txBody>
      </p:sp>
    </p:spTree>
    <p:extLst>
      <p:ext uri="{BB962C8B-B14F-4D97-AF65-F5344CB8AC3E}">
        <p14:creationId xmlns:p14="http://schemas.microsoft.com/office/powerpoint/2010/main" val="1241401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82</a:t>
            </a:fld>
            <a:endParaRPr lang="en-US" dirty="0">
              <a:solidFill>
                <a:prstClr val="black"/>
              </a:solidFill>
            </a:endParaRPr>
          </a:p>
        </p:txBody>
      </p:sp>
      <p:sp>
        <p:nvSpPr>
          <p:cNvPr id="5" name="Notes Placeholder 2">
            <a:extLst>
              <a:ext uri="{FF2B5EF4-FFF2-40B4-BE49-F238E27FC236}">
                <a16:creationId xmlns:a16="http://schemas.microsoft.com/office/drawing/2014/main" id="{EA7F5D08-90A5-45F6-9095-9B44FC5F7A6C}"/>
              </a:ext>
            </a:extLst>
          </p:cNvPr>
          <p:cNvSpPr txBox="1">
            <a:spLocks/>
          </p:cNvSpPr>
          <p:nvPr/>
        </p:nvSpPr>
        <p:spPr bwMode="auto">
          <a:xfrm>
            <a:off x="457200" y="4560893"/>
            <a:ext cx="6400800" cy="4319587"/>
          </a:xfrm>
          <a:prstGeom prst="rect">
            <a:avLst/>
          </a:prstGeom>
          <a:noFill/>
          <a:ln w="9525">
            <a:noFill/>
            <a:miter lim="800000"/>
            <a:headEnd/>
            <a:tailEnd/>
          </a:ln>
          <a:effectLst/>
        </p:spPr>
        <p:txBody>
          <a:bodyPr vert="horz" wrap="square" lIns="96639" tIns="48320" rIns="96639" bIns="48320" numCol="1" anchor="t" anchorCtr="0" compatLnSpc="1">
            <a:prstTxWarp prst="textNoShape">
              <a:avLst/>
            </a:prstTxWarp>
          </a:bodyPr>
          <a:lst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buClrTx/>
              <a:buFontTx/>
            </a:pPr>
            <a:r>
              <a:rPr lang="en-US" sz="1000" dirty="0"/>
              <a:t> </a:t>
            </a:r>
          </a:p>
        </p:txBody>
      </p:sp>
    </p:spTree>
    <p:extLst>
      <p:ext uri="{BB962C8B-B14F-4D97-AF65-F5344CB8AC3E}">
        <p14:creationId xmlns:p14="http://schemas.microsoft.com/office/powerpoint/2010/main" val="78733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7"/>
          <p:cNvSpPr txBox="1">
            <a:spLocks noGrp="1" noChangeArrowheads="1"/>
          </p:cNvSpPr>
          <p:nvPr/>
        </p:nvSpPr>
        <p:spPr bwMode="auto">
          <a:xfrm>
            <a:off x="4143375" y="9120191"/>
            <a:ext cx="3170238" cy="479425"/>
          </a:xfrm>
          <a:prstGeom prst="rect">
            <a:avLst/>
          </a:prstGeom>
          <a:noFill/>
          <a:ln w="9525">
            <a:noFill/>
            <a:miter lim="800000"/>
            <a:headEnd/>
            <a:tailEnd/>
          </a:ln>
        </p:spPr>
        <p:txBody>
          <a:bodyPr lIns="99033" tIns="49517" rIns="99033" bIns="49517" anchor="b"/>
          <a:lstStyle/>
          <a:p>
            <a:pPr algn="r" defTabSz="990454">
              <a:buClrTx/>
            </a:pPr>
            <a:fld id="{3AF785D3-425B-478B-AF66-E8516CFA1B36}" type="slidenum">
              <a:rPr lang="en-US" sz="1300"/>
              <a:pPr algn="r" defTabSz="990454">
                <a:buClrTx/>
              </a:pPr>
              <a:t>83</a:t>
            </a:fld>
            <a:endParaRPr lang="en-US" sz="1300" dirty="0"/>
          </a:p>
        </p:txBody>
      </p:sp>
      <p:sp>
        <p:nvSpPr>
          <p:cNvPr id="977923" name="Rectangle 2"/>
          <p:cNvSpPr>
            <a:spLocks noGrp="1" noRot="1" noChangeAspect="1" noChangeArrowheads="1" noTextEdit="1"/>
          </p:cNvSpPr>
          <p:nvPr>
            <p:ph type="sldImg"/>
          </p:nvPr>
        </p:nvSpPr>
        <p:spPr>
          <a:xfrm>
            <a:off x="460375" y="720725"/>
            <a:ext cx="6397625" cy="3598863"/>
          </a:xfrm>
          <a:ln/>
        </p:spPr>
      </p:sp>
      <p:sp>
        <p:nvSpPr>
          <p:cNvPr id="977924" name="Rectangle 3"/>
          <p:cNvSpPr>
            <a:spLocks noGrp="1" noChangeArrowheads="1"/>
          </p:cNvSpPr>
          <p:nvPr>
            <p:ph type="body" idx="1"/>
          </p:nvPr>
        </p:nvSpPr>
        <p:spPr>
          <a:xfrm>
            <a:off x="460376" y="4617720"/>
            <a:ext cx="6351904" cy="4404251"/>
          </a:xfrm>
          <a:noFill/>
        </p:spPr>
        <p:txBody>
          <a:bodyPr/>
          <a:lstStyle/>
          <a:p>
            <a:pPr algn="just"/>
            <a:r>
              <a:rPr lang="en-US" sz="1000" dirty="0"/>
              <a:t>TOPIC: ANALYZE</a:t>
            </a:r>
          </a:p>
          <a:p>
            <a:pPr algn="just"/>
            <a:endParaRPr lang="en-US" dirty="0"/>
          </a:p>
        </p:txBody>
      </p:sp>
    </p:spTree>
    <p:extLst>
      <p:ext uri="{BB962C8B-B14F-4D97-AF65-F5344CB8AC3E}">
        <p14:creationId xmlns:p14="http://schemas.microsoft.com/office/powerpoint/2010/main" val="29289143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84</a:t>
            </a:fld>
            <a:endParaRPr lang="en-US" dirty="0">
              <a:solidFill>
                <a:prstClr val="black"/>
              </a:solidFill>
            </a:endParaRPr>
          </a:p>
        </p:txBody>
      </p:sp>
      <p:sp>
        <p:nvSpPr>
          <p:cNvPr id="5" name="Notes Placeholder 2">
            <a:extLst>
              <a:ext uri="{FF2B5EF4-FFF2-40B4-BE49-F238E27FC236}">
                <a16:creationId xmlns:a16="http://schemas.microsoft.com/office/drawing/2014/main" id="{EA7F5D08-90A5-45F6-9095-9B44FC5F7A6C}"/>
              </a:ext>
            </a:extLst>
          </p:cNvPr>
          <p:cNvSpPr txBox="1">
            <a:spLocks/>
          </p:cNvSpPr>
          <p:nvPr/>
        </p:nvSpPr>
        <p:spPr bwMode="auto">
          <a:xfrm>
            <a:off x="457200" y="4560893"/>
            <a:ext cx="6400800" cy="4319587"/>
          </a:xfrm>
          <a:prstGeom prst="rect">
            <a:avLst/>
          </a:prstGeom>
          <a:noFill/>
          <a:ln w="9525">
            <a:noFill/>
            <a:miter lim="800000"/>
            <a:headEnd/>
            <a:tailEnd/>
          </a:ln>
          <a:effectLst/>
        </p:spPr>
        <p:txBody>
          <a:bodyPr vert="horz" wrap="square" lIns="96639" tIns="48320" rIns="96639" bIns="48320" numCol="1" anchor="t" anchorCtr="0" compatLnSpc="1">
            <a:prstTxWarp prst="textNoShape">
              <a:avLst/>
            </a:prstTxWarp>
          </a:bodyPr>
          <a:lst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en-US" sz="1000" dirty="0"/>
              <a:t>You can use deployment spaces to deploy models and manage your deployments.</a:t>
            </a:r>
          </a:p>
          <a:p>
            <a:r>
              <a:rPr lang="en-US" sz="1000" dirty="0"/>
              <a:t>You configure and manage the deployment of a set of related assets in a space. A space contains an overview of deployment status, the deployable assets, deployments, associated input and output data, and the associated environments.</a:t>
            </a:r>
          </a:p>
          <a:p>
            <a:r>
              <a:rPr lang="en-US" sz="1000" dirty="0"/>
              <a:t>To view the deployment space associated with a project, open the </a:t>
            </a:r>
            <a:r>
              <a:rPr lang="en-US" sz="1000" b="1" dirty="0"/>
              <a:t>Settings</a:t>
            </a:r>
            <a:r>
              <a:rPr lang="en-US" sz="1000" dirty="0"/>
              <a:t> page for the project and view the associated deployment space. Click the space name to open it and view details.</a:t>
            </a:r>
          </a:p>
          <a:p>
            <a:r>
              <a:rPr lang="en-US" sz="1000" dirty="0"/>
              <a:t>To view all deployment spaces that you can access, click </a:t>
            </a:r>
            <a:r>
              <a:rPr lang="en-US" sz="1000" b="1" dirty="0"/>
              <a:t>Analytics deployment spaces</a:t>
            </a:r>
            <a:r>
              <a:rPr lang="en-US" sz="1000" dirty="0"/>
              <a:t> on the navigation menu.</a:t>
            </a:r>
          </a:p>
          <a:p>
            <a:pPr>
              <a:buClrTx/>
              <a:buFontTx/>
            </a:pPr>
            <a:endParaRPr lang="en-US" sz="1000" dirty="0"/>
          </a:p>
        </p:txBody>
      </p:sp>
      <p:sp>
        <p:nvSpPr>
          <p:cNvPr id="6" name="Notes Placeholder 5">
            <a:extLst>
              <a:ext uri="{FF2B5EF4-FFF2-40B4-BE49-F238E27FC236}">
                <a16:creationId xmlns:a16="http://schemas.microsoft.com/office/drawing/2014/main" id="{27CC891B-63AE-4769-8369-891D149C2358}"/>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3833254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85</a:t>
            </a:fld>
            <a:endParaRPr lang="en-US" dirty="0">
              <a:solidFill>
                <a:prstClr val="black"/>
              </a:solidFill>
            </a:endParaRPr>
          </a:p>
        </p:txBody>
      </p:sp>
      <p:sp>
        <p:nvSpPr>
          <p:cNvPr id="3" name="Notes Placeholder 2">
            <a:extLst>
              <a:ext uri="{FF2B5EF4-FFF2-40B4-BE49-F238E27FC236}">
                <a16:creationId xmlns:a16="http://schemas.microsoft.com/office/drawing/2014/main" id="{76A9A996-6833-438F-8AF2-021DB7D7C37A}"/>
              </a:ext>
            </a:extLst>
          </p:cNvPr>
          <p:cNvSpPr>
            <a:spLocks noGrp="1"/>
          </p:cNvSpPr>
          <p:nvPr>
            <p:ph type="body" idx="1"/>
          </p:nvPr>
        </p:nvSpPr>
        <p:spPr>
          <a:xfrm>
            <a:off x="457200" y="4560893"/>
            <a:ext cx="6400800" cy="4319587"/>
          </a:xfrm>
        </p:spPr>
        <p:txBody>
          <a:bodyPr/>
          <a:lstStyle/>
          <a:p>
            <a:r>
              <a:rPr lang="en-US" sz="1000" dirty="0"/>
              <a:t>  </a:t>
            </a:r>
          </a:p>
        </p:txBody>
      </p:sp>
    </p:spTree>
    <p:extLst>
      <p:ext uri="{BB962C8B-B14F-4D97-AF65-F5344CB8AC3E}">
        <p14:creationId xmlns:p14="http://schemas.microsoft.com/office/powerpoint/2010/main" val="909983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86</a:t>
            </a:fld>
            <a:endParaRPr lang="en-US" dirty="0">
              <a:solidFill>
                <a:prstClr val="black"/>
              </a:solidFill>
            </a:endParaRPr>
          </a:p>
        </p:txBody>
      </p:sp>
      <p:sp>
        <p:nvSpPr>
          <p:cNvPr id="3" name="Notes Placeholder 2">
            <a:extLst>
              <a:ext uri="{FF2B5EF4-FFF2-40B4-BE49-F238E27FC236}">
                <a16:creationId xmlns:a16="http://schemas.microsoft.com/office/drawing/2014/main" id="{76A9A996-6833-438F-8AF2-021DB7D7C37A}"/>
              </a:ext>
            </a:extLst>
          </p:cNvPr>
          <p:cNvSpPr>
            <a:spLocks noGrp="1"/>
          </p:cNvSpPr>
          <p:nvPr>
            <p:ph type="body" idx="1"/>
          </p:nvPr>
        </p:nvSpPr>
        <p:spPr>
          <a:xfrm>
            <a:off x="457200" y="4560893"/>
            <a:ext cx="6400800" cy="4319587"/>
          </a:xfrm>
        </p:spPr>
        <p:txBody>
          <a:bodyPr/>
          <a:lstStyle/>
          <a:p>
            <a:r>
              <a:rPr lang="en-US" sz="1000" dirty="0"/>
              <a:t>  </a:t>
            </a:r>
          </a:p>
        </p:txBody>
      </p:sp>
    </p:spTree>
    <p:extLst>
      <p:ext uri="{BB962C8B-B14F-4D97-AF65-F5344CB8AC3E}">
        <p14:creationId xmlns:p14="http://schemas.microsoft.com/office/powerpoint/2010/main" val="39726198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87</a:t>
            </a:fld>
            <a:endParaRPr lang="en-US" dirty="0">
              <a:solidFill>
                <a:prstClr val="black"/>
              </a:solidFill>
            </a:endParaRPr>
          </a:p>
        </p:txBody>
      </p:sp>
      <p:sp>
        <p:nvSpPr>
          <p:cNvPr id="3" name="Notes Placeholder 2">
            <a:extLst>
              <a:ext uri="{FF2B5EF4-FFF2-40B4-BE49-F238E27FC236}">
                <a16:creationId xmlns:a16="http://schemas.microsoft.com/office/drawing/2014/main" id="{76A9A996-6833-438F-8AF2-021DB7D7C37A}"/>
              </a:ext>
            </a:extLst>
          </p:cNvPr>
          <p:cNvSpPr>
            <a:spLocks noGrp="1"/>
          </p:cNvSpPr>
          <p:nvPr>
            <p:ph type="body" idx="1"/>
          </p:nvPr>
        </p:nvSpPr>
        <p:spPr>
          <a:xfrm>
            <a:off x="457200" y="4560893"/>
            <a:ext cx="6400800" cy="4319587"/>
          </a:xfrm>
        </p:spPr>
        <p:txBody>
          <a:bodyPr/>
          <a:lstStyle/>
          <a:p>
            <a:r>
              <a:rPr lang="en-US" sz="1000" dirty="0"/>
              <a:t>  </a:t>
            </a:r>
          </a:p>
        </p:txBody>
      </p:sp>
    </p:spTree>
    <p:extLst>
      <p:ext uri="{BB962C8B-B14F-4D97-AF65-F5344CB8AC3E}">
        <p14:creationId xmlns:p14="http://schemas.microsoft.com/office/powerpoint/2010/main" val="37774408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7"/>
          <p:cNvSpPr txBox="1">
            <a:spLocks noGrp="1" noChangeArrowheads="1"/>
          </p:cNvSpPr>
          <p:nvPr/>
        </p:nvSpPr>
        <p:spPr bwMode="auto">
          <a:xfrm>
            <a:off x="4143375" y="9120191"/>
            <a:ext cx="3170238" cy="479425"/>
          </a:xfrm>
          <a:prstGeom prst="rect">
            <a:avLst/>
          </a:prstGeom>
          <a:noFill/>
          <a:ln w="9525">
            <a:noFill/>
            <a:miter lim="800000"/>
            <a:headEnd/>
            <a:tailEnd/>
          </a:ln>
        </p:spPr>
        <p:txBody>
          <a:bodyPr lIns="99033" tIns="49517" rIns="99033" bIns="49517" anchor="b"/>
          <a:lstStyle/>
          <a:p>
            <a:pPr algn="r" defTabSz="990454">
              <a:buClrTx/>
            </a:pPr>
            <a:fld id="{3AF785D3-425B-478B-AF66-E8516CFA1B36}" type="slidenum">
              <a:rPr lang="en-US" sz="1300"/>
              <a:pPr algn="r" defTabSz="990454">
                <a:buClrTx/>
              </a:pPr>
              <a:t>88</a:t>
            </a:fld>
            <a:endParaRPr lang="en-US" sz="1300" dirty="0"/>
          </a:p>
        </p:txBody>
      </p:sp>
      <p:sp>
        <p:nvSpPr>
          <p:cNvPr id="977923" name="Rectangle 2"/>
          <p:cNvSpPr>
            <a:spLocks noGrp="1" noRot="1" noChangeAspect="1" noChangeArrowheads="1" noTextEdit="1"/>
          </p:cNvSpPr>
          <p:nvPr>
            <p:ph type="sldImg"/>
          </p:nvPr>
        </p:nvSpPr>
        <p:spPr>
          <a:xfrm>
            <a:off x="460375" y="720725"/>
            <a:ext cx="6397625" cy="3598863"/>
          </a:xfrm>
          <a:ln/>
        </p:spPr>
      </p:sp>
      <p:sp>
        <p:nvSpPr>
          <p:cNvPr id="977924" name="Rectangle 3"/>
          <p:cNvSpPr>
            <a:spLocks noGrp="1" noChangeArrowheads="1"/>
          </p:cNvSpPr>
          <p:nvPr>
            <p:ph type="body" idx="1"/>
          </p:nvPr>
        </p:nvSpPr>
        <p:spPr>
          <a:xfrm>
            <a:off x="460376" y="4617720"/>
            <a:ext cx="6351904" cy="4404251"/>
          </a:xfrm>
          <a:noFill/>
        </p:spPr>
        <p:txBody>
          <a:bodyPr/>
          <a:lstStyle/>
          <a:p>
            <a:pPr algn="just"/>
            <a:r>
              <a:rPr lang="en-US" sz="1000" dirty="0"/>
              <a:t>TOPIC: ANALYZE</a:t>
            </a:r>
          </a:p>
          <a:p>
            <a:pPr algn="just"/>
            <a:endParaRPr lang="en-US" dirty="0"/>
          </a:p>
        </p:txBody>
      </p:sp>
    </p:spTree>
    <p:extLst>
      <p:ext uri="{BB962C8B-B14F-4D97-AF65-F5344CB8AC3E}">
        <p14:creationId xmlns:p14="http://schemas.microsoft.com/office/powerpoint/2010/main" val="11137259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89</a:t>
            </a:fld>
            <a:endParaRPr lang="en-US" dirty="0"/>
          </a:p>
        </p:txBody>
      </p:sp>
    </p:spTree>
    <p:extLst>
      <p:ext uri="{BB962C8B-B14F-4D97-AF65-F5344CB8AC3E}">
        <p14:creationId xmlns:p14="http://schemas.microsoft.com/office/powerpoint/2010/main" val="2253066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46520" cy="4319587"/>
          </a:xfrm>
        </p:spPr>
        <p:txBody>
          <a:bodyPr/>
          <a:lstStyle/>
          <a:p>
            <a:pPr marL="0" marR="0" indent="0" algn="l" defTabSz="685800" rtl="0" eaLnBrk="1" fontAlgn="auto" latinLnBrk="0" hangingPunct="1">
              <a:lnSpc>
                <a:spcPct val="100000"/>
              </a:lnSpc>
              <a:spcBef>
                <a:spcPts val="600"/>
              </a:spcBef>
              <a:spcAft>
                <a:spcPts val="0"/>
              </a:spcAft>
              <a:buClrTx/>
              <a:buSzTx/>
              <a:buFont typeface="Wingdings" charset="2"/>
              <a:buNone/>
              <a:tabLst/>
              <a:defRPr/>
            </a:pPr>
            <a:r>
              <a:rPr lang="en-US" sz="1000" kern="1200" dirty="0">
                <a:solidFill>
                  <a:schemeClr val="tx1"/>
                </a:solidFill>
                <a:effectLst/>
                <a:latin typeface="Arial" charset="0"/>
                <a:ea typeface="+mn-ea"/>
                <a:cs typeface="Arial" charset="0"/>
              </a:rPr>
              <a:t>Let’s step back to review why Cloud Pak for Data architecture is important.</a:t>
            </a:r>
          </a:p>
          <a:p>
            <a:pPr marL="0" marR="0" indent="0" algn="l" defTabSz="685800" rtl="0" eaLnBrk="1" fontAlgn="auto" latinLnBrk="0" hangingPunct="1">
              <a:lnSpc>
                <a:spcPct val="100000"/>
              </a:lnSpc>
              <a:spcBef>
                <a:spcPts val="600"/>
              </a:spcBef>
              <a:spcAft>
                <a:spcPts val="0"/>
              </a:spcAft>
              <a:buClrTx/>
              <a:buSzTx/>
              <a:buFont typeface="Wingdings" charset="2"/>
              <a:buNone/>
              <a:tabLst/>
              <a:defRPr/>
            </a:pPr>
            <a:r>
              <a:rPr lang="en-US" sz="1000" kern="1200" dirty="0">
                <a:solidFill>
                  <a:schemeClr val="tx1"/>
                </a:solidFill>
                <a:effectLst/>
                <a:latin typeface="Arial" charset="0"/>
                <a:ea typeface="+mn-ea"/>
                <a:cs typeface="Arial" charset="0"/>
              </a:rPr>
              <a:t>Over the past few years, there has been a steady shift in how software is developed and consumed with increased adoption of public cloud.</a:t>
            </a:r>
            <a:r>
              <a:rPr lang="en-US" sz="1000" kern="1200" baseline="0" dirty="0">
                <a:solidFill>
                  <a:schemeClr val="tx1"/>
                </a:solidFill>
                <a:effectLst/>
                <a:latin typeface="Arial" charset="0"/>
                <a:ea typeface="+mn-ea"/>
                <a:cs typeface="Arial" charset="0"/>
              </a:rPr>
              <a:t> </a:t>
            </a:r>
            <a:r>
              <a:rPr lang="en-US" sz="1000" kern="1200" dirty="0">
                <a:solidFill>
                  <a:schemeClr val="tx1"/>
                </a:solidFill>
                <a:effectLst/>
                <a:latin typeface="Arial" charset="0"/>
                <a:ea typeface="+mn-ea"/>
                <a:cs typeface="Arial" charset="0"/>
              </a:rPr>
              <a:t>However, many enterprise customers are wary of fully embracing public cloud. Part of this is due to regulatory and compliance requirements, while part of it is cultural.</a:t>
            </a:r>
            <a:r>
              <a:rPr lang="en-US" sz="1000" kern="1200" baseline="0" dirty="0">
                <a:solidFill>
                  <a:schemeClr val="tx1"/>
                </a:solidFill>
                <a:effectLst/>
                <a:latin typeface="Arial" charset="0"/>
                <a:ea typeface="+mn-ea"/>
                <a:cs typeface="Arial" charset="0"/>
              </a:rPr>
              <a:t> </a:t>
            </a:r>
            <a:r>
              <a:rPr lang="en-US" sz="1000" kern="1200" dirty="0">
                <a:solidFill>
                  <a:schemeClr val="tx1"/>
                </a:solidFill>
                <a:effectLst/>
                <a:latin typeface="Arial" charset="0"/>
                <a:ea typeface="+mn-ea"/>
                <a:cs typeface="Arial" charset="0"/>
              </a:rPr>
              <a:t>Data gravity is also a factor given most of enterprise data currently resides on-premises and moving it to public cloud is not a viable option in the short term.</a:t>
            </a:r>
            <a:r>
              <a:rPr lang="en-US" sz="1000" kern="1200" baseline="0" dirty="0">
                <a:solidFill>
                  <a:schemeClr val="tx1"/>
                </a:solidFill>
                <a:effectLst/>
                <a:latin typeface="Arial" charset="0"/>
                <a:ea typeface="+mn-ea"/>
                <a:cs typeface="Arial" charset="0"/>
              </a:rPr>
              <a:t> </a:t>
            </a:r>
            <a:r>
              <a:rPr lang="en-US" sz="1000" kern="1200" dirty="0">
                <a:solidFill>
                  <a:schemeClr val="tx1"/>
                </a:solidFill>
                <a:effectLst/>
                <a:latin typeface="Arial" charset="0"/>
                <a:ea typeface="+mn-ea"/>
                <a:cs typeface="Arial" charset="0"/>
              </a:rPr>
              <a:t>Despite these concerns, customers are looking to modernize their workloads to prepare for a cloud future. </a:t>
            </a:r>
          </a:p>
          <a:p>
            <a:pPr marL="0" marR="0" indent="0" algn="l" defTabSz="685800" rtl="0" eaLnBrk="1" fontAlgn="auto" latinLnBrk="0" hangingPunct="1">
              <a:lnSpc>
                <a:spcPct val="100000"/>
              </a:lnSpc>
              <a:spcBef>
                <a:spcPts val="600"/>
              </a:spcBef>
              <a:spcAft>
                <a:spcPts val="0"/>
              </a:spcAft>
              <a:buClrTx/>
              <a:buSzTx/>
              <a:buFont typeface="Wingdings" charset="2"/>
              <a:buNone/>
              <a:tabLst/>
              <a:defRPr/>
            </a:pPr>
            <a:r>
              <a:rPr lang="en-US" sz="1000" kern="1200" dirty="0">
                <a:solidFill>
                  <a:schemeClr val="tx1"/>
                </a:solidFill>
                <a:effectLst/>
                <a:latin typeface="Arial" charset="0"/>
                <a:ea typeface="+mn-ea"/>
                <a:cs typeface="Arial" charset="0"/>
              </a:rPr>
              <a:t>With the advent of private cloud, customers can now realize benefits of cloud behind their firewall. Companies are moving traditional on-premises workloads to private for</a:t>
            </a:r>
            <a:r>
              <a:rPr lang="en-US" sz="1000" kern="1200" baseline="0" dirty="0">
                <a:solidFill>
                  <a:schemeClr val="tx1"/>
                </a:solidFill>
                <a:effectLst/>
                <a:latin typeface="Arial" charset="0"/>
                <a:ea typeface="+mn-ea"/>
                <a:cs typeface="Arial" charset="0"/>
              </a:rPr>
              <a:t> increased a</a:t>
            </a:r>
            <a:r>
              <a:rPr lang="en-US" sz="1000" kern="1200" dirty="0">
                <a:solidFill>
                  <a:schemeClr val="tx1"/>
                </a:solidFill>
                <a:effectLst/>
                <a:latin typeface="Arial" charset="0"/>
                <a:ea typeface="+mn-ea"/>
                <a:cs typeface="Arial" charset="0"/>
              </a:rPr>
              <a:t>gility</a:t>
            </a:r>
            <a:r>
              <a:rPr lang="en-US" sz="1000" kern="1200" baseline="0" dirty="0">
                <a:solidFill>
                  <a:schemeClr val="tx1"/>
                </a:solidFill>
                <a:effectLst/>
                <a:latin typeface="Arial" charset="0"/>
                <a:ea typeface="+mn-ea"/>
                <a:cs typeface="Arial" charset="0"/>
              </a:rPr>
              <a:t> and efficiency </a:t>
            </a:r>
            <a:r>
              <a:rPr lang="mr-IN" sz="1000" kern="1200" baseline="0" dirty="0">
                <a:solidFill>
                  <a:schemeClr val="tx1"/>
                </a:solidFill>
                <a:effectLst/>
                <a:latin typeface="Arial" charset="0"/>
                <a:ea typeface="+mn-ea"/>
                <a:cs typeface="Arial" charset="0"/>
              </a:rPr>
              <a:t>–</a:t>
            </a:r>
            <a:r>
              <a:rPr lang="en-US" sz="1000" kern="1200" baseline="0" dirty="0">
                <a:solidFill>
                  <a:schemeClr val="tx1"/>
                </a:solidFill>
                <a:effectLst/>
                <a:latin typeface="Arial" charset="0"/>
                <a:ea typeface="+mn-ea"/>
                <a:cs typeface="Arial" charset="0"/>
              </a:rPr>
              <a:t> both lift and shift, and afresh.</a:t>
            </a:r>
            <a:endParaRPr lang="en-US" sz="1000" kern="1200" dirty="0">
              <a:solidFill>
                <a:schemeClr val="tx1"/>
              </a:solidFill>
              <a:effectLst/>
              <a:latin typeface="Arial" charset="0"/>
              <a:ea typeface="+mn-ea"/>
              <a:cs typeface="Arial" charset="0"/>
            </a:endParaRPr>
          </a:p>
          <a:p>
            <a:pPr marL="0" marR="0" indent="0" algn="l" defTabSz="685800" rtl="0" eaLnBrk="1" fontAlgn="auto" latinLnBrk="0" hangingPunct="1">
              <a:lnSpc>
                <a:spcPct val="100000"/>
              </a:lnSpc>
              <a:spcBef>
                <a:spcPts val="600"/>
              </a:spcBef>
              <a:spcAft>
                <a:spcPts val="0"/>
              </a:spcAft>
              <a:buClrTx/>
              <a:buSzTx/>
              <a:buFont typeface="Wingdings" charset="2"/>
              <a:buNone/>
              <a:tabLst/>
              <a:defRPr/>
            </a:pPr>
            <a:r>
              <a:rPr lang="en-US" sz="1000" kern="1200" dirty="0">
                <a:solidFill>
                  <a:schemeClr val="tx1"/>
                </a:solidFill>
                <a:effectLst/>
                <a:latin typeface="Arial" charset="0"/>
                <a:ea typeface="+mn-ea"/>
                <a:cs typeface="Arial" charset="0"/>
              </a:rPr>
              <a:t>Cloud-native</a:t>
            </a:r>
            <a:r>
              <a:rPr lang="en-US" sz="1000" kern="1200" baseline="0" dirty="0">
                <a:solidFill>
                  <a:schemeClr val="tx1"/>
                </a:solidFill>
                <a:effectLst/>
                <a:latin typeface="Arial" charset="0"/>
                <a:ea typeface="+mn-ea"/>
                <a:cs typeface="Arial" charset="0"/>
              </a:rPr>
              <a:t> architectures and containers are driving multi-cloud adoption. In fact, more than 85% of companies are committing to multi-cloud.</a:t>
            </a:r>
          </a:p>
          <a:p>
            <a:endParaRPr lang="en-US"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9</a:t>
            </a:fld>
            <a:endParaRPr lang="en-US" dirty="0"/>
          </a:p>
        </p:txBody>
      </p:sp>
    </p:spTree>
    <p:extLst>
      <p:ext uri="{BB962C8B-B14F-4D97-AF65-F5344CB8AC3E}">
        <p14:creationId xmlns:p14="http://schemas.microsoft.com/office/powerpoint/2010/main" val="2459107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90</a:t>
            </a:fld>
            <a:endParaRPr lang="en-US" dirty="0"/>
          </a:p>
        </p:txBody>
      </p:sp>
    </p:spTree>
    <p:extLst>
      <p:ext uri="{BB962C8B-B14F-4D97-AF65-F5344CB8AC3E}">
        <p14:creationId xmlns:p14="http://schemas.microsoft.com/office/powerpoint/2010/main" val="18369946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91</a:t>
            </a:fld>
            <a:endParaRPr lang="en-US" dirty="0"/>
          </a:p>
        </p:txBody>
      </p:sp>
    </p:spTree>
    <p:extLst>
      <p:ext uri="{BB962C8B-B14F-4D97-AF65-F5344CB8AC3E}">
        <p14:creationId xmlns:p14="http://schemas.microsoft.com/office/powerpoint/2010/main" val="4367911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92</a:t>
            </a:fld>
            <a:endParaRPr lang="en-US" dirty="0"/>
          </a:p>
        </p:txBody>
      </p:sp>
    </p:spTree>
    <p:extLst>
      <p:ext uri="{BB962C8B-B14F-4D97-AF65-F5344CB8AC3E}">
        <p14:creationId xmlns:p14="http://schemas.microsoft.com/office/powerpoint/2010/main" val="29945651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93</a:t>
            </a:fld>
            <a:endParaRPr lang="en-US" dirty="0"/>
          </a:p>
        </p:txBody>
      </p:sp>
    </p:spTree>
    <p:extLst>
      <p:ext uri="{BB962C8B-B14F-4D97-AF65-F5344CB8AC3E}">
        <p14:creationId xmlns:p14="http://schemas.microsoft.com/office/powerpoint/2010/main" val="10805097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94</a:t>
            </a:fld>
            <a:endParaRPr lang="en-US" dirty="0"/>
          </a:p>
        </p:txBody>
      </p:sp>
    </p:spTree>
    <p:extLst>
      <p:ext uri="{BB962C8B-B14F-4D97-AF65-F5344CB8AC3E}">
        <p14:creationId xmlns:p14="http://schemas.microsoft.com/office/powerpoint/2010/main" val="25316794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95</a:t>
            </a:fld>
            <a:endParaRPr lang="en-US" dirty="0"/>
          </a:p>
        </p:txBody>
      </p:sp>
    </p:spTree>
    <p:extLst>
      <p:ext uri="{BB962C8B-B14F-4D97-AF65-F5344CB8AC3E}">
        <p14:creationId xmlns:p14="http://schemas.microsoft.com/office/powerpoint/2010/main" val="31873492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96</a:t>
            </a:fld>
            <a:endParaRPr lang="en-US" dirty="0"/>
          </a:p>
        </p:txBody>
      </p:sp>
    </p:spTree>
    <p:extLst>
      <p:ext uri="{BB962C8B-B14F-4D97-AF65-F5344CB8AC3E}">
        <p14:creationId xmlns:p14="http://schemas.microsoft.com/office/powerpoint/2010/main" val="22124321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97</a:t>
            </a:fld>
            <a:endParaRPr lang="en-US" dirty="0"/>
          </a:p>
        </p:txBody>
      </p:sp>
    </p:spTree>
    <p:extLst>
      <p:ext uri="{BB962C8B-B14F-4D97-AF65-F5344CB8AC3E}">
        <p14:creationId xmlns:p14="http://schemas.microsoft.com/office/powerpoint/2010/main" val="9708744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r>
              <a:rPr lang="en-US" sz="1000" b="1" dirty="0"/>
              <a:t>Instructors: </a:t>
            </a:r>
            <a:r>
              <a:rPr lang="en-US" sz="1000" dirty="0"/>
              <a:t>you can click on the image to play a demo of Cognos Analytics</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98</a:t>
            </a:fld>
            <a:endParaRPr lang="en-US" dirty="0"/>
          </a:p>
        </p:txBody>
      </p:sp>
    </p:spTree>
    <p:extLst>
      <p:ext uri="{BB962C8B-B14F-4D97-AF65-F5344CB8AC3E}">
        <p14:creationId xmlns:p14="http://schemas.microsoft.com/office/powerpoint/2010/main" val="10819012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99</a:t>
            </a:fld>
            <a:endParaRPr lang="en-US" dirty="0"/>
          </a:p>
        </p:txBody>
      </p:sp>
    </p:spTree>
    <p:extLst>
      <p:ext uri="{BB962C8B-B14F-4D97-AF65-F5344CB8AC3E}">
        <p14:creationId xmlns:p14="http://schemas.microsoft.com/office/powerpoint/2010/main" val="604789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7" name="Picture" descr="IBM 8-bar logo"/>
          <p:cNvPicPr>
            <a:picLocks noChangeAspect="1"/>
          </p:cNvPicPr>
          <p:nvPr userDrawn="1"/>
        </p:nvPicPr>
        <p:blipFill>
          <a:blip r:embed="rId2"/>
          <a:stretch>
            <a:fillRect/>
          </a:stretch>
        </p:blipFill>
        <p:spPr>
          <a:xfrm>
            <a:off x="8393812" y="4693077"/>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FE40CCE-4D26-C04C-BE6A-001FD7138703}"/>
              </a:ext>
            </a:extLst>
          </p:cNvPr>
          <p:cNvPicPr>
            <a:picLocks noChangeAspect="1"/>
          </p:cNvPicPr>
          <p:nvPr userDrawn="1"/>
        </p:nvPicPr>
        <p:blipFill>
          <a:blip r:embed="rId3"/>
          <a:stretch>
            <a:fillRect/>
          </a:stretch>
        </p:blipFill>
        <p:spPr>
          <a:xfrm>
            <a:off x="210312" y="4585189"/>
            <a:ext cx="370352" cy="345933"/>
          </a:xfrm>
          <a:prstGeom prst="rect">
            <a:avLst/>
          </a:prstGeom>
        </p:spPr>
      </p:pic>
      <p:sp>
        <p:nvSpPr>
          <p:cNvPr id="3" name="Footer Placeholder 2">
            <a:extLst>
              <a:ext uri="{FF2B5EF4-FFF2-40B4-BE49-F238E27FC236}">
                <a16:creationId xmlns:a16="http://schemas.microsoft.com/office/drawing/2014/main" id="{FF21CF52-9781-524B-B952-1615003DBE3F}"/>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F1825C27-0B5C-B647-A7C4-4576DB80E481}"/>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046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Pak for Data Workshop v3.0.1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4E1446-8919-ED49-8459-BF6558313E44}"/>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58921191-E8D5-C044-A1D4-1DF09646AE69}"/>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585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8D7A79D0-52B0-BA48-9607-7C39EEF7BDD6}"/>
              </a:ext>
            </a:extLst>
          </p:cNvPr>
          <p:cNvPicPr>
            <a:picLocks noChangeAspect="1"/>
          </p:cNvPicPr>
          <p:nvPr userDrawn="1"/>
        </p:nvPicPr>
        <p:blipFill>
          <a:blip r:embed="rId2"/>
          <a:stretch>
            <a:fillRect/>
          </a:stretch>
        </p:blipFill>
        <p:spPr>
          <a:xfrm>
            <a:off x="4040554" y="1930400"/>
            <a:ext cx="1062892" cy="992811"/>
          </a:xfrm>
          <a:prstGeom prst="rect">
            <a:avLst/>
          </a:prstGeom>
        </p:spPr>
      </p:pic>
    </p:spTree>
    <p:extLst>
      <p:ext uri="{BB962C8B-B14F-4D97-AF65-F5344CB8AC3E}">
        <p14:creationId xmlns:p14="http://schemas.microsoft.com/office/powerpoint/2010/main" val="66157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AE8B3A8B-6D92-1943-83CC-2680B27405D4}"/>
              </a:ext>
            </a:extLst>
          </p:cNvPr>
          <p:cNvPicPr>
            <a:picLocks noChangeAspect="1"/>
          </p:cNvPicPr>
          <p:nvPr userDrawn="1"/>
        </p:nvPicPr>
        <p:blipFill>
          <a:blip r:embed="rId2"/>
          <a:stretch>
            <a:fillRect/>
          </a:stretch>
        </p:blipFill>
        <p:spPr>
          <a:xfrm>
            <a:off x="3347683" y="2165649"/>
            <a:ext cx="2663787" cy="566908"/>
          </a:xfrm>
          <a:prstGeom prst="rect">
            <a:avLst/>
          </a:prstGeom>
        </p:spPr>
      </p:pic>
    </p:spTree>
    <p:extLst>
      <p:ext uri="{BB962C8B-B14F-4D97-AF65-F5344CB8AC3E}">
        <p14:creationId xmlns:p14="http://schemas.microsoft.com/office/powerpoint/2010/main" val="1050562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753FFF8-E3F9-8442-9808-90D8BE942C89}"/>
              </a:ext>
            </a:extLst>
          </p:cNvPr>
          <p:cNvPicPr>
            <a:picLocks noChangeAspect="1"/>
          </p:cNvPicPr>
          <p:nvPr userDrawn="1"/>
        </p:nvPicPr>
        <p:blipFill>
          <a:blip r:embed="rId2"/>
          <a:stretch>
            <a:fillRect/>
          </a:stretch>
        </p:blipFill>
        <p:spPr>
          <a:xfrm>
            <a:off x="3347683" y="2165649"/>
            <a:ext cx="2663787" cy="566908"/>
          </a:xfrm>
          <a:prstGeom prst="rect">
            <a:avLst/>
          </a:prstGeom>
        </p:spPr>
      </p:pic>
    </p:spTree>
    <p:extLst>
      <p:ext uri="{BB962C8B-B14F-4D97-AF65-F5344CB8AC3E}">
        <p14:creationId xmlns:p14="http://schemas.microsoft.com/office/powerpoint/2010/main" val="338982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E9F9B627-0F89-514D-85B9-78E485ABC781}"/>
              </a:ext>
            </a:extLst>
          </p:cNvPr>
          <p:cNvPicPr>
            <a:picLocks noChangeAspect="1"/>
          </p:cNvPicPr>
          <p:nvPr userDrawn="1"/>
        </p:nvPicPr>
        <p:blipFill>
          <a:blip r:embed="rId2"/>
          <a:stretch>
            <a:fillRect/>
          </a:stretch>
        </p:blipFill>
        <p:spPr>
          <a:xfrm>
            <a:off x="3924553" y="2306242"/>
            <a:ext cx="1285622" cy="534285"/>
          </a:xfrm>
          <a:prstGeom prst="rect">
            <a:avLst/>
          </a:prstGeom>
        </p:spPr>
      </p:pic>
    </p:spTree>
    <p:extLst>
      <p:ext uri="{BB962C8B-B14F-4D97-AF65-F5344CB8AC3E}">
        <p14:creationId xmlns:p14="http://schemas.microsoft.com/office/powerpoint/2010/main" val="199415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bm sign-off">
    <p:bg>
      <p:bgRef idx="1001">
        <a:schemeClr val="bg2"/>
      </p:bgRef>
    </p:bg>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8754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215491" name="Rectangle 3"/>
          <p:cNvSpPr>
            <a:spLocks noGrp="1" noChangeArrowheads="1"/>
          </p:cNvSpPr>
          <p:nvPr>
            <p:ph type="subTitle" idx="1"/>
          </p:nvPr>
        </p:nvSpPr>
        <p:spPr>
          <a:xfrm>
            <a:off x="80010" y="910118"/>
            <a:ext cx="8691562" cy="398860"/>
          </a:xfrm>
        </p:spPr>
        <p:txBody>
          <a:bodyPr/>
          <a:lstStyle>
            <a:lvl1pPr marL="0" indent="0">
              <a:buFont typeface="Wingdings" pitchFamily="2" charset="2"/>
              <a:buNone/>
              <a:defRPr i="1">
                <a:solidFill>
                  <a:schemeClr val="bg2">
                    <a:lumMod val="20000"/>
                    <a:lumOff val="80000"/>
                  </a:schemeClr>
                </a:solidFill>
              </a:defRPr>
            </a:lvl1pPr>
          </a:lstStyle>
          <a:p>
            <a:r>
              <a:rPr lang="en-US" dirty="0"/>
              <a:t>Click to edit Master subtitle style</a:t>
            </a:r>
          </a:p>
        </p:txBody>
      </p:sp>
      <p:sp>
        <p:nvSpPr>
          <p:cNvPr id="1215492" name="Line 4"/>
          <p:cNvSpPr>
            <a:spLocks noChangeShapeType="1"/>
          </p:cNvSpPr>
          <p:nvPr/>
        </p:nvSpPr>
        <p:spPr bwMode="auto">
          <a:xfrm flipV="1">
            <a:off x="274643" y="788194"/>
            <a:ext cx="8594725" cy="0"/>
          </a:xfrm>
          <a:prstGeom prst="line">
            <a:avLst/>
          </a:prstGeom>
          <a:noFill/>
          <a:ln w="9525">
            <a:solidFill>
              <a:schemeClr val="tx1"/>
            </a:solidFill>
            <a:round/>
            <a:headEnd/>
            <a:tailEnd/>
          </a:ln>
          <a:effectLst/>
        </p:spPr>
        <p:txBody>
          <a:bodyPr/>
          <a:lstStyle/>
          <a:p>
            <a:endParaRPr lang="en-US" sz="1050" dirty="0"/>
          </a:p>
        </p:txBody>
      </p:sp>
      <p:sp>
        <p:nvSpPr>
          <p:cNvPr id="13" name="Text Box 46">
            <a:extLst>
              <a:ext uri="{FF2B5EF4-FFF2-40B4-BE49-F238E27FC236}">
                <a16:creationId xmlns:a16="http://schemas.microsoft.com/office/drawing/2014/main" id="{C0DB35E0-E672-40D0-AC24-6F8244BDF644}"/>
              </a:ext>
            </a:extLst>
          </p:cNvPr>
          <p:cNvSpPr txBox="1">
            <a:spLocks noChangeArrowheads="1"/>
          </p:cNvSpPr>
          <p:nvPr userDrawn="1"/>
        </p:nvSpPr>
        <p:spPr bwMode="auto">
          <a:xfrm>
            <a:off x="878351" y="490574"/>
            <a:ext cx="2514917" cy="227409"/>
          </a:xfrm>
          <a:prstGeom prst="rect">
            <a:avLst/>
          </a:prstGeom>
          <a:noFill/>
          <a:ln w="9525">
            <a:noFill/>
            <a:miter lim="800000"/>
            <a:headEnd/>
            <a:tailEnd/>
          </a:ln>
        </p:spPr>
        <p:txBody>
          <a:bodyPr tIns="0" bIns="0" anchor="b"/>
          <a:lstStyle/>
          <a:p>
            <a:pPr algn="l">
              <a:spcAft>
                <a:spcPts val="675"/>
              </a:spcAft>
              <a:buClrTx/>
              <a:buFontTx/>
              <a:buNone/>
            </a:pPr>
            <a:r>
              <a:rPr lang="en-US" sz="1050" b="1" dirty="0">
                <a:solidFill>
                  <a:schemeClr val="tx1"/>
                </a:solidFill>
                <a:effectLst/>
              </a:rPr>
              <a:t>A Cloud Company</a:t>
            </a:r>
          </a:p>
        </p:txBody>
      </p:sp>
      <p:pic>
        <p:nvPicPr>
          <p:cNvPr id="12" name="Picture 3" descr="ibm_sp_lockup_western-02">
            <a:extLst>
              <a:ext uri="{FF2B5EF4-FFF2-40B4-BE49-F238E27FC236}">
                <a16:creationId xmlns:a16="http://schemas.microsoft.com/office/drawing/2014/main" id="{82BB51CF-F2F1-3149-97A8-518890978999}"/>
              </a:ext>
            </a:extLst>
          </p:cNvPr>
          <p:cNvPicPr>
            <a:picLocks noChangeAspect="1" noChangeArrowheads="1"/>
          </p:cNvPicPr>
          <p:nvPr userDrawn="1"/>
        </p:nvPicPr>
        <p:blipFill rotWithShape="1">
          <a:blip r:embed="rId2" cstate="print"/>
          <a:srcRect r="30435" b="9291"/>
          <a:stretch/>
        </p:blipFill>
        <p:spPr bwMode="auto">
          <a:xfrm>
            <a:off x="217170" y="467117"/>
            <a:ext cx="548640" cy="274320"/>
          </a:xfrm>
          <a:prstGeom prst="rect">
            <a:avLst/>
          </a:prstGeom>
          <a:noFill/>
          <a:ln w="9525">
            <a:noFill/>
            <a:miter lim="800000"/>
            <a:headEnd/>
            <a:tailEnd/>
          </a:ln>
        </p:spPr>
      </p:pic>
      <p:sp>
        <p:nvSpPr>
          <p:cNvPr id="9" name="Rectangle 6">
            <a:extLst>
              <a:ext uri="{FF2B5EF4-FFF2-40B4-BE49-F238E27FC236}">
                <a16:creationId xmlns:a16="http://schemas.microsoft.com/office/drawing/2014/main" id="{9482381E-C2C3-4B81-B5AA-DD10854BA977}"/>
              </a:ext>
            </a:extLst>
          </p:cNvPr>
          <p:cNvSpPr>
            <a:spLocks noChangeArrowheads="1"/>
          </p:cNvSpPr>
          <p:nvPr userDrawn="1"/>
        </p:nvSpPr>
        <p:spPr bwMode="black">
          <a:xfrm>
            <a:off x="7555230" y="4902517"/>
            <a:ext cx="1371600" cy="138113"/>
          </a:xfrm>
          <a:prstGeom prst="rect">
            <a:avLst/>
          </a:prstGeom>
          <a:noFill/>
          <a:ln w="9525">
            <a:noFill/>
            <a:miter lim="800000"/>
            <a:headEnd/>
            <a:tailEnd/>
          </a:ln>
        </p:spPr>
        <p:txBody>
          <a:bodyPr lIns="69056" tIns="34529" rIns="69056" bIns="34529"/>
          <a:lstStyle/>
          <a:p>
            <a:pPr algn="r">
              <a:buClrTx/>
              <a:buFontTx/>
              <a:buNone/>
            </a:pPr>
            <a:r>
              <a:rPr lang="en-US" sz="600" dirty="0"/>
              <a:t>© 2020 IBM Corporation</a:t>
            </a:r>
            <a:endParaRPr lang="en-US" sz="1350" dirty="0"/>
          </a:p>
        </p:txBody>
      </p:sp>
      <p:sp>
        <p:nvSpPr>
          <p:cNvPr id="2" name="Footer Placeholder 1">
            <a:extLst>
              <a:ext uri="{FF2B5EF4-FFF2-40B4-BE49-F238E27FC236}">
                <a16:creationId xmlns:a16="http://schemas.microsoft.com/office/drawing/2014/main" id="{FCD83842-5F07-1D40-9CA6-E2809E542D1C}"/>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472A67E8-8034-BC41-94C8-1B7759A63EA0}"/>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0016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DF890CE-B63C-C546-B384-311350F87B22}"/>
              </a:ext>
            </a:extLst>
          </p:cNvPr>
          <p:cNvSpPr>
            <a:spLocks noGrp="1"/>
          </p:cNvSpPr>
          <p:nvPr>
            <p:ph type="ftr" sz="quarter" idx="10"/>
          </p:nvPr>
        </p:nvSpPr>
        <p:spPr>
          <a:xfrm>
            <a:off x="242953" y="4976813"/>
            <a:ext cx="4114735" cy="166687"/>
          </a:xfrm>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ECBF132C-F00E-9A4E-91CF-91DF06B15EFC}"/>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46364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dirty="0">
                <a:solidFill>
                  <a:srgbClr val="FFFFFF"/>
                </a:solidFill>
              </a:rPr>
              <a:t>IBM Cloud Pak for Data Workshop v3.0.1 / © 2020 IBM Corporation</a:t>
            </a:r>
          </a:p>
        </p:txBody>
      </p:sp>
      <p:sp>
        <p:nvSpPr>
          <p:cNvPr id="6" name="Rectangle 6"/>
          <p:cNvSpPr>
            <a:spLocks noGrp="1" noChangeArrowheads="1"/>
          </p:cNvSpPr>
          <p:nvPr>
            <p:ph type="sldNum" sz="quarter" idx="12"/>
          </p:nvPr>
        </p:nvSpPr>
        <p:spPr>
          <a:ln/>
        </p:spPr>
        <p:txBody>
          <a:bodyPr/>
          <a:lstStyle>
            <a:lvl1pPr>
              <a:defRPr/>
            </a:lvl1pPr>
          </a:lstStyle>
          <a:p>
            <a:fld id="{808CACDB-2378-4210-AD51-6B94F2BC1875}"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4242807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1" y="4572001"/>
            <a:ext cx="1885951" cy="302895"/>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pic>
        <p:nvPicPr>
          <p:cNvPr id="3" name="Graphic 2">
            <a:extLst>
              <a:ext uri="{FF2B5EF4-FFF2-40B4-BE49-F238E27FC236}">
                <a16:creationId xmlns:a16="http://schemas.microsoft.com/office/drawing/2014/main" id="{47D9B26A-1EBA-4087-A316-936D409491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86776" y="4886657"/>
            <a:ext cx="355124" cy="145719"/>
          </a:xfrm>
          <a:prstGeom prst="rect">
            <a:avLst/>
          </a:prstGeom>
        </p:spPr>
      </p:pic>
      <p:sp>
        <p:nvSpPr>
          <p:cNvPr id="4" name="Footer Placeholder 3">
            <a:extLst>
              <a:ext uri="{FF2B5EF4-FFF2-40B4-BE49-F238E27FC236}">
                <a16:creationId xmlns:a16="http://schemas.microsoft.com/office/drawing/2014/main" id="{D4A4EEDC-350D-F040-BE56-64573B5A10E5}"/>
              </a:ext>
            </a:extLst>
          </p:cNvPr>
          <p:cNvSpPr>
            <a:spLocks noGrp="1"/>
          </p:cNvSpPr>
          <p:nvPr>
            <p:ph type="ftr" sz="quarter" idx="15"/>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20B20E4C-59F8-5145-A8E6-3C981D14AA48}"/>
              </a:ext>
            </a:extLst>
          </p:cNvPr>
          <p:cNvSpPr>
            <a:spLocks noGrp="1"/>
          </p:cNvSpPr>
          <p:nvPr>
            <p:ph type="sldNum" sz="quarter" idx="16"/>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45282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74AAE9-D4B7-D94C-BC61-219443008267}"/>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BBE2C4B0-07BA-EE41-A0CA-24FAAE82B079}"/>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1052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Pak for Data Workshop v3.0.1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37809" y="4954587"/>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Cloud Pak for Data Workshop v3.0.1 / © 2020 IBM Corporation</a:t>
            </a:r>
          </a:p>
        </p:txBody>
      </p:sp>
      <p:sp>
        <p:nvSpPr>
          <p:cNvPr id="8" name="Slide Number Placeholder"/>
          <p:cNvSpPr>
            <a:spLocks noGrp="1"/>
          </p:cNvSpPr>
          <p:nvPr>
            <p:ph type="sldNum" sz="quarter" idx="4"/>
          </p:nvPr>
        </p:nvSpPr>
        <p:spPr>
          <a:xfrm>
            <a:off x="7086600" y="4954586"/>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974" r:id="rId32"/>
    <p:sldLayoutId id="2147483975" r:id="rId33"/>
    <p:sldLayoutId id="2147483976" r:id="rId34"/>
    <p:sldLayoutId id="2147483977" r:id="rId35"/>
    <p:sldLayoutId id="2147483978" r:id="rId36"/>
    <p:sldLayoutId id="2147484103" r:id="rId37"/>
    <p:sldLayoutId id="2147484104" r:id="rId38"/>
    <p:sldLayoutId id="2147484105" r:id="rId39"/>
    <p:sldLayoutId id="2147484106" r:id="rId40"/>
    <p:sldLayoutId id="2147484107"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10.tif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10.tiff"/></Relationships>
</file>

<file path=ppt/slides/_rels/slide10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0.xml"/><Relationship Id="rId1" Type="http://schemas.openxmlformats.org/officeDocument/2006/relationships/slideLayout" Target="../slideLayouts/slideLayout38.xml"/><Relationship Id="rId4" Type="http://schemas.openxmlformats.org/officeDocument/2006/relationships/image" Target="../media/image229.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tiff"/><Relationship Id="rId2" Type="http://schemas.openxmlformats.org/officeDocument/2006/relationships/notesSlide" Target="../notesSlides/notesSlide101.xml"/><Relationship Id="rId1" Type="http://schemas.openxmlformats.org/officeDocument/2006/relationships/slideLayout" Target="../slideLayouts/slideLayout38.xml"/><Relationship Id="rId4" Type="http://schemas.openxmlformats.org/officeDocument/2006/relationships/image" Target="../media/image231.png"/></Relationships>
</file>

<file path=ppt/slides/_rels/slide10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notesSlide" Target="../notesSlides/notesSlide102.xml"/><Relationship Id="rId1" Type="http://schemas.openxmlformats.org/officeDocument/2006/relationships/slideLayout" Target="../slideLayouts/slideLayout38.xml"/><Relationship Id="rId6" Type="http://schemas.microsoft.com/office/2007/relationships/hdphoto" Target="../media/hdphoto5.wdp"/><Relationship Id="rId5" Type="http://schemas.openxmlformats.org/officeDocument/2006/relationships/image" Target="../media/image57.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59.png"/></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37.xml"/><Relationship Id="rId4" Type="http://schemas.openxmlformats.org/officeDocument/2006/relationships/image" Target="../media/image10.tiff"/></Relationships>
</file>

<file path=ppt/slides/_rels/slide10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4.xml"/><Relationship Id="rId1" Type="http://schemas.openxmlformats.org/officeDocument/2006/relationships/slideLayout" Target="../slideLayouts/slideLayout38.xml"/><Relationship Id="rId5" Type="http://schemas.openxmlformats.org/officeDocument/2006/relationships/image" Target="../media/image10.tiff"/><Relationship Id="rId4" Type="http://schemas.openxmlformats.org/officeDocument/2006/relationships/image" Target="../media/image233.png"/></Relationships>
</file>

<file path=ppt/slides/_rels/slide10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5.xml"/><Relationship Id="rId1" Type="http://schemas.openxmlformats.org/officeDocument/2006/relationships/slideLayout" Target="../slideLayouts/slideLayout38.xml"/></Relationships>
</file>

<file path=ppt/slides/_rels/slide10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6.xml"/><Relationship Id="rId1" Type="http://schemas.openxmlformats.org/officeDocument/2006/relationships/slideLayout" Target="../slideLayouts/slideLayout3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7.xml.rels><?xml version="1.0" encoding="UTF-8" standalone="yes"?>
<Relationships xmlns="http://schemas.openxmlformats.org/package/2006/relationships"><Relationship Id="rId13" Type="http://schemas.openxmlformats.org/officeDocument/2006/relationships/image" Target="../media/image243.tiff"/><Relationship Id="rId18" Type="http://schemas.openxmlformats.org/officeDocument/2006/relationships/image" Target="../media/image248.tiff"/><Relationship Id="rId26" Type="http://schemas.openxmlformats.org/officeDocument/2006/relationships/image" Target="../media/image256.tiff"/><Relationship Id="rId39" Type="http://schemas.openxmlformats.org/officeDocument/2006/relationships/image" Target="../media/image269.tiff"/><Relationship Id="rId21" Type="http://schemas.openxmlformats.org/officeDocument/2006/relationships/image" Target="../media/image251.tiff"/><Relationship Id="rId34" Type="http://schemas.openxmlformats.org/officeDocument/2006/relationships/image" Target="../media/image264.tiff"/><Relationship Id="rId42" Type="http://schemas.openxmlformats.org/officeDocument/2006/relationships/image" Target="../media/image272.png"/><Relationship Id="rId7" Type="http://schemas.openxmlformats.org/officeDocument/2006/relationships/image" Target="../media/image237.tiff"/><Relationship Id="rId2" Type="http://schemas.openxmlformats.org/officeDocument/2006/relationships/notesSlide" Target="../notesSlides/notesSlide107.xml"/><Relationship Id="rId16" Type="http://schemas.openxmlformats.org/officeDocument/2006/relationships/image" Target="../media/image246.png"/><Relationship Id="rId20" Type="http://schemas.openxmlformats.org/officeDocument/2006/relationships/image" Target="../media/image250.tiff"/><Relationship Id="rId29" Type="http://schemas.openxmlformats.org/officeDocument/2006/relationships/image" Target="../media/image259.tiff"/><Relationship Id="rId41" Type="http://schemas.openxmlformats.org/officeDocument/2006/relationships/image" Target="../media/image271.tiff"/><Relationship Id="rId1" Type="http://schemas.openxmlformats.org/officeDocument/2006/relationships/slideLayout" Target="../slideLayouts/slideLayout38.xml"/><Relationship Id="rId6" Type="http://schemas.openxmlformats.org/officeDocument/2006/relationships/image" Target="../media/image236.png"/><Relationship Id="rId11" Type="http://schemas.openxmlformats.org/officeDocument/2006/relationships/image" Target="../media/image241.tiff"/><Relationship Id="rId24" Type="http://schemas.openxmlformats.org/officeDocument/2006/relationships/image" Target="../media/image254.tiff"/><Relationship Id="rId32" Type="http://schemas.openxmlformats.org/officeDocument/2006/relationships/image" Target="../media/image262.tiff"/><Relationship Id="rId37" Type="http://schemas.openxmlformats.org/officeDocument/2006/relationships/image" Target="../media/image267.tiff"/><Relationship Id="rId40" Type="http://schemas.openxmlformats.org/officeDocument/2006/relationships/image" Target="../media/image270.png"/><Relationship Id="rId5" Type="http://schemas.openxmlformats.org/officeDocument/2006/relationships/image" Target="../media/image235.tiff"/><Relationship Id="rId15" Type="http://schemas.openxmlformats.org/officeDocument/2006/relationships/image" Target="../media/image245.tiff"/><Relationship Id="rId23" Type="http://schemas.openxmlformats.org/officeDocument/2006/relationships/image" Target="../media/image253.tiff"/><Relationship Id="rId28" Type="http://schemas.openxmlformats.org/officeDocument/2006/relationships/image" Target="../media/image258.tiff"/><Relationship Id="rId36" Type="http://schemas.openxmlformats.org/officeDocument/2006/relationships/image" Target="../media/image266.tiff"/><Relationship Id="rId10" Type="http://schemas.openxmlformats.org/officeDocument/2006/relationships/image" Target="../media/image240.tiff"/><Relationship Id="rId19" Type="http://schemas.openxmlformats.org/officeDocument/2006/relationships/image" Target="../media/image249.png"/><Relationship Id="rId31" Type="http://schemas.openxmlformats.org/officeDocument/2006/relationships/image" Target="../media/image261.tiff"/><Relationship Id="rId4" Type="http://schemas.openxmlformats.org/officeDocument/2006/relationships/image" Target="../media/image234.tiff"/><Relationship Id="rId9" Type="http://schemas.openxmlformats.org/officeDocument/2006/relationships/image" Target="../media/image239.tiff"/><Relationship Id="rId14" Type="http://schemas.openxmlformats.org/officeDocument/2006/relationships/image" Target="../media/image244.tiff"/><Relationship Id="rId22" Type="http://schemas.openxmlformats.org/officeDocument/2006/relationships/image" Target="../media/image252.tiff"/><Relationship Id="rId27" Type="http://schemas.openxmlformats.org/officeDocument/2006/relationships/image" Target="../media/image257.tiff"/><Relationship Id="rId30" Type="http://schemas.openxmlformats.org/officeDocument/2006/relationships/image" Target="../media/image260.png"/><Relationship Id="rId35" Type="http://schemas.openxmlformats.org/officeDocument/2006/relationships/image" Target="../media/image265.tiff"/><Relationship Id="rId43" Type="http://schemas.openxmlformats.org/officeDocument/2006/relationships/image" Target="../media/image10.tiff"/><Relationship Id="rId8" Type="http://schemas.openxmlformats.org/officeDocument/2006/relationships/image" Target="../media/image238.png"/><Relationship Id="rId3" Type="http://schemas.openxmlformats.org/officeDocument/2006/relationships/hyperlink" Target="https://developer.ibm.com/articles/cl-open-architecture-update/" TargetMode="External"/><Relationship Id="rId12" Type="http://schemas.openxmlformats.org/officeDocument/2006/relationships/image" Target="../media/image242.png"/><Relationship Id="rId17" Type="http://schemas.openxmlformats.org/officeDocument/2006/relationships/image" Target="../media/image247.png"/><Relationship Id="rId25" Type="http://schemas.openxmlformats.org/officeDocument/2006/relationships/image" Target="../media/image255.tiff"/><Relationship Id="rId33" Type="http://schemas.openxmlformats.org/officeDocument/2006/relationships/image" Target="../media/image263.tiff"/><Relationship Id="rId38" Type="http://schemas.openxmlformats.org/officeDocument/2006/relationships/image" Target="../media/image268.tiff"/></Relationships>
</file>

<file path=ppt/slides/_rels/slide108.xml.rels><?xml version="1.0" encoding="UTF-8" standalone="yes"?>
<Relationships xmlns="http://schemas.openxmlformats.org/package/2006/relationships"><Relationship Id="rId8" Type="http://schemas.openxmlformats.org/officeDocument/2006/relationships/image" Target="../media/image278.tiff"/><Relationship Id="rId3" Type="http://schemas.openxmlformats.org/officeDocument/2006/relationships/image" Target="../media/image273.tiff"/><Relationship Id="rId7" Type="http://schemas.openxmlformats.org/officeDocument/2006/relationships/image" Target="../media/image277.tiff"/><Relationship Id="rId2" Type="http://schemas.openxmlformats.org/officeDocument/2006/relationships/notesSlide" Target="../notesSlides/notesSlide108.xml"/><Relationship Id="rId1" Type="http://schemas.openxmlformats.org/officeDocument/2006/relationships/slideLayout" Target="../slideLayouts/slideLayout38.xml"/><Relationship Id="rId6" Type="http://schemas.openxmlformats.org/officeDocument/2006/relationships/image" Target="../media/image276.tiff"/><Relationship Id="rId5" Type="http://schemas.openxmlformats.org/officeDocument/2006/relationships/image" Target="../media/image275.tiff"/><Relationship Id="rId4" Type="http://schemas.openxmlformats.org/officeDocument/2006/relationships/image" Target="../media/image274.tiff"/><Relationship Id="rId9" Type="http://schemas.openxmlformats.org/officeDocument/2006/relationships/image" Target="../media/image10.tiff"/></Relationships>
</file>

<file path=ppt/slides/_rels/slide10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4.png"/><Relationship Id="rId7"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0.tiff"/></Relationships>
</file>

<file path=ppt/slides/_rels/slide11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10.xml"/><Relationship Id="rId1" Type="http://schemas.openxmlformats.org/officeDocument/2006/relationships/slideLayout" Target="../slideLayouts/slideLayout38.xml"/><Relationship Id="rId4" Type="http://schemas.microsoft.com/office/2007/relationships/hdphoto" Target="../media/hdphoto14.wdp"/></Relationships>
</file>

<file path=ppt/slides/_rels/slide111.xml.rels><?xml version="1.0" encoding="UTF-8" standalone="yes"?>
<Relationships xmlns="http://schemas.openxmlformats.org/package/2006/relationships"><Relationship Id="rId3" Type="http://schemas.openxmlformats.org/officeDocument/2006/relationships/hyperlink" Target="https://ibm.box.com/s/bry68nm9alduszvrffo105cvjhmde7pn" TargetMode="External"/><Relationship Id="rId2" Type="http://schemas.openxmlformats.org/officeDocument/2006/relationships/notesSlide" Target="../notesSlides/notesSlide111.xml"/><Relationship Id="rId1" Type="http://schemas.openxmlformats.org/officeDocument/2006/relationships/slideLayout" Target="../slideLayouts/slideLayout38.xml"/><Relationship Id="rId5" Type="http://schemas.openxmlformats.org/officeDocument/2006/relationships/image" Target="../media/image10.tiff"/><Relationship Id="rId4" Type="http://schemas.openxmlformats.org/officeDocument/2006/relationships/image" Target="../media/image280.png"/></Relationships>
</file>

<file path=ppt/slides/_rels/slide112.xml.rels><?xml version="1.0" encoding="UTF-8" standalone="yes"?>
<Relationships xmlns="http://schemas.openxmlformats.org/package/2006/relationships"><Relationship Id="rId3" Type="http://schemas.openxmlformats.org/officeDocument/2006/relationships/hyperlink" Target="https://ibm.box.com/v/Forrester2020" TargetMode="External"/><Relationship Id="rId2" Type="http://schemas.openxmlformats.org/officeDocument/2006/relationships/notesSlide" Target="../notesSlides/notesSlide112.xml"/><Relationship Id="rId1" Type="http://schemas.openxmlformats.org/officeDocument/2006/relationships/slideLayout" Target="../slideLayouts/slideLayout38.xml"/><Relationship Id="rId4" Type="http://schemas.openxmlformats.org/officeDocument/2006/relationships/image" Target="../media/image2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3.xml"/><Relationship Id="rId1" Type="http://schemas.openxmlformats.org/officeDocument/2006/relationships/slideLayout" Target="../slideLayouts/slideLayout38.xml"/></Relationships>
</file>

<file path=ppt/slides/_rels/slide11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14.xml"/><Relationship Id="rId1" Type="http://schemas.openxmlformats.org/officeDocument/2006/relationships/slideLayout" Target="../slideLayouts/slideLayout38.xml"/><Relationship Id="rId4" Type="http://schemas.openxmlformats.org/officeDocument/2006/relationships/image" Target="../media/image10.tiff"/></Relationships>
</file>

<file path=ppt/slides/_rels/slide115.xml.rels><?xml version="1.0" encoding="UTF-8" standalone="yes"?>
<Relationships xmlns="http://schemas.openxmlformats.org/package/2006/relationships"><Relationship Id="rId3" Type="http://schemas.openxmlformats.org/officeDocument/2006/relationships/image" Target="../media/image283.tiff"/><Relationship Id="rId2" Type="http://schemas.openxmlformats.org/officeDocument/2006/relationships/notesSlide" Target="../notesSlides/notesSlide115.xml"/><Relationship Id="rId1" Type="http://schemas.openxmlformats.org/officeDocument/2006/relationships/slideLayout" Target="../slideLayouts/slideLayout38.xml"/><Relationship Id="rId5" Type="http://schemas.openxmlformats.org/officeDocument/2006/relationships/image" Target="../media/image10.tiff"/><Relationship Id="rId4" Type="http://schemas.openxmlformats.org/officeDocument/2006/relationships/image" Target="../media/image284.tiff"/></Relationships>
</file>

<file path=ppt/slides/_rels/slide11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85.png"/><Relationship Id="rId7" Type="http://schemas.openxmlformats.org/officeDocument/2006/relationships/image" Target="../media/image289.png"/><Relationship Id="rId12" Type="http://schemas.openxmlformats.org/officeDocument/2006/relationships/image" Target="../media/image10.tiff"/><Relationship Id="rId2" Type="http://schemas.openxmlformats.org/officeDocument/2006/relationships/notesSlide" Target="../notesSlides/notesSlide116.xml"/><Relationship Id="rId1" Type="http://schemas.openxmlformats.org/officeDocument/2006/relationships/slideLayout" Target="../slideLayouts/slideLayout38.xml"/><Relationship Id="rId6" Type="http://schemas.openxmlformats.org/officeDocument/2006/relationships/image" Target="../media/image288.png"/><Relationship Id="rId11" Type="http://schemas.openxmlformats.org/officeDocument/2006/relationships/hyperlink" Target="http://ibm.biz/cp-certify" TargetMode="External"/><Relationship Id="rId5" Type="http://schemas.openxmlformats.org/officeDocument/2006/relationships/image" Target="../media/image287.png"/><Relationship Id="rId10" Type="http://schemas.openxmlformats.org/officeDocument/2006/relationships/image" Target="../media/image292.tiff"/><Relationship Id="rId4" Type="http://schemas.openxmlformats.org/officeDocument/2006/relationships/image" Target="../media/image286.png"/><Relationship Id="rId9" Type="http://schemas.openxmlformats.org/officeDocument/2006/relationships/image" Target="../media/image291.tiff"/></Relationships>
</file>

<file path=ppt/slides/_rels/slide1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7.xml"/><Relationship Id="rId1" Type="http://schemas.openxmlformats.org/officeDocument/2006/relationships/slideLayout" Target="../slideLayouts/slideLayout38.xml"/></Relationships>
</file>

<file path=ppt/slides/_rels/slide118.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3.jpg"/><Relationship Id="rId7" Type="http://schemas.openxmlformats.org/officeDocument/2006/relationships/hyperlink" Target="https://www.gigabitmagazine.com/magazine/gigabit/may-2019" TargetMode="External"/><Relationship Id="rId2" Type="http://schemas.openxmlformats.org/officeDocument/2006/relationships/notesSlide" Target="../notesSlides/notesSlide118.xml"/><Relationship Id="rId1" Type="http://schemas.openxmlformats.org/officeDocument/2006/relationships/slideLayout" Target="../slideLayouts/slideLayout40.xml"/><Relationship Id="rId6" Type="http://schemas.openxmlformats.org/officeDocument/2006/relationships/hyperlink" Target="https://canada.businesschief.com/magazine/issue?id=12486628/69487867" TargetMode="External"/><Relationship Id="rId5" Type="http://schemas.openxmlformats.org/officeDocument/2006/relationships/hyperlink" Target="https://www.businesschief.com/magazine/issue?d=May%202019&amp;id=12458201/69469957" TargetMode="External"/><Relationship Id="rId10" Type="http://schemas.openxmlformats.org/officeDocument/2006/relationships/image" Target="../media/image8.svg"/><Relationship Id="rId4" Type="http://schemas.openxmlformats.org/officeDocument/2006/relationships/hyperlink" Target="https://www.ibm.com/analytics/cloud-private-for-data" TargetMode="External"/><Relationship Id="rId9" Type="http://schemas.openxmlformats.org/officeDocument/2006/relationships/image" Target="../media/image7.png"/></Relationships>
</file>

<file path=ppt/slides/_rels/slide119.xml.rels><?xml version="1.0" encoding="UTF-8" standalone="yes"?>
<Relationships xmlns="http://schemas.openxmlformats.org/package/2006/relationships"><Relationship Id="rId8" Type="http://schemas.openxmlformats.org/officeDocument/2006/relationships/hyperlink" Target="https://www.businesschief.com/magazine/issue?d=May%202019&amp;id=12458201/69469957" TargetMode="External"/><Relationship Id="rId3" Type="http://schemas.openxmlformats.org/officeDocument/2006/relationships/image" Target="../media/image295.jpg"/><Relationship Id="rId7" Type="http://schemas.openxmlformats.org/officeDocument/2006/relationships/hyperlink" Target="https://www.ibmbigdatahub.com/blog/voice-client-ai-your-priority-start-data-strategy" TargetMode="External"/><Relationship Id="rId2" Type="http://schemas.openxmlformats.org/officeDocument/2006/relationships/notesSlide" Target="../notesSlides/notesSlide119.xml"/><Relationship Id="rId1" Type="http://schemas.openxmlformats.org/officeDocument/2006/relationships/slideLayout" Target="../slideLayouts/slideLayout40.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96.png"/><Relationship Id="rId4" Type="http://schemas.openxmlformats.org/officeDocument/2006/relationships/hyperlink" Target="https://www.ibm.com/analytics/cloud-pak-for-data" TargetMode="External"/><Relationship Id="rId9" Type="http://schemas.openxmlformats.org/officeDocument/2006/relationships/hyperlink" Target="https://www.gigabitmagazine.com/magazine/gigabit/may-201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21.tiff"/><Relationship Id="rId5" Type="http://schemas.openxmlformats.org/officeDocument/2006/relationships/image" Target="../media/image10.tiff"/><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20.xml"/><Relationship Id="rId1" Type="http://schemas.openxmlformats.org/officeDocument/2006/relationships/slideLayout" Target="../slideLayouts/slideLayout3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8.xml"/></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2.xml"/><Relationship Id="rId1" Type="http://schemas.openxmlformats.org/officeDocument/2006/relationships/slideLayout" Target="../slideLayouts/slideLayout41.xml"/><Relationship Id="rId4" Type="http://schemas.openxmlformats.org/officeDocument/2006/relationships/image" Target="../media/image10.tiff"/></Relationships>
</file>

<file path=ppt/slides/_rels/slide123.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notesSlide" Target="../notesSlides/notesSlide123.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7.emf"/><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38.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8.xml"/><Relationship Id="rId5" Type="http://schemas.openxmlformats.org/officeDocument/2006/relationships/image" Target="../media/image10.tiff"/><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8.xml"/><Relationship Id="rId5" Type="http://schemas.openxmlformats.org/officeDocument/2006/relationships/image" Target="../media/image10.tiff"/><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tiff"/><Relationship Id="rId3" Type="http://schemas.openxmlformats.org/officeDocument/2006/relationships/image" Target="../media/image34.tiff"/><Relationship Id="rId21" Type="http://schemas.openxmlformats.org/officeDocument/2006/relationships/image" Target="../media/image10.tiff"/><Relationship Id="rId7" Type="http://schemas.openxmlformats.org/officeDocument/2006/relationships/image" Target="../media/image38.jpe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8.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38.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46.jpeg"/><Relationship Id="rId10" Type="http://schemas.openxmlformats.org/officeDocument/2006/relationships/image" Target="../media/image41.jpeg"/><Relationship Id="rId19" Type="http://schemas.openxmlformats.org/officeDocument/2006/relationships/image" Target="../media/image50.png"/><Relationship Id="rId4" Type="http://schemas.openxmlformats.org/officeDocument/2006/relationships/image" Target="../media/image35.tiff"/><Relationship Id="rId9" Type="http://schemas.openxmlformats.org/officeDocument/2006/relationships/image" Target="../media/image40.png"/><Relationship Id="rId1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9.xml"/><Relationship Id="rId1" Type="http://schemas.openxmlformats.org/officeDocument/2006/relationships/slideLayout" Target="../slideLayouts/slideLayout38.xml"/><Relationship Id="rId5" Type="http://schemas.openxmlformats.org/officeDocument/2006/relationships/image" Target="../media/image10.tiff"/><Relationship Id="rId4" Type="http://schemas.openxmlformats.org/officeDocument/2006/relationships/image" Target="../media/image5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10.tiff"/><Relationship Id="rId3" Type="http://schemas.openxmlformats.org/officeDocument/2006/relationships/image" Target="../media/image54.png"/><Relationship Id="rId7" Type="http://schemas.microsoft.com/office/2007/relationships/hdphoto" Target="../media/hdphoto4.wdp"/><Relationship Id="rId12" Type="http://schemas.microsoft.com/office/2007/relationships/hdphoto" Target="../media/hdphoto6.wdp"/><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56.png"/><Relationship Id="rId11" Type="http://schemas.openxmlformats.org/officeDocument/2006/relationships/image" Target="../media/image59.png"/><Relationship Id="rId5" Type="http://schemas.microsoft.com/office/2007/relationships/hdphoto" Target="../media/hdphoto3.wdp"/><Relationship Id="rId10" Type="http://schemas.openxmlformats.org/officeDocument/2006/relationships/image" Target="../media/image58.jpeg"/><Relationship Id="rId4" Type="http://schemas.openxmlformats.org/officeDocument/2006/relationships/image" Target="../media/image55.png"/><Relationship Id="rId9" Type="http://schemas.microsoft.com/office/2007/relationships/hdphoto" Target="../media/hdphoto5.wdp"/></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38.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0.tiff"/><Relationship Id="rId4" Type="http://schemas.openxmlformats.org/officeDocument/2006/relationships/image" Target="../media/image61.png"/><Relationship Id="rId9"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10.tiff"/><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71.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39.xml"/><Relationship Id="rId6" Type="http://schemas.openxmlformats.org/officeDocument/2006/relationships/image" Target="../media/image81.png"/><Relationship Id="rId11" Type="http://schemas.openxmlformats.org/officeDocument/2006/relationships/image" Target="../media/image86.emf"/><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emf"/><Relationship Id="rId2" Type="http://schemas.openxmlformats.org/officeDocument/2006/relationships/notesSlide" Target="../notesSlides/notesSlide28.xml"/><Relationship Id="rId1" Type="http://schemas.openxmlformats.org/officeDocument/2006/relationships/slideLayout" Target="../slideLayouts/slideLayout39.xml"/><Relationship Id="rId6" Type="http://schemas.openxmlformats.org/officeDocument/2006/relationships/image" Target="../media/image91.png"/><Relationship Id="rId11" Type="http://schemas.openxmlformats.org/officeDocument/2006/relationships/image" Target="../media/image96.jpe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38.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38.xml"/><Relationship Id="rId5" Type="http://schemas.openxmlformats.org/officeDocument/2006/relationships/image" Target="../media/image71.pn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37.xml"/><Relationship Id="rId4" Type="http://schemas.openxmlformats.org/officeDocument/2006/relationships/image" Target="../media/image10.tiff"/></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40.xml"/><Relationship Id="rId1" Type="http://schemas.openxmlformats.org/officeDocument/2006/relationships/slideLayout" Target="../slideLayouts/slideLayout38.xml"/><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38.xml"/><Relationship Id="rId5" Type="http://schemas.openxmlformats.org/officeDocument/2006/relationships/image" Target="../media/image107.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5.xml"/><Relationship Id="rId1" Type="http://schemas.openxmlformats.org/officeDocument/2006/relationships/slideLayout" Target="../slideLayouts/slideLayout3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3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2.png"/></Relationships>
</file>

<file path=ppt/slides/_rels/slide4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38.xml"/><Relationship Id="rId6" Type="http://schemas.openxmlformats.org/officeDocument/2006/relationships/image" Target="../media/image121.png"/><Relationship Id="rId5" Type="http://schemas.microsoft.com/office/2007/relationships/hdphoto" Target="../media/hdphoto7.wdp"/><Relationship Id="rId10" Type="http://schemas.openxmlformats.org/officeDocument/2006/relationships/image" Target="../media/image112.png"/><Relationship Id="rId4" Type="http://schemas.openxmlformats.org/officeDocument/2006/relationships/image" Target="../media/image120.png"/><Relationship Id="rId9" Type="http://schemas.openxmlformats.org/officeDocument/2006/relationships/image" Target="../media/image124.png"/></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8.xml"/><Relationship Id="rId1" Type="http://schemas.openxmlformats.org/officeDocument/2006/relationships/slideLayout" Target="../slideLayouts/slideLayout38.xml"/><Relationship Id="rId6" Type="http://schemas.openxmlformats.org/officeDocument/2006/relationships/image" Target="../media/image112.png"/><Relationship Id="rId5" Type="http://schemas.microsoft.com/office/2007/relationships/hdphoto" Target="../media/hdphoto8.wdp"/><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37.xml"/><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0.xml"/><Relationship Id="rId1" Type="http://schemas.openxmlformats.org/officeDocument/2006/relationships/slideLayout" Target="../slideLayouts/slideLayout38.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38.xml"/><Relationship Id="rId5" Type="http://schemas.openxmlformats.org/officeDocument/2006/relationships/image" Target="../media/image132.png"/><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2.xml"/><Relationship Id="rId1" Type="http://schemas.openxmlformats.org/officeDocument/2006/relationships/slideLayout" Target="../slideLayouts/slideLayout38.xml"/><Relationship Id="rId6" Type="http://schemas.openxmlformats.org/officeDocument/2006/relationships/image" Target="../media/image130.png"/><Relationship Id="rId5" Type="http://schemas.openxmlformats.org/officeDocument/2006/relationships/image" Target="../media/image135.png"/><Relationship Id="rId4" Type="http://schemas.openxmlformats.org/officeDocument/2006/relationships/image" Target="../media/image134.png"/></Relationships>
</file>

<file path=ppt/slides/_rels/slide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3.xml"/><Relationship Id="rId1" Type="http://schemas.openxmlformats.org/officeDocument/2006/relationships/slideLayout" Target="../slideLayouts/slideLayout38.xml"/><Relationship Id="rId6" Type="http://schemas.openxmlformats.org/officeDocument/2006/relationships/image" Target="../media/image130.png"/><Relationship Id="rId5" Type="http://schemas.openxmlformats.org/officeDocument/2006/relationships/image" Target="../media/image138.png"/><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4.xml"/><Relationship Id="rId1" Type="http://schemas.openxmlformats.org/officeDocument/2006/relationships/slideLayout" Target="../slideLayouts/slideLayout38.xml"/><Relationship Id="rId6" Type="http://schemas.openxmlformats.org/officeDocument/2006/relationships/image" Target="../media/image130.png"/><Relationship Id="rId5" Type="http://schemas.openxmlformats.org/officeDocument/2006/relationships/image" Target="../media/image141.png"/><Relationship Id="rId4" Type="http://schemas.openxmlformats.org/officeDocument/2006/relationships/image" Target="../media/image140.png"/></Relationships>
</file>

<file path=ppt/slides/_rels/slide55.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38.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38.xml"/><Relationship Id="rId5" Type="http://schemas.openxmlformats.org/officeDocument/2006/relationships/image" Target="../media/image130.png"/><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7.xml"/><Relationship Id="rId1" Type="http://schemas.openxmlformats.org/officeDocument/2006/relationships/slideLayout" Target="../slideLayouts/slideLayout38.xml"/><Relationship Id="rId5" Type="http://schemas.openxmlformats.org/officeDocument/2006/relationships/image" Target="../media/image130.pn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8.xml"/><Relationship Id="rId1" Type="http://schemas.openxmlformats.org/officeDocument/2006/relationships/slideLayout" Target="../slideLayouts/slideLayout38.xml"/><Relationship Id="rId5" Type="http://schemas.openxmlformats.org/officeDocument/2006/relationships/image" Target="../media/image130.png"/><Relationship Id="rId4" Type="http://schemas.openxmlformats.org/officeDocument/2006/relationships/image" Target="../media/image151.png"/></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38.xml"/><Relationship Id="rId4"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10.tiff"/></Relationships>
</file>

<file path=ppt/slides/_rels/slide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0.xml"/><Relationship Id="rId1" Type="http://schemas.openxmlformats.org/officeDocument/2006/relationships/slideLayout" Target="../slideLayouts/slideLayout38.xml"/><Relationship Id="rId4" Type="http://schemas.openxmlformats.org/officeDocument/2006/relationships/image" Target="../media/image130.png"/></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1.xml"/><Relationship Id="rId1" Type="http://schemas.openxmlformats.org/officeDocument/2006/relationships/slideLayout" Target="../slideLayouts/slideLayout38.xml"/><Relationship Id="rId5" Type="http://schemas.openxmlformats.org/officeDocument/2006/relationships/image" Target="../media/image130.png"/><Relationship Id="rId4" Type="http://schemas.openxmlformats.org/officeDocument/2006/relationships/image" Target="../media/image155.png"/></Relationships>
</file>

<file path=ppt/slides/_rels/slide6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2.xml"/><Relationship Id="rId1" Type="http://schemas.openxmlformats.org/officeDocument/2006/relationships/slideLayout" Target="../slideLayouts/slideLayout38.xml"/><Relationship Id="rId5" Type="http://schemas.openxmlformats.org/officeDocument/2006/relationships/image" Target="../media/image158.png"/><Relationship Id="rId4" Type="http://schemas.openxmlformats.org/officeDocument/2006/relationships/image" Target="../media/image157.png"/></Relationships>
</file>

<file path=ppt/slides/_rels/slide6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3.xml"/><Relationship Id="rId1" Type="http://schemas.openxmlformats.org/officeDocument/2006/relationships/slideLayout" Target="../slideLayouts/slideLayout38.xml"/><Relationship Id="rId5" Type="http://schemas.openxmlformats.org/officeDocument/2006/relationships/image" Target="../media/image156.png"/><Relationship Id="rId4" Type="http://schemas.openxmlformats.org/officeDocument/2006/relationships/image" Target="../media/image160.png"/></Relationships>
</file>

<file path=ppt/slides/_rels/slide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4.xml"/><Relationship Id="rId1" Type="http://schemas.openxmlformats.org/officeDocument/2006/relationships/slideLayout" Target="../slideLayouts/slideLayout38.xml"/><Relationship Id="rId4" Type="http://schemas.openxmlformats.org/officeDocument/2006/relationships/image" Target="../media/image15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37.xml"/><Relationship Id="rId4" Type="http://schemas.openxmlformats.org/officeDocument/2006/relationships/image" Target="../media/image10.tiff"/></Relationships>
</file>

<file path=ppt/slides/_rels/slide6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8.xml"/><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9.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8.xml"/><Relationship Id="rId4" Type="http://schemas.openxmlformats.org/officeDocument/2006/relationships/image" Target="../media/image10.tiff"/></Relationships>
</file>

<file path=ppt/slides/_rels/slide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0.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1.xml"/><Relationship Id="rId1" Type="http://schemas.openxmlformats.org/officeDocument/2006/relationships/slideLayout" Target="../slideLayouts/slideLayout3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2.xml"/><Relationship Id="rId1" Type="http://schemas.openxmlformats.org/officeDocument/2006/relationships/slideLayout" Target="../slideLayouts/slideLayout38.xml"/><Relationship Id="rId5" Type="http://schemas.openxmlformats.org/officeDocument/2006/relationships/image" Target="../media/image163.png"/><Relationship Id="rId4" Type="http://schemas.openxmlformats.org/officeDocument/2006/relationships/image" Target="../media/image165.png"/></Relationships>
</file>

<file path=ppt/slides/_rels/slide7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3.xml"/><Relationship Id="rId1" Type="http://schemas.openxmlformats.org/officeDocument/2006/relationships/slideLayout" Target="../slideLayouts/slideLayout38.xml"/><Relationship Id="rId5" Type="http://schemas.openxmlformats.org/officeDocument/2006/relationships/image" Target="../media/image163.png"/><Relationship Id="rId4" Type="http://schemas.openxmlformats.org/officeDocument/2006/relationships/image" Target="../media/image167.png"/></Relationships>
</file>

<file path=ppt/slides/_rels/slide7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74.xml"/><Relationship Id="rId1" Type="http://schemas.openxmlformats.org/officeDocument/2006/relationships/slideLayout" Target="../slideLayouts/slideLayout38.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 Id="rId9" Type="http://schemas.openxmlformats.org/officeDocument/2006/relationships/image" Target="../media/image163.png"/></Relationships>
</file>

<file path=ppt/slides/_rels/slide7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5.xml"/><Relationship Id="rId1" Type="http://schemas.openxmlformats.org/officeDocument/2006/relationships/slideLayout" Target="../slideLayouts/slideLayout38.xml"/><Relationship Id="rId5" Type="http://schemas.openxmlformats.org/officeDocument/2006/relationships/image" Target="../media/image162.png"/><Relationship Id="rId4" Type="http://schemas.openxmlformats.org/officeDocument/2006/relationships/image" Target="../media/image175.png"/></Relationships>
</file>

<file path=ppt/slides/_rels/slide76.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62.png"/><Relationship Id="rId2" Type="http://schemas.openxmlformats.org/officeDocument/2006/relationships/notesSlide" Target="../notesSlides/notesSlide76.xml"/><Relationship Id="rId1" Type="http://schemas.openxmlformats.org/officeDocument/2006/relationships/slideLayout" Target="../slideLayouts/slideLayout38.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77.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tiff"/><Relationship Id="rId2" Type="http://schemas.openxmlformats.org/officeDocument/2006/relationships/notesSlide" Target="../notesSlides/notesSlide77.xml"/><Relationship Id="rId1" Type="http://schemas.openxmlformats.org/officeDocument/2006/relationships/slideLayout" Target="../slideLayouts/slideLayout38.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78.xml"/><Relationship Id="rId1" Type="http://schemas.openxmlformats.org/officeDocument/2006/relationships/slideLayout" Target="../slideLayouts/slideLayout38.xml"/><Relationship Id="rId4" Type="http://schemas.openxmlformats.org/officeDocument/2006/relationships/image" Target="../media/image186.tiff"/></Relationships>
</file>

<file path=ppt/slides/_rels/slide7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9.xml"/><Relationship Id="rId1" Type="http://schemas.openxmlformats.org/officeDocument/2006/relationships/slideLayout" Target="../slideLayouts/slideLayout38.xml"/><Relationship Id="rId4" Type="http://schemas.openxmlformats.org/officeDocument/2006/relationships/image" Target="../media/image188.png"/></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8" Type="http://schemas.openxmlformats.org/officeDocument/2006/relationships/image" Target="../media/image194.tiff"/><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80.xml"/><Relationship Id="rId1" Type="http://schemas.openxmlformats.org/officeDocument/2006/relationships/slideLayout" Target="../slideLayouts/slideLayout38.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8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1.xml"/><Relationship Id="rId1" Type="http://schemas.openxmlformats.org/officeDocument/2006/relationships/slideLayout" Target="../slideLayouts/slideLayout38.xml"/><Relationship Id="rId4" Type="http://schemas.openxmlformats.org/officeDocument/2006/relationships/image" Target="../media/image196.png"/></Relationships>
</file>

<file path=ppt/slides/_rels/slide8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82.xml"/><Relationship Id="rId1" Type="http://schemas.openxmlformats.org/officeDocument/2006/relationships/slideLayout" Target="../slideLayouts/slideLayout38.xml"/><Relationship Id="rId4" Type="http://schemas.openxmlformats.org/officeDocument/2006/relationships/image" Target="../media/image163.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37.xml"/><Relationship Id="rId4" Type="http://schemas.openxmlformats.org/officeDocument/2006/relationships/image" Target="../media/image10.tiff"/></Relationships>
</file>

<file path=ppt/slides/_rels/slide8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84.xml"/><Relationship Id="rId1" Type="http://schemas.openxmlformats.org/officeDocument/2006/relationships/slideLayout" Target="../slideLayouts/slideLayout38.xml"/><Relationship Id="rId5" Type="http://schemas.openxmlformats.org/officeDocument/2006/relationships/image" Target="../media/image163.png"/><Relationship Id="rId4" Type="http://schemas.openxmlformats.org/officeDocument/2006/relationships/image" Target="../media/image199.png"/></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5.xml"/><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6.xml"/><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7.xml"/><Relationship Id="rId1" Type="http://schemas.openxmlformats.org/officeDocument/2006/relationships/slideLayout" Target="../slideLayouts/slideLayout38.xml"/><Relationship Id="rId4" Type="http://schemas.openxmlformats.org/officeDocument/2006/relationships/image" Target="../media/image163.png"/></Relationships>
</file>

<file path=ppt/slides/_rels/slide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8.xml"/><Relationship Id="rId1" Type="http://schemas.openxmlformats.org/officeDocument/2006/relationships/slideLayout" Target="../slideLayouts/slideLayout37.xml"/><Relationship Id="rId4" Type="http://schemas.openxmlformats.org/officeDocument/2006/relationships/image" Target="../media/image10.tiff"/></Relationships>
</file>

<file path=ppt/slides/_rels/slide89.xml.rels><?xml version="1.0" encoding="UTF-8" standalone="yes"?>
<Relationships xmlns="http://schemas.openxmlformats.org/package/2006/relationships"><Relationship Id="rId8" Type="http://schemas.openxmlformats.org/officeDocument/2006/relationships/image" Target="../media/image206.png"/><Relationship Id="rId13" Type="http://schemas.microsoft.com/office/2007/relationships/hdphoto" Target="../media/hdphoto9.wdp"/><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2" Type="http://schemas.openxmlformats.org/officeDocument/2006/relationships/notesSlide" Target="../notesSlides/notesSlide89.xml"/><Relationship Id="rId1" Type="http://schemas.openxmlformats.org/officeDocument/2006/relationships/slideLayout" Target="../slideLayouts/slideLayout38.xml"/><Relationship Id="rId6" Type="http://schemas.openxmlformats.org/officeDocument/2006/relationships/image" Target="../media/image204.tiff"/><Relationship Id="rId11" Type="http://schemas.openxmlformats.org/officeDocument/2006/relationships/image" Target="../media/image209.png"/><Relationship Id="rId5" Type="http://schemas.openxmlformats.org/officeDocument/2006/relationships/image" Target="../media/image203.png"/><Relationship Id="rId10" Type="http://schemas.openxmlformats.org/officeDocument/2006/relationships/image" Target="../media/image208.tiff"/><Relationship Id="rId4" Type="http://schemas.openxmlformats.org/officeDocument/2006/relationships/image" Target="../media/image202.png"/><Relationship Id="rId9" Type="http://schemas.openxmlformats.org/officeDocument/2006/relationships/image" Target="../media/image207.tiff"/></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9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0.xml"/><Relationship Id="rId1" Type="http://schemas.openxmlformats.org/officeDocument/2006/relationships/slideLayout" Target="../slideLayouts/slideLayout38.xml"/><Relationship Id="rId6" Type="http://schemas.microsoft.com/office/2007/relationships/hdphoto" Target="../media/hdphoto9.wdp"/><Relationship Id="rId5" Type="http://schemas.openxmlformats.org/officeDocument/2006/relationships/image" Target="../media/image210.png"/><Relationship Id="rId4" Type="http://schemas.openxmlformats.org/officeDocument/2006/relationships/image" Target="../media/image212.png"/></Relationships>
</file>

<file path=ppt/slides/_rels/slide9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91.xml"/><Relationship Id="rId1" Type="http://schemas.openxmlformats.org/officeDocument/2006/relationships/slideLayout" Target="../slideLayouts/slideLayout38.xml"/><Relationship Id="rId6" Type="http://schemas.microsoft.com/office/2007/relationships/hdphoto" Target="../media/hdphoto10.wdp"/><Relationship Id="rId5" Type="http://schemas.openxmlformats.org/officeDocument/2006/relationships/image" Target="../media/image210.png"/><Relationship Id="rId4" Type="http://schemas.openxmlformats.org/officeDocument/2006/relationships/image" Target="../media/image214.png"/></Relationships>
</file>

<file path=ppt/slides/_rels/slide92.xml.rels><?xml version="1.0" encoding="UTF-8" standalone="yes"?>
<Relationships xmlns="http://schemas.openxmlformats.org/package/2006/relationships"><Relationship Id="rId3" Type="http://schemas.openxmlformats.org/officeDocument/2006/relationships/hyperlink" Target="https://w3-connections.ibm.com/wikis/form/api/wiki/2d86c8a6-ffe9-4024-abaf-79cbf87aa4ed/page/06044537-d9bf-4ef4-8f13-d0afa3c9c474/attachment/be4e8efa-5ea5-4edb-83df-8187acbca22b/media/Bias%20Mitigation%20V4.pptx" TargetMode="External"/><Relationship Id="rId2" Type="http://schemas.openxmlformats.org/officeDocument/2006/relationships/notesSlide" Target="../notesSlides/notesSlide92.xml"/><Relationship Id="rId1" Type="http://schemas.openxmlformats.org/officeDocument/2006/relationships/slideLayout" Target="../slideLayouts/slideLayout38.xml"/><Relationship Id="rId6" Type="http://schemas.microsoft.com/office/2007/relationships/hdphoto" Target="../media/hdphoto9.wdp"/><Relationship Id="rId5" Type="http://schemas.openxmlformats.org/officeDocument/2006/relationships/image" Target="../media/image210.png"/><Relationship Id="rId4" Type="http://schemas.openxmlformats.org/officeDocument/2006/relationships/image" Target="../media/image215.png"/></Relationships>
</file>

<file path=ppt/slides/_rels/slide9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93.xml"/><Relationship Id="rId1" Type="http://schemas.openxmlformats.org/officeDocument/2006/relationships/slideLayout" Target="../slideLayouts/slideLayout38.xml"/><Relationship Id="rId5" Type="http://schemas.microsoft.com/office/2007/relationships/hdphoto" Target="../media/hdphoto11.wdp"/><Relationship Id="rId4" Type="http://schemas.openxmlformats.org/officeDocument/2006/relationships/image" Target="../media/image210.png"/></Relationships>
</file>

<file path=ppt/slides/_rels/slide9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94.xml"/><Relationship Id="rId1" Type="http://schemas.openxmlformats.org/officeDocument/2006/relationships/slideLayout" Target="../slideLayouts/slideLayout38.xml"/><Relationship Id="rId5" Type="http://schemas.microsoft.com/office/2007/relationships/hdphoto" Target="../media/hdphoto12.wdp"/><Relationship Id="rId4" Type="http://schemas.openxmlformats.org/officeDocument/2006/relationships/image" Target="../media/image210.png"/></Relationships>
</file>

<file path=ppt/slides/_rels/slide9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95.xml"/><Relationship Id="rId1" Type="http://schemas.openxmlformats.org/officeDocument/2006/relationships/slideLayout" Target="../slideLayouts/slideLayout38.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9" Type="http://schemas.microsoft.com/office/2007/relationships/hdphoto" Target="../media/hdphoto9.wdp"/></Relationships>
</file>

<file path=ppt/slides/_rels/slide9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96.xml"/><Relationship Id="rId1" Type="http://schemas.openxmlformats.org/officeDocument/2006/relationships/slideLayout" Target="../slideLayouts/slideLayout38.xml"/><Relationship Id="rId5" Type="http://schemas.microsoft.com/office/2007/relationships/hdphoto" Target="../media/hdphoto13.wdp"/><Relationship Id="rId4" Type="http://schemas.openxmlformats.org/officeDocument/2006/relationships/image" Target="../media/image210.png"/></Relationships>
</file>

<file path=ppt/slides/_rels/slide97.xml.rels><?xml version="1.0" encoding="UTF-8" standalone="yes"?>
<Relationships xmlns="http://schemas.openxmlformats.org/package/2006/relationships"><Relationship Id="rId3" Type="http://schemas.openxmlformats.org/officeDocument/2006/relationships/image" Target="../media/image224.tiff"/><Relationship Id="rId2" Type="http://schemas.openxmlformats.org/officeDocument/2006/relationships/notesSlide" Target="../notesSlides/notesSlide97.xml"/><Relationship Id="rId1" Type="http://schemas.openxmlformats.org/officeDocument/2006/relationships/slideLayout" Target="../slideLayouts/slideLayout38.xml"/><Relationship Id="rId5" Type="http://schemas.microsoft.com/office/2007/relationships/hdphoto" Target="../media/hdphoto9.wdp"/><Relationship Id="rId4" Type="http://schemas.openxmlformats.org/officeDocument/2006/relationships/image" Target="../media/image210.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4.tiff"/><Relationship Id="rId5" Type="http://schemas.openxmlformats.org/officeDocument/2006/relationships/image" Target="../media/image225.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99.xml"/><Relationship Id="rId1" Type="http://schemas.openxmlformats.org/officeDocument/2006/relationships/slideLayout" Target="../slideLayouts/slideLayout38.xml"/><Relationship Id="rId4" Type="http://schemas.openxmlformats.org/officeDocument/2006/relationships/image" Target="../media/image2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5D8DF7-9708-EA40-B7DC-129DD90A2F08}"/>
              </a:ext>
            </a:extLst>
          </p:cNvPr>
          <p:cNvPicPr>
            <a:picLocks noChangeAspect="1"/>
          </p:cNvPicPr>
          <p:nvPr/>
        </p:nvPicPr>
        <p:blipFill>
          <a:blip r:embed="rId3"/>
          <a:stretch>
            <a:fillRect/>
          </a:stretch>
        </p:blipFill>
        <p:spPr>
          <a:xfrm>
            <a:off x="1" y="2542672"/>
            <a:ext cx="9144000" cy="2249488"/>
          </a:xfrm>
          <a:prstGeom prst="rect">
            <a:avLst/>
          </a:prstGeom>
        </p:spPr>
      </p:pic>
      <p:sp>
        <p:nvSpPr>
          <p:cNvPr id="6" name="Text Box 4"/>
          <p:cNvSpPr txBox="1">
            <a:spLocks noChangeArrowheads="1"/>
          </p:cNvSpPr>
          <p:nvPr/>
        </p:nvSpPr>
        <p:spPr bwMode="auto">
          <a:xfrm>
            <a:off x="7835239" y="4700249"/>
            <a:ext cx="891540" cy="346249"/>
          </a:xfrm>
          <a:prstGeom prst="rect">
            <a:avLst/>
          </a:prstGeom>
          <a:noFill/>
          <a:ln w="12700">
            <a:noFill/>
            <a:miter lim="800000"/>
            <a:headEnd/>
            <a:tailEnd/>
          </a:ln>
        </p:spPr>
        <p:txBody>
          <a:bodyPr wrap="square" lIns="0" tIns="0" rIns="0" bIns="0" anchor="ctr">
            <a:spAutoFit/>
          </a:bodyPr>
          <a:lstStyle/>
          <a:p>
            <a:pPr algn="r" defTabSz="617935" eaLnBrk="0" hangingPunct="0"/>
            <a:endParaRPr lang="en-US" sz="750" dirty="0">
              <a:solidFill>
                <a:schemeClr val="bg1"/>
              </a:solidFill>
            </a:endParaRPr>
          </a:p>
          <a:p>
            <a:pPr algn="r" defTabSz="617935" eaLnBrk="0" hangingPunct="0"/>
            <a:endParaRPr lang="en-US" sz="750" dirty="0">
              <a:solidFill>
                <a:schemeClr val="bg1"/>
              </a:solidFill>
            </a:endParaRPr>
          </a:p>
          <a:p>
            <a:pPr algn="r" defTabSz="617935" eaLnBrk="0" hangingPunct="0"/>
            <a:r>
              <a:rPr lang="en-US" sz="750" dirty="0">
                <a:solidFill>
                  <a:schemeClr val="bg1"/>
                </a:solidFill>
              </a:rPr>
              <a:t>October 28, 2020</a:t>
            </a:r>
          </a:p>
        </p:txBody>
      </p:sp>
      <p:sp>
        <p:nvSpPr>
          <p:cNvPr id="21" name="Rectangle 2">
            <a:extLst>
              <a:ext uri="{FF2B5EF4-FFF2-40B4-BE49-F238E27FC236}">
                <a16:creationId xmlns:a16="http://schemas.microsoft.com/office/drawing/2014/main" id="{871AB7F4-3A82-4DB5-83EB-5BB100A305E8}"/>
              </a:ext>
            </a:extLst>
          </p:cNvPr>
          <p:cNvSpPr>
            <a:spLocks noGrp="1" noChangeArrowheads="1"/>
          </p:cNvSpPr>
          <p:nvPr>
            <p:ph type="ctrTitle" idx="4294967295"/>
          </p:nvPr>
        </p:nvSpPr>
        <p:spPr>
          <a:xfrm>
            <a:off x="127474" y="331662"/>
            <a:ext cx="6858000" cy="1622183"/>
          </a:xfrm>
        </p:spPr>
        <p:txBody>
          <a:bodyPr anchor="t" anchorCtr="0"/>
          <a:lstStyle/>
          <a:p>
            <a:pPr>
              <a:lnSpc>
                <a:spcPct val="100000"/>
              </a:lnSpc>
            </a:pPr>
            <a:r>
              <a:rPr lang="en-US" sz="2700" dirty="0">
                <a:solidFill>
                  <a:schemeClr val="bg1"/>
                </a:solidFill>
              </a:rPr>
              <a:t>IBM Journey to Cloud and AI</a:t>
            </a:r>
            <a:br>
              <a:rPr lang="en-US" sz="2700" dirty="0">
                <a:solidFill>
                  <a:schemeClr val="bg1"/>
                </a:solidFill>
              </a:rPr>
            </a:br>
            <a:r>
              <a:rPr lang="en-US" sz="2700" dirty="0">
                <a:solidFill>
                  <a:schemeClr val="bg1"/>
                </a:solidFill>
              </a:rPr>
              <a:t>Analytics Modernization Workshop</a:t>
            </a:r>
            <a:br>
              <a:rPr lang="en-US" sz="2400" dirty="0">
                <a:solidFill>
                  <a:schemeClr val="bg1"/>
                </a:solidFill>
              </a:rPr>
            </a:br>
            <a:br>
              <a:rPr lang="en-US" sz="2400" dirty="0">
                <a:solidFill>
                  <a:schemeClr val="bg1"/>
                </a:solidFill>
              </a:rPr>
            </a:br>
            <a:r>
              <a:rPr lang="en-US" sz="2100" dirty="0">
                <a:solidFill>
                  <a:schemeClr val="bg1"/>
                </a:solidFill>
              </a:rPr>
              <a:t>Featuring: Cloud Pak for Data 3.0.1</a:t>
            </a:r>
          </a:p>
        </p:txBody>
      </p:sp>
      <p:sp>
        <p:nvSpPr>
          <p:cNvPr id="23" name="Text Box 4">
            <a:extLst>
              <a:ext uri="{FF2B5EF4-FFF2-40B4-BE49-F238E27FC236}">
                <a16:creationId xmlns:a16="http://schemas.microsoft.com/office/drawing/2014/main" id="{D4DAA6CF-0B61-46E0-BCA5-1C52EF5DB1FB}"/>
              </a:ext>
            </a:extLst>
          </p:cNvPr>
          <p:cNvSpPr txBox="1">
            <a:spLocks noChangeArrowheads="1"/>
          </p:cNvSpPr>
          <p:nvPr/>
        </p:nvSpPr>
        <p:spPr bwMode="auto">
          <a:xfrm>
            <a:off x="237809" y="4811838"/>
            <a:ext cx="822960" cy="230832"/>
          </a:xfrm>
          <a:prstGeom prst="rect">
            <a:avLst/>
          </a:prstGeom>
          <a:noFill/>
          <a:ln w="12700">
            <a:noFill/>
            <a:miter lim="800000"/>
            <a:headEnd/>
            <a:tailEnd/>
          </a:ln>
        </p:spPr>
        <p:txBody>
          <a:bodyPr wrap="square" lIns="0" tIns="0" rIns="0" bIns="0" anchor="ctr">
            <a:spAutoFit/>
          </a:bodyPr>
          <a:lstStyle/>
          <a:p>
            <a:pPr defTabSz="617935" eaLnBrk="0" hangingPunct="0"/>
            <a:r>
              <a:rPr lang="en-US" sz="750" dirty="0">
                <a:solidFill>
                  <a:schemeClr val="bg1"/>
                </a:solidFill>
              </a:rPr>
              <a:t>Presentation by:</a:t>
            </a:r>
          </a:p>
          <a:p>
            <a:pPr defTabSz="617935" eaLnBrk="0" hangingPunct="0"/>
            <a:endParaRPr lang="en-US" sz="750" dirty="0">
              <a:solidFill>
                <a:schemeClr val="bg1"/>
              </a:solidFill>
            </a:endParaRPr>
          </a:p>
        </p:txBody>
      </p:sp>
      <p:sp>
        <p:nvSpPr>
          <p:cNvPr id="9" name="Text Box 4">
            <a:extLst>
              <a:ext uri="{FF2B5EF4-FFF2-40B4-BE49-F238E27FC236}">
                <a16:creationId xmlns:a16="http://schemas.microsoft.com/office/drawing/2014/main" id="{2B9E028C-8DD2-42B6-9E99-8A0C2E7F9600}"/>
              </a:ext>
            </a:extLst>
          </p:cNvPr>
          <p:cNvSpPr txBox="1">
            <a:spLocks noChangeArrowheads="1"/>
          </p:cNvSpPr>
          <p:nvPr/>
        </p:nvSpPr>
        <p:spPr bwMode="auto">
          <a:xfrm>
            <a:off x="985383" y="4811838"/>
            <a:ext cx="4149090" cy="115416"/>
          </a:xfrm>
          <a:prstGeom prst="rect">
            <a:avLst/>
          </a:prstGeom>
          <a:noFill/>
          <a:ln w="12700">
            <a:noFill/>
            <a:miter lim="800000"/>
            <a:headEnd/>
            <a:tailEnd/>
          </a:ln>
        </p:spPr>
        <p:txBody>
          <a:bodyPr wrap="square" lIns="0" tIns="0" rIns="0" bIns="0" anchor="ctr">
            <a:spAutoFit/>
          </a:bodyPr>
          <a:lstStyle/>
          <a:p>
            <a:pPr defTabSz="617935" eaLnBrk="0" hangingPunct="0"/>
            <a:r>
              <a:rPr lang="en-US" sz="750" dirty="0">
                <a:solidFill>
                  <a:schemeClr val="bg1"/>
                </a:solidFill>
              </a:rPr>
              <a:t>Burt Vialpando and Kent Rubin - IBM</a:t>
            </a:r>
          </a:p>
        </p:txBody>
      </p:sp>
      <p:pic>
        <p:nvPicPr>
          <p:cNvPr id="2" name="Picture 1">
            <a:extLst>
              <a:ext uri="{FF2B5EF4-FFF2-40B4-BE49-F238E27FC236}">
                <a16:creationId xmlns:a16="http://schemas.microsoft.com/office/drawing/2014/main" id="{4F4002A0-06B7-434F-BC8B-9294A6FEB4FC}"/>
              </a:ext>
            </a:extLst>
          </p:cNvPr>
          <p:cNvPicPr>
            <a:picLocks noChangeAspect="1"/>
          </p:cNvPicPr>
          <p:nvPr/>
        </p:nvPicPr>
        <p:blipFill>
          <a:blip r:embed="rId4"/>
          <a:stretch>
            <a:fillRect/>
          </a:stretch>
        </p:blipFill>
        <p:spPr>
          <a:xfrm>
            <a:off x="6452041" y="220373"/>
            <a:ext cx="2371919" cy="2741953"/>
          </a:xfrm>
          <a:prstGeom prst="rect">
            <a:avLst/>
          </a:prstGeom>
        </p:spPr>
      </p:pic>
      <p:sp>
        <p:nvSpPr>
          <p:cNvPr id="3" name="Footer Placeholder 2">
            <a:extLst>
              <a:ext uri="{FF2B5EF4-FFF2-40B4-BE49-F238E27FC236}">
                <a16:creationId xmlns:a16="http://schemas.microsoft.com/office/drawing/2014/main" id="{5DE0AA07-1393-0241-BB8F-B001DFBEE5F6}"/>
              </a:ext>
            </a:extLst>
          </p:cNvPr>
          <p:cNvSpPr>
            <a:spLocks noGrp="1"/>
          </p:cNvSpPr>
          <p:nvPr>
            <p:ph type="ftr" sz="quarter" idx="10"/>
          </p:nvPr>
        </p:nvSpPr>
        <p:spPr/>
        <p:txBody>
          <a:bodyPr/>
          <a:lstStyle/>
          <a:p>
            <a:r>
              <a:rPr lang="en-US" dirty="0"/>
              <a:t>IBM Cloud Pak for Data Workshop v3.0.1 / © 2020 IBM Corporation</a:t>
            </a:r>
          </a:p>
        </p:txBody>
      </p:sp>
    </p:spTree>
    <p:extLst>
      <p:ext uri="{BB962C8B-B14F-4D97-AF65-F5344CB8AC3E}">
        <p14:creationId xmlns:p14="http://schemas.microsoft.com/office/powerpoint/2010/main" val="346470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326526" cy="640137"/>
          </a:xfrm>
        </p:spPr>
        <p:txBody>
          <a:bodyPr/>
          <a:lstStyle/>
          <a:p>
            <a:r>
              <a:rPr lang="en-US" dirty="0"/>
              <a:t>Microservices – the first key to cloud native applications</a:t>
            </a:r>
            <a:br>
              <a:rPr lang="en-US" dirty="0"/>
            </a:br>
            <a:r>
              <a:rPr lang="en-US" sz="1800" dirty="0"/>
              <a:t>Making development &amp; deployment more efficient</a:t>
            </a:r>
            <a:br>
              <a:rPr lang="en-US" dirty="0"/>
            </a:br>
            <a:endParaRPr lang="en-US" dirty="0"/>
          </a:p>
        </p:txBody>
      </p:sp>
      <p:sp>
        <p:nvSpPr>
          <p:cNvPr id="3" name="Rectangle: Rounded Corners 2">
            <a:extLst>
              <a:ext uri="{FF2B5EF4-FFF2-40B4-BE49-F238E27FC236}">
                <a16:creationId xmlns:a16="http://schemas.microsoft.com/office/drawing/2014/main" id="{3C388197-9676-4629-A4CE-A1C6FB165277}"/>
              </a:ext>
            </a:extLst>
          </p:cNvPr>
          <p:cNvSpPr/>
          <p:nvPr/>
        </p:nvSpPr>
        <p:spPr>
          <a:xfrm>
            <a:off x="5886909" y="1288516"/>
            <a:ext cx="2974381" cy="3101588"/>
          </a:xfrm>
          <a:prstGeom prst="roundRect">
            <a:avLst>
              <a:gd name="adj" fmla="val 4131"/>
            </a:avLst>
          </a:prstGeom>
          <a:gradFill rotWithShape="1">
            <a:gsLst>
              <a:gs pos="0">
                <a:srgbClr val="1FB3CF">
                  <a:lumMod val="20000"/>
                  <a:lumOff val="80000"/>
                </a:srgbClr>
              </a:gs>
              <a:gs pos="100000">
                <a:srgbClr val="1FB3CF">
                  <a:lumMod val="40000"/>
                  <a:lumOff val="6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4" name="TextBox 3">
            <a:extLst>
              <a:ext uri="{FF2B5EF4-FFF2-40B4-BE49-F238E27FC236}">
                <a16:creationId xmlns:a16="http://schemas.microsoft.com/office/drawing/2014/main" id="{EDB96F51-08CE-42CE-8022-CC329F2E2881}"/>
              </a:ext>
            </a:extLst>
          </p:cNvPr>
          <p:cNvSpPr txBox="1"/>
          <p:nvPr/>
        </p:nvSpPr>
        <p:spPr>
          <a:xfrm>
            <a:off x="5953694" y="1388748"/>
            <a:ext cx="2858343" cy="2931187"/>
          </a:xfrm>
          <a:prstGeom prst="rect">
            <a:avLst/>
          </a:prstGeom>
          <a:noFill/>
        </p:spPr>
        <p:txBody>
          <a:bodyPr wrap="square" rtlCol="0">
            <a:spAutoFit/>
          </a:bodyPr>
          <a:lstStyle/>
          <a:p>
            <a:pPr defTabSz="514350">
              <a:spcAft>
                <a:spcPts val="450"/>
              </a:spcAft>
            </a:pPr>
            <a:r>
              <a:rPr lang="en-US" b="1" dirty="0">
                <a:solidFill>
                  <a:srgbClr val="002060"/>
                </a:solidFill>
                <a:latin typeface="IBM Plex Sans" panose="020B0503050203000203" pitchFamily="34" charset="0"/>
              </a:rPr>
              <a:t>Microservices benefits *</a:t>
            </a:r>
          </a:p>
          <a:p>
            <a:pPr marL="128588" indent="-128588" defTabSz="514350">
              <a:spcBef>
                <a:spcPts val="150"/>
              </a:spcBef>
              <a:spcAft>
                <a:spcPts val="150"/>
              </a:spcAft>
              <a:buFont typeface="Arial" panose="020B0604020202020204" pitchFamily="34" charset="0"/>
              <a:buChar char="•"/>
            </a:pPr>
            <a:r>
              <a:rPr lang="en-US" sz="1013" b="1" i="1" dirty="0">
                <a:solidFill>
                  <a:srgbClr val="000000"/>
                </a:solidFill>
                <a:latin typeface="IBM Plex Sans" panose="020B0503050203000203" pitchFamily="34" charset="0"/>
              </a:rPr>
              <a:t>Improved fault isolation: </a:t>
            </a:r>
          </a:p>
          <a:p>
            <a:pPr marL="257175" lvl="1" defTabSz="514350">
              <a:spcBef>
                <a:spcPts val="150"/>
              </a:spcBef>
              <a:spcAft>
                <a:spcPts val="150"/>
              </a:spcAft>
            </a:pPr>
            <a:r>
              <a:rPr lang="en-US" sz="1013" dirty="0">
                <a:solidFill>
                  <a:srgbClr val="000000"/>
                </a:solidFill>
                <a:latin typeface="IBM Plex Sans" panose="020B0503050203000203" pitchFamily="34" charset="0"/>
              </a:rPr>
              <a:t>Larger applications can remain largely unaffected by the failure of a single module</a:t>
            </a:r>
          </a:p>
          <a:p>
            <a:pPr marL="128588" indent="-128588" defTabSz="514350">
              <a:spcBef>
                <a:spcPts val="150"/>
              </a:spcBef>
              <a:spcAft>
                <a:spcPts val="150"/>
              </a:spcAft>
              <a:buFont typeface="Arial" panose="020B0604020202020204" pitchFamily="34" charset="0"/>
              <a:buChar char="•"/>
            </a:pPr>
            <a:r>
              <a:rPr lang="en-US" sz="1013" b="1" i="1" dirty="0">
                <a:solidFill>
                  <a:srgbClr val="000000"/>
                </a:solidFill>
                <a:latin typeface="IBM Plex Sans" panose="020B0503050203000203" pitchFamily="34" charset="0"/>
              </a:rPr>
              <a:t>Technological flexibility: </a:t>
            </a:r>
          </a:p>
          <a:p>
            <a:pPr marL="257175" lvl="1" defTabSz="514350">
              <a:spcBef>
                <a:spcPts val="150"/>
              </a:spcBef>
              <a:spcAft>
                <a:spcPts val="150"/>
              </a:spcAft>
            </a:pPr>
            <a:r>
              <a:rPr lang="en-US" sz="1013" dirty="0">
                <a:solidFill>
                  <a:srgbClr val="000000"/>
                </a:solidFill>
                <a:latin typeface="IBM Plex Sans" panose="020B0503050203000203" pitchFamily="34" charset="0"/>
              </a:rPr>
              <a:t>Try out a new technology stack on an individual service and roll it back if required</a:t>
            </a:r>
          </a:p>
          <a:p>
            <a:pPr marL="128588" indent="-128588" defTabSz="514350">
              <a:spcBef>
                <a:spcPts val="150"/>
              </a:spcBef>
              <a:spcAft>
                <a:spcPts val="150"/>
              </a:spcAft>
              <a:buFont typeface="Arial" panose="020B0604020202020204" pitchFamily="34" charset="0"/>
              <a:buChar char="•"/>
            </a:pPr>
            <a:r>
              <a:rPr lang="en-US" sz="1013" b="1" i="1" dirty="0">
                <a:solidFill>
                  <a:srgbClr val="000000"/>
                </a:solidFill>
                <a:latin typeface="IBM Plex Sans" panose="020B0503050203000203" pitchFamily="34" charset="0"/>
              </a:rPr>
              <a:t>Easier development: </a:t>
            </a:r>
          </a:p>
          <a:p>
            <a:pPr marL="257175" lvl="1" defTabSz="514350">
              <a:spcBef>
                <a:spcPts val="150"/>
              </a:spcBef>
              <a:spcAft>
                <a:spcPts val="150"/>
              </a:spcAft>
            </a:pPr>
            <a:r>
              <a:rPr lang="en-US" sz="1013" dirty="0">
                <a:solidFill>
                  <a:srgbClr val="000000"/>
                </a:solidFill>
                <a:latin typeface="IBM Plex Sans" panose="020B0503050203000203" pitchFamily="34" charset="0"/>
              </a:rPr>
              <a:t>A new developer can more easily understand the functionality of a service</a:t>
            </a:r>
          </a:p>
          <a:p>
            <a:pPr marL="128588" indent="-128588" defTabSz="514350">
              <a:spcBef>
                <a:spcPts val="150"/>
              </a:spcBef>
              <a:spcAft>
                <a:spcPts val="150"/>
              </a:spcAft>
              <a:buFont typeface="Arial" panose="020B0604020202020204" pitchFamily="34" charset="0"/>
              <a:buChar char="•"/>
            </a:pPr>
            <a:r>
              <a:rPr lang="en-US" sz="1013" b="1" i="1" dirty="0">
                <a:solidFill>
                  <a:srgbClr val="000000"/>
                </a:solidFill>
                <a:latin typeface="IBM Plex Sans" panose="020B0503050203000203" pitchFamily="34" charset="0"/>
              </a:rPr>
              <a:t>Optimized deployment: </a:t>
            </a:r>
          </a:p>
          <a:p>
            <a:pPr marL="257175" lvl="1" defTabSz="514350">
              <a:spcBef>
                <a:spcPts val="150"/>
              </a:spcBef>
              <a:spcAft>
                <a:spcPts val="150"/>
              </a:spcAft>
            </a:pPr>
            <a:r>
              <a:rPr lang="en-US" sz="1013" dirty="0">
                <a:solidFill>
                  <a:srgbClr val="000000"/>
                </a:solidFill>
                <a:latin typeface="IBM Plex Sans" panose="020B0503050203000203" pitchFamily="34" charset="0"/>
              </a:rPr>
              <a:t>Auto provision, auto scale and provide auto-redundancy</a:t>
            </a:r>
          </a:p>
        </p:txBody>
      </p:sp>
      <p:grpSp>
        <p:nvGrpSpPr>
          <p:cNvPr id="5" name="Group 4">
            <a:extLst>
              <a:ext uri="{FF2B5EF4-FFF2-40B4-BE49-F238E27FC236}">
                <a16:creationId xmlns:a16="http://schemas.microsoft.com/office/drawing/2014/main" id="{650694EC-45C8-4785-85BB-F13021C2BE08}"/>
              </a:ext>
            </a:extLst>
          </p:cNvPr>
          <p:cNvGrpSpPr/>
          <p:nvPr/>
        </p:nvGrpSpPr>
        <p:grpSpPr>
          <a:xfrm>
            <a:off x="251460" y="1300477"/>
            <a:ext cx="5554980" cy="3135260"/>
            <a:chOff x="194834" y="1646437"/>
            <a:chExt cx="5631531" cy="3066342"/>
          </a:xfrm>
        </p:grpSpPr>
        <p:sp>
          <p:nvSpPr>
            <p:cNvPr id="6" name="TextBox 5">
              <a:extLst>
                <a:ext uri="{FF2B5EF4-FFF2-40B4-BE49-F238E27FC236}">
                  <a16:creationId xmlns:a16="http://schemas.microsoft.com/office/drawing/2014/main" id="{C79EF021-94B0-4D61-8384-638AA97624F0}"/>
                </a:ext>
              </a:extLst>
            </p:cNvPr>
            <p:cNvSpPr txBox="1"/>
            <p:nvPr/>
          </p:nvSpPr>
          <p:spPr>
            <a:xfrm>
              <a:off x="4991886" y="2962815"/>
              <a:ext cx="834479" cy="208890"/>
            </a:xfrm>
            <a:prstGeom prst="rect">
              <a:avLst/>
            </a:prstGeom>
            <a:noFill/>
          </p:spPr>
          <p:txBody>
            <a:bodyPr wrap="square" rtlCol="0">
              <a:spAutoFit/>
            </a:bodyPr>
            <a:lstStyle/>
            <a:p>
              <a:pPr defTabSz="514350">
                <a:defRPr/>
              </a:pPr>
              <a:r>
                <a:rPr lang="en-US" sz="788" b="1" kern="0" dirty="0">
                  <a:solidFill>
                    <a:schemeClr val="bg1"/>
                  </a:solidFill>
                  <a:latin typeface="Arial"/>
                  <a:ea typeface="Arial" charset="0"/>
                </a:rPr>
                <a:t>Microservice</a:t>
              </a:r>
            </a:p>
          </p:txBody>
        </p:sp>
        <p:sp>
          <p:nvSpPr>
            <p:cNvPr id="7" name="Oval 6">
              <a:extLst>
                <a:ext uri="{FF2B5EF4-FFF2-40B4-BE49-F238E27FC236}">
                  <a16:creationId xmlns:a16="http://schemas.microsoft.com/office/drawing/2014/main" id="{137592AE-457D-4FF8-A561-39542228EC3F}"/>
                </a:ext>
              </a:extLst>
            </p:cNvPr>
            <p:cNvSpPr/>
            <p:nvPr/>
          </p:nvSpPr>
          <p:spPr>
            <a:xfrm>
              <a:off x="872065" y="2175965"/>
              <a:ext cx="608142" cy="615614"/>
            </a:xfrm>
            <a:prstGeom prst="ellipse">
              <a:avLst/>
            </a:prstGeom>
            <a:solidFill>
              <a:srgbClr val="5DCCD6"/>
            </a:solidFill>
            <a:scene3d>
              <a:camera prst="orthographicFront"/>
              <a:lightRig rig="threePt" dir="t"/>
            </a:scene3d>
            <a:sp3d>
              <a:bevelT/>
            </a:sp3d>
          </p:spPr>
          <p:txBody>
            <a:bodyPr wrap="square" lIns="0" tIns="0" rIns="0" bIns="0" rtlCol="0" anchor="ctr">
              <a:noAutofit/>
            </a:bodyPr>
            <a:lstStyle/>
            <a:p>
              <a:pPr algn="ctr" defTabSz="514350">
                <a:defRPr/>
              </a:pPr>
              <a:r>
                <a:rPr lang="en-US" sz="750" b="1" kern="0" dirty="0">
                  <a:solidFill>
                    <a:srgbClr val="FFFFFF"/>
                  </a:solidFill>
                  <a:latin typeface="Arial"/>
                  <a:cs typeface="Arial"/>
                </a:rPr>
                <a:t>Data Access Layer</a:t>
              </a:r>
            </a:p>
          </p:txBody>
        </p:sp>
        <p:sp>
          <p:nvSpPr>
            <p:cNvPr id="8" name="Oval 7">
              <a:extLst>
                <a:ext uri="{FF2B5EF4-FFF2-40B4-BE49-F238E27FC236}">
                  <a16:creationId xmlns:a16="http://schemas.microsoft.com/office/drawing/2014/main" id="{DCCDD13E-E28C-4528-8CAE-6807E0A4AF60}"/>
                </a:ext>
              </a:extLst>
            </p:cNvPr>
            <p:cNvSpPr/>
            <p:nvPr/>
          </p:nvSpPr>
          <p:spPr>
            <a:xfrm>
              <a:off x="287535" y="2175965"/>
              <a:ext cx="631571" cy="615614"/>
            </a:xfrm>
            <a:prstGeom prst="ellipse">
              <a:avLst/>
            </a:prstGeom>
            <a:solidFill>
              <a:srgbClr val="5DCCD6"/>
            </a:solidFill>
            <a:scene3d>
              <a:camera prst="orthographicFront"/>
              <a:lightRig rig="threePt" dir="t"/>
            </a:scene3d>
            <a:sp3d>
              <a:bevelT/>
            </a:sp3d>
          </p:spPr>
          <p:txBody>
            <a:bodyPr wrap="square" lIns="0" tIns="0" rIns="0" bIns="0" rtlCol="0" anchor="ctr">
              <a:noAutofit/>
            </a:bodyPr>
            <a:lstStyle/>
            <a:p>
              <a:pPr algn="ctr" defTabSz="514350">
                <a:defRPr/>
              </a:pPr>
              <a:r>
                <a:rPr lang="en-US" sz="750" b="1" kern="0" dirty="0">
                  <a:solidFill>
                    <a:srgbClr val="FFFFFF"/>
                  </a:solidFill>
                  <a:latin typeface="Arial"/>
                  <a:cs typeface="Arial"/>
                </a:rPr>
                <a:t>Business Logic</a:t>
              </a:r>
            </a:p>
          </p:txBody>
        </p:sp>
        <p:sp>
          <p:nvSpPr>
            <p:cNvPr id="9" name="Can 13">
              <a:extLst>
                <a:ext uri="{FF2B5EF4-FFF2-40B4-BE49-F238E27FC236}">
                  <a16:creationId xmlns:a16="http://schemas.microsoft.com/office/drawing/2014/main" id="{DE6E5548-D09E-4027-B72B-DB38F77A718B}"/>
                </a:ext>
              </a:extLst>
            </p:cNvPr>
            <p:cNvSpPr/>
            <p:nvPr/>
          </p:nvSpPr>
          <p:spPr>
            <a:xfrm>
              <a:off x="764726" y="3776513"/>
              <a:ext cx="285363" cy="330478"/>
            </a:xfrm>
            <a:prstGeom prst="can">
              <a:avLst/>
            </a:prstGeom>
            <a:gradFill flip="none" rotWithShape="1">
              <a:gsLst>
                <a:gs pos="0">
                  <a:srgbClr val="000E5E">
                    <a:lumMod val="75000"/>
                    <a:lumOff val="25000"/>
                  </a:srgbClr>
                </a:gs>
                <a:gs pos="53000">
                  <a:srgbClr val="69A6FF">
                    <a:lumMod val="45000"/>
                    <a:lumOff val="55000"/>
                  </a:srgbClr>
                </a:gs>
                <a:gs pos="83000">
                  <a:srgbClr val="000E5E">
                    <a:lumMod val="50000"/>
                    <a:lumOff val="50000"/>
                  </a:srgbClr>
                </a:gs>
                <a:gs pos="100000">
                  <a:srgbClr val="000E5E">
                    <a:lumMod val="75000"/>
                    <a:lumOff val="25000"/>
                  </a:srgbClr>
                </a:gs>
              </a:gsLst>
              <a:lin ang="10800000" scaled="1"/>
              <a:tileRect/>
            </a:gradFill>
            <a:effectLst>
              <a:outerShdw blurRad="50800" dist="38100" dir="2700000" algn="tl" rotWithShape="0">
                <a:prstClr val="black">
                  <a:alpha val="40000"/>
                </a:prstClr>
              </a:outerShdw>
            </a:effectLst>
          </p:spPr>
          <p:txBody>
            <a:bodyPr wrap="square" lIns="0" tIns="0" rIns="0" bIns="0" rtlCol="0" anchor="ctr">
              <a:noAutofit/>
            </a:bodyPr>
            <a:lstStyle/>
            <a:p>
              <a:pPr algn="ctr" defTabSz="514350">
                <a:defRPr/>
              </a:pPr>
              <a:r>
                <a:rPr lang="en-US" sz="900" kern="0" dirty="0">
                  <a:solidFill>
                    <a:srgbClr val="FFFFFF"/>
                  </a:solidFill>
                  <a:latin typeface="Arial"/>
                  <a:cs typeface="Arial"/>
                </a:rPr>
                <a:t>DB</a:t>
              </a:r>
            </a:p>
          </p:txBody>
        </p:sp>
        <p:sp>
          <p:nvSpPr>
            <p:cNvPr id="10" name="Oval 9">
              <a:extLst>
                <a:ext uri="{FF2B5EF4-FFF2-40B4-BE49-F238E27FC236}">
                  <a16:creationId xmlns:a16="http://schemas.microsoft.com/office/drawing/2014/main" id="{2C215691-1995-4876-94FE-4BC50C607432}"/>
                </a:ext>
              </a:extLst>
            </p:cNvPr>
            <p:cNvSpPr/>
            <p:nvPr/>
          </p:nvSpPr>
          <p:spPr>
            <a:xfrm>
              <a:off x="3519184" y="1649870"/>
              <a:ext cx="528940" cy="615614"/>
            </a:xfrm>
            <a:prstGeom prst="ellipse">
              <a:avLst/>
            </a:prstGeom>
            <a:solidFill>
              <a:srgbClr val="003BC9">
                <a:lumMod val="75000"/>
              </a:srgbClr>
            </a:solidFill>
            <a:scene3d>
              <a:camera prst="orthographicFront"/>
              <a:lightRig rig="threePt" dir="t"/>
            </a:scene3d>
            <a:sp3d>
              <a:bevelT prst="relaxedInset"/>
            </a:sp3d>
          </p:spPr>
          <p:txBody>
            <a:bodyPr wrap="square" lIns="0" tIns="0" rIns="0" bIns="0" rtlCol="0" anchor="ctr">
              <a:noAutofit/>
            </a:bodyPr>
            <a:lstStyle/>
            <a:p>
              <a:pPr algn="ctr" defTabSz="514350">
                <a:defRPr/>
              </a:pPr>
              <a:r>
                <a:rPr lang="en-US" b="1" kern="0" dirty="0">
                  <a:solidFill>
                    <a:srgbClr val="FFFFFF"/>
                  </a:solidFill>
                  <a:latin typeface="Arial"/>
                  <a:cs typeface="Arial"/>
                </a:rPr>
                <a:t>UI</a:t>
              </a:r>
            </a:p>
          </p:txBody>
        </p:sp>
        <p:sp>
          <p:nvSpPr>
            <p:cNvPr id="11" name="Oval 10">
              <a:extLst>
                <a:ext uri="{FF2B5EF4-FFF2-40B4-BE49-F238E27FC236}">
                  <a16:creationId xmlns:a16="http://schemas.microsoft.com/office/drawing/2014/main" id="{EEF4DB1D-8DE2-4828-85A2-79A6C8ADA816}"/>
                </a:ext>
              </a:extLst>
            </p:cNvPr>
            <p:cNvSpPr>
              <a:spLocks noChangeAspect="1"/>
            </p:cNvSpPr>
            <p:nvPr/>
          </p:nvSpPr>
          <p:spPr>
            <a:xfrm>
              <a:off x="276447" y="1646437"/>
              <a:ext cx="1247677" cy="1374394"/>
            </a:xfrm>
            <a:prstGeom prst="ellipse">
              <a:avLst/>
            </a:prstGeom>
            <a:noFill/>
            <a:ln w="15875">
              <a:solidFill>
                <a:srgbClr val="193656"/>
              </a:solidFill>
            </a:ln>
          </p:spPr>
          <p:txBody>
            <a:bodyPr wrap="square" lIns="0" tIns="0" rIns="0" bIns="0" rtlCol="0" anchor="ctr">
              <a:noAutofit/>
            </a:bodyPr>
            <a:lstStyle/>
            <a:p>
              <a:pPr defTabSz="514350">
                <a:defRPr/>
              </a:pPr>
              <a:endParaRPr lang="en-US" sz="750" kern="0" dirty="0">
                <a:solidFill>
                  <a:srgbClr val="FFFFFF"/>
                </a:solidFill>
                <a:latin typeface="Arial"/>
                <a:cs typeface="Arial"/>
              </a:endParaRPr>
            </a:p>
          </p:txBody>
        </p:sp>
        <p:sp>
          <p:nvSpPr>
            <p:cNvPr id="12" name="Oval 11">
              <a:extLst>
                <a:ext uri="{FF2B5EF4-FFF2-40B4-BE49-F238E27FC236}">
                  <a16:creationId xmlns:a16="http://schemas.microsoft.com/office/drawing/2014/main" id="{B13D1767-B63D-4A35-858F-6868BF02BFAC}"/>
                </a:ext>
              </a:extLst>
            </p:cNvPr>
            <p:cNvSpPr>
              <a:spLocks noChangeAspect="1"/>
            </p:cNvSpPr>
            <p:nvPr/>
          </p:nvSpPr>
          <p:spPr>
            <a:xfrm>
              <a:off x="3605526" y="3096685"/>
              <a:ext cx="344426" cy="400865"/>
            </a:xfrm>
            <a:prstGeom prst="ellipse">
              <a:avLst/>
            </a:prstGeom>
            <a:solidFill>
              <a:srgbClr val="5DCCD6"/>
            </a:solidFill>
            <a:scene3d>
              <a:camera prst="orthographicFront"/>
              <a:lightRig rig="threePt" dir="t"/>
            </a:scene3d>
            <a:sp3d>
              <a:bevelT/>
            </a:sp3d>
          </p:spPr>
          <p:txBody>
            <a:bodyPr wrap="square" lIns="0" tIns="0" rIns="0" bIns="0" rtlCol="0" anchor="ctr">
              <a:noAutofit/>
            </a:bodyPr>
            <a:lstStyle/>
            <a:p>
              <a:pPr defTabSz="514350">
                <a:defRPr/>
              </a:pPr>
              <a:endParaRPr lang="en-US" sz="600" kern="0" dirty="0">
                <a:solidFill>
                  <a:srgbClr val="FFFFFF"/>
                </a:solidFill>
                <a:latin typeface="Arial"/>
                <a:cs typeface="Arial"/>
              </a:endParaRPr>
            </a:p>
          </p:txBody>
        </p:sp>
        <p:sp>
          <p:nvSpPr>
            <p:cNvPr id="13" name="Oval 12">
              <a:extLst>
                <a:ext uri="{FF2B5EF4-FFF2-40B4-BE49-F238E27FC236}">
                  <a16:creationId xmlns:a16="http://schemas.microsoft.com/office/drawing/2014/main" id="{8001DC47-4250-4334-8EA7-9EA8A6C200D5}"/>
                </a:ext>
              </a:extLst>
            </p:cNvPr>
            <p:cNvSpPr>
              <a:spLocks noChangeAspect="1"/>
            </p:cNvSpPr>
            <p:nvPr/>
          </p:nvSpPr>
          <p:spPr>
            <a:xfrm>
              <a:off x="2154700" y="2574966"/>
              <a:ext cx="344426" cy="400865"/>
            </a:xfrm>
            <a:prstGeom prst="ellipse">
              <a:avLst/>
            </a:prstGeom>
            <a:solidFill>
              <a:srgbClr val="5DCCD6"/>
            </a:solidFill>
            <a:scene3d>
              <a:camera prst="orthographicFront"/>
              <a:lightRig rig="threePt" dir="t"/>
            </a:scene3d>
            <a:sp3d>
              <a:bevelT/>
            </a:sp3d>
          </p:spPr>
          <p:txBody>
            <a:bodyPr wrap="square" lIns="0" tIns="0" rIns="0" bIns="0" rtlCol="0" anchor="ctr">
              <a:noAutofit/>
            </a:bodyPr>
            <a:lstStyle/>
            <a:p>
              <a:pPr defTabSz="514350">
                <a:defRPr/>
              </a:pPr>
              <a:endParaRPr lang="en-US" sz="600" kern="0" dirty="0">
                <a:solidFill>
                  <a:srgbClr val="FFFFFF"/>
                </a:solidFill>
                <a:latin typeface="Arial"/>
                <a:cs typeface="Arial"/>
              </a:endParaRPr>
            </a:p>
          </p:txBody>
        </p:sp>
        <p:cxnSp>
          <p:nvCxnSpPr>
            <p:cNvPr id="14" name="Straight Connector 13">
              <a:extLst>
                <a:ext uri="{FF2B5EF4-FFF2-40B4-BE49-F238E27FC236}">
                  <a16:creationId xmlns:a16="http://schemas.microsoft.com/office/drawing/2014/main" id="{E2899315-DB03-4DEE-B66F-DBBDFE748EFF}"/>
                </a:ext>
              </a:extLst>
            </p:cNvPr>
            <p:cNvCxnSpPr>
              <a:cxnSpLocks/>
              <a:stCxn id="9" idx="1"/>
              <a:endCxn id="11" idx="4"/>
            </p:cNvCxnSpPr>
            <p:nvPr/>
          </p:nvCxnSpPr>
          <p:spPr>
            <a:xfrm flipH="1" flipV="1">
              <a:off x="900286" y="3020831"/>
              <a:ext cx="7122" cy="755682"/>
            </a:xfrm>
            <a:prstGeom prst="line">
              <a:avLst/>
            </a:prstGeom>
            <a:noFill/>
            <a:ln w="15875" cap="flat" cmpd="sng" algn="ctr">
              <a:solidFill>
                <a:srgbClr val="193656"/>
              </a:solidFill>
              <a:prstDash val="solid"/>
            </a:ln>
            <a:effectLst/>
          </p:spPr>
        </p:cxnSp>
        <p:cxnSp>
          <p:nvCxnSpPr>
            <p:cNvPr id="15" name="Straight Connector 14">
              <a:extLst>
                <a:ext uri="{FF2B5EF4-FFF2-40B4-BE49-F238E27FC236}">
                  <a16:creationId xmlns:a16="http://schemas.microsoft.com/office/drawing/2014/main" id="{7202ED81-963F-4ACF-B20B-D48FA69B4E8B}"/>
                </a:ext>
              </a:extLst>
            </p:cNvPr>
            <p:cNvCxnSpPr>
              <a:cxnSpLocks/>
              <a:endCxn id="13" idx="5"/>
            </p:cNvCxnSpPr>
            <p:nvPr/>
          </p:nvCxnSpPr>
          <p:spPr>
            <a:xfrm flipH="1" flipV="1">
              <a:off x="2448686" y="2917126"/>
              <a:ext cx="173522" cy="236250"/>
            </a:xfrm>
            <a:prstGeom prst="line">
              <a:avLst/>
            </a:prstGeom>
            <a:noFill/>
            <a:ln w="15875" cap="flat" cmpd="sng" algn="ctr">
              <a:solidFill>
                <a:srgbClr val="193656"/>
              </a:solidFill>
              <a:prstDash val="solid"/>
            </a:ln>
            <a:effectLst/>
          </p:spPr>
        </p:cxnSp>
        <p:cxnSp>
          <p:nvCxnSpPr>
            <p:cNvPr id="16" name="Straight Connector 15">
              <a:extLst>
                <a:ext uri="{FF2B5EF4-FFF2-40B4-BE49-F238E27FC236}">
                  <a16:creationId xmlns:a16="http://schemas.microsoft.com/office/drawing/2014/main" id="{5D2F9D7A-395E-41DD-905C-6DC1F36B2F9C}"/>
                </a:ext>
              </a:extLst>
            </p:cNvPr>
            <p:cNvCxnSpPr>
              <a:stCxn id="13" idx="7"/>
              <a:endCxn id="10" idx="4"/>
            </p:cNvCxnSpPr>
            <p:nvPr/>
          </p:nvCxnSpPr>
          <p:spPr>
            <a:xfrm flipV="1">
              <a:off x="2448686" y="2265484"/>
              <a:ext cx="1334968" cy="368188"/>
            </a:xfrm>
            <a:prstGeom prst="line">
              <a:avLst/>
            </a:prstGeom>
            <a:noFill/>
            <a:ln w="15875" cap="flat" cmpd="sng" algn="ctr">
              <a:solidFill>
                <a:srgbClr val="193656"/>
              </a:solidFill>
              <a:prstDash val="solid"/>
            </a:ln>
            <a:effectLst/>
          </p:spPr>
        </p:cxnSp>
        <p:cxnSp>
          <p:nvCxnSpPr>
            <p:cNvPr id="17" name="Straight Connector 16">
              <a:extLst>
                <a:ext uri="{FF2B5EF4-FFF2-40B4-BE49-F238E27FC236}">
                  <a16:creationId xmlns:a16="http://schemas.microsoft.com/office/drawing/2014/main" id="{89996457-65BF-4B5C-8019-EF17D22913AD}"/>
                </a:ext>
              </a:extLst>
            </p:cNvPr>
            <p:cNvCxnSpPr>
              <a:cxnSpLocks/>
              <a:stCxn id="28" idx="1"/>
              <a:endCxn id="12" idx="4"/>
            </p:cNvCxnSpPr>
            <p:nvPr/>
          </p:nvCxnSpPr>
          <p:spPr>
            <a:xfrm flipV="1">
              <a:off x="3772769" y="3497550"/>
              <a:ext cx="4970" cy="389143"/>
            </a:xfrm>
            <a:prstGeom prst="line">
              <a:avLst/>
            </a:prstGeom>
            <a:noFill/>
            <a:ln w="15875" cap="flat" cmpd="sng" algn="ctr">
              <a:solidFill>
                <a:srgbClr val="193656"/>
              </a:solidFill>
              <a:prstDash val="solid"/>
            </a:ln>
            <a:effectLst/>
          </p:spPr>
        </p:cxnSp>
        <p:cxnSp>
          <p:nvCxnSpPr>
            <p:cNvPr id="18" name="Straight Connector 17">
              <a:extLst>
                <a:ext uri="{FF2B5EF4-FFF2-40B4-BE49-F238E27FC236}">
                  <a16:creationId xmlns:a16="http://schemas.microsoft.com/office/drawing/2014/main" id="{E7C27173-3A5E-4A89-AF43-EFC9767FCD8D}"/>
                </a:ext>
              </a:extLst>
            </p:cNvPr>
            <p:cNvCxnSpPr>
              <a:cxnSpLocks/>
              <a:endCxn id="10" idx="4"/>
            </p:cNvCxnSpPr>
            <p:nvPr/>
          </p:nvCxnSpPr>
          <p:spPr>
            <a:xfrm flipV="1">
              <a:off x="2865755" y="2265484"/>
              <a:ext cx="917899" cy="887892"/>
            </a:xfrm>
            <a:prstGeom prst="line">
              <a:avLst/>
            </a:prstGeom>
            <a:noFill/>
            <a:ln w="15875" cap="flat" cmpd="sng" algn="ctr">
              <a:solidFill>
                <a:srgbClr val="193656"/>
              </a:solidFill>
              <a:prstDash val="solid"/>
            </a:ln>
            <a:effectLst/>
          </p:spPr>
        </p:cxnSp>
        <p:cxnSp>
          <p:nvCxnSpPr>
            <p:cNvPr id="19" name="Straight Connector 18">
              <a:extLst>
                <a:ext uri="{FF2B5EF4-FFF2-40B4-BE49-F238E27FC236}">
                  <a16:creationId xmlns:a16="http://schemas.microsoft.com/office/drawing/2014/main" id="{D3AF5EE6-451F-4559-9DB0-B4F36570FF67}"/>
                </a:ext>
              </a:extLst>
            </p:cNvPr>
            <p:cNvCxnSpPr>
              <a:stCxn id="12" idx="0"/>
              <a:endCxn id="10" idx="4"/>
            </p:cNvCxnSpPr>
            <p:nvPr/>
          </p:nvCxnSpPr>
          <p:spPr>
            <a:xfrm flipV="1">
              <a:off x="3777739" y="2265484"/>
              <a:ext cx="5915" cy="831201"/>
            </a:xfrm>
            <a:prstGeom prst="line">
              <a:avLst/>
            </a:prstGeom>
            <a:noFill/>
            <a:ln w="15875" cap="flat" cmpd="sng" algn="ctr">
              <a:solidFill>
                <a:srgbClr val="193656"/>
              </a:solidFill>
              <a:prstDash val="solid"/>
            </a:ln>
            <a:effectLst/>
          </p:spPr>
        </p:cxnSp>
        <p:cxnSp>
          <p:nvCxnSpPr>
            <p:cNvPr id="20" name="Straight Connector 19">
              <a:extLst>
                <a:ext uri="{FF2B5EF4-FFF2-40B4-BE49-F238E27FC236}">
                  <a16:creationId xmlns:a16="http://schemas.microsoft.com/office/drawing/2014/main" id="{3268552A-DFF6-421F-8B35-8004E8442F15}"/>
                </a:ext>
              </a:extLst>
            </p:cNvPr>
            <p:cNvCxnSpPr>
              <a:cxnSpLocks/>
              <a:endCxn id="10" idx="4"/>
            </p:cNvCxnSpPr>
            <p:nvPr/>
          </p:nvCxnSpPr>
          <p:spPr>
            <a:xfrm flipH="1" flipV="1">
              <a:off x="3783654" y="2265484"/>
              <a:ext cx="931144" cy="887892"/>
            </a:xfrm>
            <a:prstGeom prst="line">
              <a:avLst/>
            </a:prstGeom>
            <a:noFill/>
            <a:ln w="15875" cap="flat" cmpd="sng" algn="ctr">
              <a:solidFill>
                <a:srgbClr val="193656"/>
              </a:solidFill>
              <a:prstDash val="solid"/>
            </a:ln>
            <a:effectLst/>
          </p:spPr>
        </p:cxnSp>
        <p:cxnSp>
          <p:nvCxnSpPr>
            <p:cNvPr id="21" name="Straight Connector 20">
              <a:extLst>
                <a:ext uri="{FF2B5EF4-FFF2-40B4-BE49-F238E27FC236}">
                  <a16:creationId xmlns:a16="http://schemas.microsoft.com/office/drawing/2014/main" id="{DF017355-4B98-43F2-B921-5A2E746DE08F}"/>
                </a:ext>
              </a:extLst>
            </p:cNvPr>
            <p:cNvCxnSpPr>
              <a:cxnSpLocks/>
              <a:endCxn id="10" idx="4"/>
            </p:cNvCxnSpPr>
            <p:nvPr/>
          </p:nvCxnSpPr>
          <p:spPr>
            <a:xfrm flipH="1" flipV="1">
              <a:off x="3783654" y="2265484"/>
              <a:ext cx="1461741" cy="513095"/>
            </a:xfrm>
            <a:prstGeom prst="line">
              <a:avLst/>
            </a:prstGeom>
            <a:noFill/>
            <a:ln w="15875" cap="flat" cmpd="sng" algn="ctr">
              <a:solidFill>
                <a:srgbClr val="193656"/>
              </a:solidFill>
              <a:prstDash val="solid"/>
            </a:ln>
            <a:effectLst/>
          </p:spPr>
        </p:cxnSp>
        <p:cxnSp>
          <p:nvCxnSpPr>
            <p:cNvPr id="22" name="Straight Connector 21">
              <a:extLst>
                <a:ext uri="{FF2B5EF4-FFF2-40B4-BE49-F238E27FC236}">
                  <a16:creationId xmlns:a16="http://schemas.microsoft.com/office/drawing/2014/main" id="{A4320AAE-F8F4-4A7B-B519-32294296094F}"/>
                </a:ext>
              </a:extLst>
            </p:cNvPr>
            <p:cNvCxnSpPr>
              <a:cxnSpLocks/>
            </p:cNvCxnSpPr>
            <p:nvPr/>
          </p:nvCxnSpPr>
          <p:spPr>
            <a:xfrm flipV="1">
              <a:off x="4896141" y="2278418"/>
              <a:ext cx="311427" cy="882048"/>
            </a:xfrm>
            <a:prstGeom prst="line">
              <a:avLst/>
            </a:prstGeom>
            <a:noFill/>
            <a:ln w="15875" cap="flat" cmpd="sng" algn="ctr">
              <a:solidFill>
                <a:srgbClr val="193656"/>
              </a:solidFill>
              <a:prstDash val="solid"/>
            </a:ln>
            <a:effectLst/>
          </p:spPr>
        </p:cxnSp>
        <p:sp>
          <p:nvSpPr>
            <p:cNvPr id="23" name="Oval 22">
              <a:extLst>
                <a:ext uri="{FF2B5EF4-FFF2-40B4-BE49-F238E27FC236}">
                  <a16:creationId xmlns:a16="http://schemas.microsoft.com/office/drawing/2014/main" id="{D8CF6148-40F5-4485-8627-96A9598B3FCF}"/>
                </a:ext>
              </a:extLst>
            </p:cNvPr>
            <p:cNvSpPr/>
            <p:nvPr/>
          </p:nvSpPr>
          <p:spPr>
            <a:xfrm>
              <a:off x="642939" y="1718020"/>
              <a:ext cx="528940" cy="615614"/>
            </a:xfrm>
            <a:prstGeom prst="ellipse">
              <a:avLst/>
            </a:prstGeom>
            <a:solidFill>
              <a:srgbClr val="003BC9">
                <a:lumMod val="75000"/>
              </a:srgbClr>
            </a:solidFill>
            <a:scene3d>
              <a:camera prst="orthographicFront"/>
              <a:lightRig rig="threePt" dir="t"/>
            </a:scene3d>
            <a:sp3d>
              <a:bevelT prst="relaxedInset"/>
            </a:sp3d>
          </p:spPr>
          <p:txBody>
            <a:bodyPr wrap="square" lIns="0" tIns="0" rIns="0" bIns="0" rtlCol="0" anchor="ctr">
              <a:noAutofit/>
            </a:bodyPr>
            <a:lstStyle/>
            <a:p>
              <a:pPr algn="ctr" defTabSz="514350">
                <a:defRPr/>
              </a:pPr>
              <a:r>
                <a:rPr lang="en-US" b="1" kern="0" dirty="0">
                  <a:solidFill>
                    <a:srgbClr val="FFFFFF"/>
                  </a:solidFill>
                  <a:latin typeface="Arial"/>
                  <a:cs typeface="Arial"/>
                </a:rPr>
                <a:t>UI</a:t>
              </a:r>
              <a:endParaRPr lang="en-US" sz="750" b="1" kern="0" dirty="0">
                <a:solidFill>
                  <a:srgbClr val="FFFFFF"/>
                </a:solidFill>
                <a:latin typeface="Arial"/>
                <a:cs typeface="Arial"/>
              </a:endParaRPr>
            </a:p>
          </p:txBody>
        </p:sp>
        <p:sp>
          <p:nvSpPr>
            <p:cNvPr id="24" name="TextBox 23">
              <a:extLst>
                <a:ext uri="{FF2B5EF4-FFF2-40B4-BE49-F238E27FC236}">
                  <a16:creationId xmlns:a16="http://schemas.microsoft.com/office/drawing/2014/main" id="{EE191F4D-3ABA-4541-98CB-89CBCA16D7D4}"/>
                </a:ext>
              </a:extLst>
            </p:cNvPr>
            <p:cNvSpPr txBox="1"/>
            <p:nvPr/>
          </p:nvSpPr>
          <p:spPr>
            <a:xfrm>
              <a:off x="1897672" y="2399279"/>
              <a:ext cx="846309" cy="208890"/>
            </a:xfrm>
            <a:prstGeom prst="rect">
              <a:avLst/>
            </a:prstGeom>
            <a:noFill/>
          </p:spPr>
          <p:txBody>
            <a:bodyPr wrap="square" rtlCol="0">
              <a:spAutoFit/>
            </a:bodyPr>
            <a:lstStyle/>
            <a:p>
              <a:pPr defTabSz="514350">
                <a:defRPr/>
              </a:pPr>
              <a:r>
                <a:rPr lang="en-US" sz="788" b="1" kern="0" dirty="0">
                  <a:solidFill>
                    <a:schemeClr val="bg1"/>
                  </a:solidFill>
                  <a:latin typeface="Arial"/>
                  <a:ea typeface="Arial" charset="0"/>
                </a:rPr>
                <a:t>Microservice</a:t>
              </a:r>
            </a:p>
          </p:txBody>
        </p:sp>
        <p:sp>
          <p:nvSpPr>
            <p:cNvPr id="25" name="TextBox 24">
              <a:extLst>
                <a:ext uri="{FF2B5EF4-FFF2-40B4-BE49-F238E27FC236}">
                  <a16:creationId xmlns:a16="http://schemas.microsoft.com/office/drawing/2014/main" id="{B8E42494-F09E-4608-B102-D74DFC066027}"/>
                </a:ext>
              </a:extLst>
            </p:cNvPr>
            <p:cNvSpPr txBox="1"/>
            <p:nvPr/>
          </p:nvSpPr>
          <p:spPr>
            <a:xfrm>
              <a:off x="3383898" y="3569010"/>
              <a:ext cx="846561" cy="118587"/>
            </a:xfrm>
            <a:prstGeom prst="rect">
              <a:avLst/>
            </a:prstGeom>
            <a:noFill/>
          </p:spPr>
          <p:txBody>
            <a:bodyPr wrap="square" lIns="0" tIns="0" rIns="0" bIns="0" rtlCol="0">
              <a:spAutoFit/>
            </a:bodyPr>
            <a:lstStyle/>
            <a:p>
              <a:pPr algn="ctr" defTabSz="514350">
                <a:defRPr/>
              </a:pPr>
              <a:r>
                <a:rPr lang="en-US" sz="788" b="1" kern="0" dirty="0">
                  <a:solidFill>
                    <a:schemeClr val="bg1"/>
                  </a:solidFill>
                  <a:latin typeface="Arial"/>
                  <a:ea typeface="Arial" charset="0"/>
                </a:rPr>
                <a:t>Microservice</a:t>
              </a:r>
            </a:p>
          </p:txBody>
        </p:sp>
        <p:sp>
          <p:nvSpPr>
            <p:cNvPr id="26" name="TextBox 25">
              <a:extLst>
                <a:ext uri="{FF2B5EF4-FFF2-40B4-BE49-F238E27FC236}">
                  <a16:creationId xmlns:a16="http://schemas.microsoft.com/office/drawing/2014/main" id="{406EF762-1B26-4DD9-B11B-940F0CE4745D}"/>
                </a:ext>
              </a:extLst>
            </p:cNvPr>
            <p:cNvSpPr txBox="1"/>
            <p:nvPr/>
          </p:nvSpPr>
          <p:spPr>
            <a:xfrm>
              <a:off x="194834" y="4206484"/>
              <a:ext cx="1425149" cy="361213"/>
            </a:xfrm>
            <a:prstGeom prst="rect">
              <a:avLst/>
            </a:prstGeom>
            <a:noFill/>
          </p:spPr>
          <p:txBody>
            <a:bodyPr wrap="square" rtlCol="0">
              <a:spAutoFit/>
            </a:bodyPr>
            <a:lstStyle/>
            <a:p>
              <a:pPr algn="ctr" defTabSz="514350">
                <a:defRPr/>
              </a:pPr>
              <a:r>
                <a:rPr lang="en-US" sz="900" b="1" kern="0" dirty="0">
                  <a:solidFill>
                    <a:schemeClr val="bg1"/>
                  </a:solidFill>
                  <a:latin typeface="Arial"/>
                  <a:ea typeface="Arial" charset="0"/>
                </a:rPr>
                <a:t>Monolithic Architecture</a:t>
              </a:r>
            </a:p>
          </p:txBody>
        </p:sp>
        <p:sp>
          <p:nvSpPr>
            <p:cNvPr id="27" name="TextBox 26">
              <a:extLst>
                <a:ext uri="{FF2B5EF4-FFF2-40B4-BE49-F238E27FC236}">
                  <a16:creationId xmlns:a16="http://schemas.microsoft.com/office/drawing/2014/main" id="{FA22541F-DCAA-4A4F-98F4-3725D44B914E}"/>
                </a:ext>
              </a:extLst>
            </p:cNvPr>
            <p:cNvSpPr txBox="1"/>
            <p:nvPr/>
          </p:nvSpPr>
          <p:spPr>
            <a:xfrm>
              <a:off x="3076571" y="4251114"/>
              <a:ext cx="1512028" cy="361213"/>
            </a:xfrm>
            <a:prstGeom prst="rect">
              <a:avLst/>
            </a:prstGeom>
            <a:noFill/>
          </p:spPr>
          <p:txBody>
            <a:bodyPr wrap="square" rtlCol="0">
              <a:spAutoFit/>
            </a:bodyPr>
            <a:lstStyle/>
            <a:p>
              <a:pPr algn="ctr" defTabSz="514350">
                <a:defRPr/>
              </a:pPr>
              <a:r>
                <a:rPr lang="en-US" sz="900" b="1" kern="0" dirty="0">
                  <a:solidFill>
                    <a:schemeClr val="bg1"/>
                  </a:solidFill>
                  <a:latin typeface="Arial"/>
                  <a:ea typeface="Arial" charset="0"/>
                </a:rPr>
                <a:t>Microservices Architecture</a:t>
              </a:r>
            </a:p>
          </p:txBody>
        </p:sp>
        <p:sp>
          <p:nvSpPr>
            <p:cNvPr id="28" name="Can 13">
              <a:extLst>
                <a:ext uri="{FF2B5EF4-FFF2-40B4-BE49-F238E27FC236}">
                  <a16:creationId xmlns:a16="http://schemas.microsoft.com/office/drawing/2014/main" id="{DB6D714E-260A-4C5C-9A03-A0580637056C}"/>
                </a:ext>
              </a:extLst>
            </p:cNvPr>
            <p:cNvSpPr/>
            <p:nvPr/>
          </p:nvSpPr>
          <p:spPr>
            <a:xfrm>
              <a:off x="3630087" y="3886693"/>
              <a:ext cx="285363" cy="330478"/>
            </a:xfrm>
            <a:prstGeom prst="can">
              <a:avLst/>
            </a:prstGeom>
            <a:gradFill flip="none" rotWithShape="1">
              <a:gsLst>
                <a:gs pos="0">
                  <a:srgbClr val="000E5E">
                    <a:lumMod val="75000"/>
                    <a:lumOff val="25000"/>
                  </a:srgbClr>
                </a:gs>
                <a:gs pos="53000">
                  <a:srgbClr val="69A6FF">
                    <a:lumMod val="45000"/>
                    <a:lumOff val="55000"/>
                  </a:srgbClr>
                </a:gs>
                <a:gs pos="83000">
                  <a:srgbClr val="000E5E">
                    <a:lumMod val="50000"/>
                    <a:lumOff val="50000"/>
                  </a:srgbClr>
                </a:gs>
                <a:gs pos="100000">
                  <a:srgbClr val="000E5E">
                    <a:lumMod val="75000"/>
                    <a:lumOff val="25000"/>
                  </a:srgbClr>
                </a:gs>
              </a:gsLst>
              <a:lin ang="10800000" scaled="1"/>
              <a:tileRect/>
            </a:gradFill>
            <a:effectLst>
              <a:outerShdw blurRad="50800" dist="38100" dir="2700000" algn="tl" rotWithShape="0">
                <a:prstClr val="black">
                  <a:alpha val="40000"/>
                </a:prstClr>
              </a:outerShdw>
            </a:effectLst>
          </p:spPr>
          <p:txBody>
            <a:bodyPr wrap="square" lIns="0" tIns="0" rIns="0" bIns="0" rtlCol="0" anchor="ctr">
              <a:noAutofit/>
            </a:bodyPr>
            <a:lstStyle/>
            <a:p>
              <a:pPr algn="ctr" defTabSz="514350">
                <a:defRPr/>
              </a:pPr>
              <a:r>
                <a:rPr lang="en-US" sz="900" kern="0" dirty="0">
                  <a:solidFill>
                    <a:srgbClr val="FFFFFF"/>
                  </a:solidFill>
                  <a:latin typeface="Arial"/>
                  <a:cs typeface="Arial"/>
                </a:rPr>
                <a:t>DB</a:t>
              </a:r>
            </a:p>
          </p:txBody>
        </p:sp>
        <p:pic>
          <p:nvPicPr>
            <p:cNvPr id="29" name="Picture 28">
              <a:extLst>
                <a:ext uri="{FF2B5EF4-FFF2-40B4-BE49-F238E27FC236}">
                  <a16:creationId xmlns:a16="http://schemas.microsoft.com/office/drawing/2014/main" id="{8C3C3FD3-AADD-43C2-8C45-6B175B20565E}"/>
                </a:ext>
              </a:extLst>
            </p:cNvPr>
            <p:cNvPicPr>
              <a:picLocks noChangeAspect="1"/>
            </p:cNvPicPr>
            <p:nvPr/>
          </p:nvPicPr>
          <p:blipFill>
            <a:blip r:embed="rId3"/>
            <a:stretch>
              <a:fillRect/>
            </a:stretch>
          </p:blipFill>
          <p:spPr>
            <a:xfrm>
              <a:off x="2179789" y="2631775"/>
              <a:ext cx="259953" cy="259953"/>
            </a:xfrm>
            <a:prstGeom prst="rect">
              <a:avLst/>
            </a:prstGeom>
          </p:spPr>
        </p:pic>
        <p:pic>
          <p:nvPicPr>
            <p:cNvPr id="30" name="Picture 29">
              <a:extLst>
                <a:ext uri="{FF2B5EF4-FFF2-40B4-BE49-F238E27FC236}">
                  <a16:creationId xmlns:a16="http://schemas.microsoft.com/office/drawing/2014/main" id="{36AE2E3A-DD7F-450B-A490-1C06BBE55693}"/>
                </a:ext>
              </a:extLst>
            </p:cNvPr>
            <p:cNvPicPr>
              <a:picLocks noChangeAspect="1"/>
            </p:cNvPicPr>
            <p:nvPr/>
          </p:nvPicPr>
          <p:blipFill>
            <a:blip r:embed="rId3"/>
            <a:stretch>
              <a:fillRect/>
            </a:stretch>
          </p:blipFill>
          <p:spPr>
            <a:xfrm>
              <a:off x="3626263" y="3153052"/>
              <a:ext cx="259953" cy="259953"/>
            </a:xfrm>
            <a:prstGeom prst="rect">
              <a:avLst/>
            </a:prstGeom>
          </p:spPr>
        </p:pic>
        <p:sp>
          <p:nvSpPr>
            <p:cNvPr id="31" name="Oval 30">
              <a:extLst>
                <a:ext uri="{FF2B5EF4-FFF2-40B4-BE49-F238E27FC236}">
                  <a16:creationId xmlns:a16="http://schemas.microsoft.com/office/drawing/2014/main" id="{BC2D6C92-028D-4357-BE2D-4C540DE30624}"/>
                </a:ext>
              </a:extLst>
            </p:cNvPr>
            <p:cNvSpPr>
              <a:spLocks noChangeAspect="1"/>
            </p:cNvSpPr>
            <p:nvPr/>
          </p:nvSpPr>
          <p:spPr>
            <a:xfrm>
              <a:off x="5119449" y="1892139"/>
              <a:ext cx="344426" cy="400865"/>
            </a:xfrm>
            <a:prstGeom prst="ellipse">
              <a:avLst/>
            </a:prstGeom>
            <a:solidFill>
              <a:srgbClr val="5DCCD6"/>
            </a:solidFill>
            <a:scene3d>
              <a:camera prst="orthographicFront"/>
              <a:lightRig rig="threePt" dir="t"/>
            </a:scene3d>
            <a:sp3d>
              <a:bevelT/>
            </a:sp3d>
          </p:spPr>
          <p:txBody>
            <a:bodyPr wrap="square" lIns="0" tIns="0" rIns="0" bIns="0" rtlCol="0" anchor="ctr">
              <a:noAutofit/>
            </a:bodyPr>
            <a:lstStyle/>
            <a:p>
              <a:pPr defTabSz="514350">
                <a:defRPr/>
              </a:pPr>
              <a:endParaRPr lang="en-US" sz="600" kern="0" dirty="0">
                <a:solidFill>
                  <a:srgbClr val="FFFFFF"/>
                </a:solidFill>
                <a:latin typeface="Arial"/>
                <a:cs typeface="Arial"/>
              </a:endParaRPr>
            </a:p>
          </p:txBody>
        </p:sp>
        <p:sp>
          <p:nvSpPr>
            <p:cNvPr id="32" name="TextBox 31">
              <a:extLst>
                <a:ext uri="{FF2B5EF4-FFF2-40B4-BE49-F238E27FC236}">
                  <a16:creationId xmlns:a16="http://schemas.microsoft.com/office/drawing/2014/main" id="{F9D773A6-1937-4A81-B9CB-802F2235BE8C}"/>
                </a:ext>
              </a:extLst>
            </p:cNvPr>
            <p:cNvSpPr txBox="1"/>
            <p:nvPr/>
          </p:nvSpPr>
          <p:spPr>
            <a:xfrm>
              <a:off x="4887452" y="1695039"/>
              <a:ext cx="834479" cy="208890"/>
            </a:xfrm>
            <a:prstGeom prst="rect">
              <a:avLst/>
            </a:prstGeom>
            <a:noFill/>
          </p:spPr>
          <p:txBody>
            <a:bodyPr wrap="square" rtlCol="0">
              <a:spAutoFit/>
            </a:bodyPr>
            <a:lstStyle/>
            <a:p>
              <a:pPr defTabSz="514350">
                <a:defRPr/>
              </a:pPr>
              <a:r>
                <a:rPr lang="en-US" sz="788" b="1" kern="0" dirty="0">
                  <a:solidFill>
                    <a:schemeClr val="bg1"/>
                  </a:solidFill>
                  <a:latin typeface="Arial"/>
                  <a:ea typeface="Arial" charset="0"/>
                </a:rPr>
                <a:t>Microservice</a:t>
              </a:r>
            </a:p>
          </p:txBody>
        </p:sp>
        <p:pic>
          <p:nvPicPr>
            <p:cNvPr id="33" name="Picture 32">
              <a:extLst>
                <a:ext uri="{FF2B5EF4-FFF2-40B4-BE49-F238E27FC236}">
                  <a16:creationId xmlns:a16="http://schemas.microsoft.com/office/drawing/2014/main" id="{7956D402-C6CE-4A00-BCBE-A43A9945EF7F}"/>
                </a:ext>
              </a:extLst>
            </p:cNvPr>
            <p:cNvPicPr>
              <a:picLocks noChangeAspect="1"/>
            </p:cNvPicPr>
            <p:nvPr/>
          </p:nvPicPr>
          <p:blipFill>
            <a:blip r:embed="rId3"/>
            <a:stretch>
              <a:fillRect/>
            </a:stretch>
          </p:blipFill>
          <p:spPr>
            <a:xfrm>
              <a:off x="5160729" y="1953620"/>
              <a:ext cx="259953" cy="259953"/>
            </a:xfrm>
            <a:prstGeom prst="rect">
              <a:avLst/>
            </a:prstGeom>
          </p:spPr>
        </p:pic>
        <p:cxnSp>
          <p:nvCxnSpPr>
            <p:cNvPr id="34" name="Straight Connector 33">
              <a:extLst>
                <a:ext uri="{FF2B5EF4-FFF2-40B4-BE49-F238E27FC236}">
                  <a16:creationId xmlns:a16="http://schemas.microsoft.com/office/drawing/2014/main" id="{9EF1463F-A700-4D31-A449-05683FB2F882}"/>
                </a:ext>
              </a:extLst>
            </p:cNvPr>
            <p:cNvCxnSpPr>
              <a:cxnSpLocks/>
              <a:stCxn id="31" idx="2"/>
              <a:endCxn id="10" idx="4"/>
            </p:cNvCxnSpPr>
            <p:nvPr/>
          </p:nvCxnSpPr>
          <p:spPr>
            <a:xfrm flipH="1">
              <a:off x="3783654" y="2092572"/>
              <a:ext cx="1335795" cy="172912"/>
            </a:xfrm>
            <a:prstGeom prst="line">
              <a:avLst/>
            </a:prstGeom>
            <a:noFill/>
            <a:ln w="15875" cap="flat" cmpd="sng" algn="ctr">
              <a:solidFill>
                <a:srgbClr val="193656"/>
              </a:solidFill>
              <a:prstDash val="solid"/>
            </a:ln>
            <a:effectLst/>
          </p:spPr>
        </p:cxnSp>
        <p:sp>
          <p:nvSpPr>
            <p:cNvPr id="35" name="Oval 34">
              <a:extLst>
                <a:ext uri="{FF2B5EF4-FFF2-40B4-BE49-F238E27FC236}">
                  <a16:creationId xmlns:a16="http://schemas.microsoft.com/office/drawing/2014/main" id="{9ECD4F0E-7B60-45FF-A988-F4EC469E9925}"/>
                </a:ext>
              </a:extLst>
            </p:cNvPr>
            <p:cNvSpPr>
              <a:spLocks noChangeAspect="1"/>
            </p:cNvSpPr>
            <p:nvPr/>
          </p:nvSpPr>
          <p:spPr>
            <a:xfrm>
              <a:off x="4664358" y="3094671"/>
              <a:ext cx="344426" cy="400865"/>
            </a:xfrm>
            <a:prstGeom prst="ellipse">
              <a:avLst/>
            </a:prstGeom>
            <a:solidFill>
              <a:srgbClr val="5DCCD6"/>
            </a:solidFill>
            <a:scene3d>
              <a:camera prst="orthographicFront"/>
              <a:lightRig rig="threePt" dir="t"/>
            </a:scene3d>
            <a:sp3d>
              <a:bevelT/>
            </a:sp3d>
          </p:spPr>
          <p:txBody>
            <a:bodyPr wrap="square" lIns="0" tIns="0" rIns="0" bIns="0" rtlCol="0" anchor="ctr">
              <a:noAutofit/>
            </a:bodyPr>
            <a:lstStyle/>
            <a:p>
              <a:pPr defTabSz="514350">
                <a:defRPr/>
              </a:pPr>
              <a:endParaRPr lang="en-US" sz="600" kern="0" dirty="0">
                <a:solidFill>
                  <a:srgbClr val="FFFFFF"/>
                </a:solidFill>
                <a:latin typeface="Arial"/>
                <a:cs typeface="Arial"/>
              </a:endParaRPr>
            </a:p>
          </p:txBody>
        </p:sp>
        <p:pic>
          <p:nvPicPr>
            <p:cNvPr id="36" name="Picture 35">
              <a:extLst>
                <a:ext uri="{FF2B5EF4-FFF2-40B4-BE49-F238E27FC236}">
                  <a16:creationId xmlns:a16="http://schemas.microsoft.com/office/drawing/2014/main" id="{B62C7CDD-C16A-4342-B96C-F906A337FE40}"/>
                </a:ext>
              </a:extLst>
            </p:cNvPr>
            <p:cNvPicPr>
              <a:picLocks noChangeAspect="1"/>
            </p:cNvPicPr>
            <p:nvPr/>
          </p:nvPicPr>
          <p:blipFill>
            <a:blip r:embed="rId3"/>
            <a:stretch>
              <a:fillRect/>
            </a:stretch>
          </p:blipFill>
          <p:spPr>
            <a:xfrm>
              <a:off x="4700700" y="3160894"/>
              <a:ext cx="259953" cy="259953"/>
            </a:xfrm>
            <a:prstGeom prst="rect">
              <a:avLst/>
            </a:prstGeom>
          </p:spPr>
        </p:pic>
        <p:pic>
          <p:nvPicPr>
            <p:cNvPr id="37" name="Picture 36">
              <a:extLst>
                <a:ext uri="{FF2B5EF4-FFF2-40B4-BE49-F238E27FC236}">
                  <a16:creationId xmlns:a16="http://schemas.microsoft.com/office/drawing/2014/main" id="{D0AD88FD-D7E7-4D81-BA48-A749BFE811E3}"/>
                </a:ext>
              </a:extLst>
            </p:cNvPr>
            <p:cNvPicPr>
              <a:picLocks noChangeAspect="1"/>
            </p:cNvPicPr>
            <p:nvPr/>
          </p:nvPicPr>
          <p:blipFill>
            <a:blip r:embed="rId3"/>
            <a:stretch>
              <a:fillRect/>
            </a:stretch>
          </p:blipFill>
          <p:spPr>
            <a:xfrm>
              <a:off x="2610020" y="3167140"/>
              <a:ext cx="259953" cy="259953"/>
            </a:xfrm>
            <a:prstGeom prst="rect">
              <a:avLst/>
            </a:prstGeom>
          </p:spPr>
        </p:pic>
        <p:sp>
          <p:nvSpPr>
            <p:cNvPr id="38" name="Oval 37">
              <a:extLst>
                <a:ext uri="{FF2B5EF4-FFF2-40B4-BE49-F238E27FC236}">
                  <a16:creationId xmlns:a16="http://schemas.microsoft.com/office/drawing/2014/main" id="{D0FD5EDA-8BDB-4D3D-83F1-449A8C2AA9C1}"/>
                </a:ext>
              </a:extLst>
            </p:cNvPr>
            <p:cNvSpPr>
              <a:spLocks noChangeAspect="1"/>
            </p:cNvSpPr>
            <p:nvPr/>
          </p:nvSpPr>
          <p:spPr>
            <a:xfrm>
              <a:off x="2571769" y="3094671"/>
              <a:ext cx="344426" cy="400865"/>
            </a:xfrm>
            <a:prstGeom prst="ellipse">
              <a:avLst/>
            </a:prstGeom>
            <a:solidFill>
              <a:srgbClr val="5DCCD6"/>
            </a:solidFill>
            <a:scene3d>
              <a:camera prst="orthographicFront"/>
              <a:lightRig rig="threePt" dir="t"/>
            </a:scene3d>
            <a:sp3d>
              <a:bevelT/>
            </a:sp3d>
          </p:spPr>
          <p:txBody>
            <a:bodyPr wrap="square" lIns="0" tIns="0" rIns="0" bIns="0" rtlCol="0" anchor="ctr">
              <a:noAutofit/>
            </a:bodyPr>
            <a:lstStyle/>
            <a:p>
              <a:pPr defTabSz="514350">
                <a:defRPr/>
              </a:pPr>
              <a:endParaRPr lang="en-US" sz="600" kern="0" dirty="0">
                <a:solidFill>
                  <a:srgbClr val="FFFFFF"/>
                </a:solidFill>
                <a:latin typeface="Arial"/>
                <a:cs typeface="Arial"/>
              </a:endParaRPr>
            </a:p>
          </p:txBody>
        </p:sp>
        <p:pic>
          <p:nvPicPr>
            <p:cNvPr id="39" name="Picture 38">
              <a:extLst>
                <a:ext uri="{FF2B5EF4-FFF2-40B4-BE49-F238E27FC236}">
                  <a16:creationId xmlns:a16="http://schemas.microsoft.com/office/drawing/2014/main" id="{2126ECCB-15D9-4F33-9C7C-E1F16E6EAB5D}"/>
                </a:ext>
              </a:extLst>
            </p:cNvPr>
            <p:cNvPicPr>
              <a:picLocks noChangeAspect="1"/>
            </p:cNvPicPr>
            <p:nvPr/>
          </p:nvPicPr>
          <p:blipFill>
            <a:blip r:embed="rId3"/>
            <a:stretch>
              <a:fillRect/>
            </a:stretch>
          </p:blipFill>
          <p:spPr>
            <a:xfrm>
              <a:off x="2601816" y="3167140"/>
              <a:ext cx="259953" cy="259953"/>
            </a:xfrm>
            <a:prstGeom prst="rect">
              <a:avLst/>
            </a:prstGeom>
          </p:spPr>
        </p:pic>
        <p:cxnSp>
          <p:nvCxnSpPr>
            <p:cNvPr id="40" name="Straight Connector 39">
              <a:extLst>
                <a:ext uri="{FF2B5EF4-FFF2-40B4-BE49-F238E27FC236}">
                  <a16:creationId xmlns:a16="http://schemas.microsoft.com/office/drawing/2014/main" id="{6A831C2D-73CD-4CDC-9039-F21AE994E0BB}"/>
                </a:ext>
              </a:extLst>
            </p:cNvPr>
            <p:cNvCxnSpPr>
              <a:cxnSpLocks/>
              <a:stCxn id="42" idx="1"/>
            </p:cNvCxnSpPr>
            <p:nvPr/>
          </p:nvCxnSpPr>
          <p:spPr>
            <a:xfrm flipV="1">
              <a:off x="4832165" y="3493121"/>
              <a:ext cx="4970" cy="389143"/>
            </a:xfrm>
            <a:prstGeom prst="line">
              <a:avLst/>
            </a:prstGeom>
            <a:noFill/>
            <a:ln w="15875" cap="flat" cmpd="sng" algn="ctr">
              <a:solidFill>
                <a:srgbClr val="193656"/>
              </a:solidFill>
              <a:prstDash val="solid"/>
            </a:ln>
            <a:effectLst/>
          </p:spPr>
        </p:cxnSp>
        <p:sp>
          <p:nvSpPr>
            <p:cNvPr id="41" name="TextBox 40">
              <a:extLst>
                <a:ext uri="{FF2B5EF4-FFF2-40B4-BE49-F238E27FC236}">
                  <a16:creationId xmlns:a16="http://schemas.microsoft.com/office/drawing/2014/main" id="{9527FF65-FAB1-4B08-A84D-0239FBB24A45}"/>
                </a:ext>
              </a:extLst>
            </p:cNvPr>
            <p:cNvSpPr txBox="1"/>
            <p:nvPr/>
          </p:nvSpPr>
          <p:spPr>
            <a:xfrm>
              <a:off x="4453413" y="3564581"/>
              <a:ext cx="846561" cy="118587"/>
            </a:xfrm>
            <a:prstGeom prst="rect">
              <a:avLst/>
            </a:prstGeom>
            <a:noFill/>
          </p:spPr>
          <p:txBody>
            <a:bodyPr wrap="square" lIns="0" tIns="0" rIns="0" bIns="0" rtlCol="0">
              <a:spAutoFit/>
            </a:bodyPr>
            <a:lstStyle/>
            <a:p>
              <a:pPr algn="ctr" defTabSz="514350">
                <a:defRPr/>
              </a:pPr>
              <a:r>
                <a:rPr lang="en-US" sz="788" b="1" kern="0" dirty="0">
                  <a:solidFill>
                    <a:schemeClr val="bg1"/>
                  </a:solidFill>
                  <a:latin typeface="Arial"/>
                  <a:ea typeface="Arial" charset="0"/>
                </a:rPr>
                <a:t>Microservice</a:t>
              </a:r>
            </a:p>
          </p:txBody>
        </p:sp>
        <p:sp>
          <p:nvSpPr>
            <p:cNvPr id="42" name="Can 13">
              <a:extLst>
                <a:ext uri="{FF2B5EF4-FFF2-40B4-BE49-F238E27FC236}">
                  <a16:creationId xmlns:a16="http://schemas.microsoft.com/office/drawing/2014/main" id="{B30EC936-CD4A-496C-B7B7-7FD3811CCBF1}"/>
                </a:ext>
              </a:extLst>
            </p:cNvPr>
            <p:cNvSpPr/>
            <p:nvPr/>
          </p:nvSpPr>
          <p:spPr>
            <a:xfrm>
              <a:off x="4689483" y="3882264"/>
              <a:ext cx="285363" cy="330478"/>
            </a:xfrm>
            <a:prstGeom prst="can">
              <a:avLst/>
            </a:prstGeom>
            <a:gradFill flip="none" rotWithShape="1">
              <a:gsLst>
                <a:gs pos="0">
                  <a:srgbClr val="000E5E">
                    <a:lumMod val="75000"/>
                    <a:lumOff val="25000"/>
                  </a:srgbClr>
                </a:gs>
                <a:gs pos="53000">
                  <a:srgbClr val="69A6FF">
                    <a:lumMod val="45000"/>
                    <a:lumOff val="55000"/>
                  </a:srgbClr>
                </a:gs>
                <a:gs pos="83000">
                  <a:srgbClr val="000E5E">
                    <a:lumMod val="50000"/>
                    <a:lumOff val="50000"/>
                  </a:srgbClr>
                </a:gs>
                <a:gs pos="100000">
                  <a:srgbClr val="000E5E">
                    <a:lumMod val="75000"/>
                    <a:lumOff val="25000"/>
                  </a:srgbClr>
                </a:gs>
              </a:gsLst>
              <a:lin ang="10800000" scaled="1"/>
              <a:tileRect/>
            </a:gradFill>
            <a:effectLst>
              <a:outerShdw blurRad="50800" dist="38100" dir="2700000" algn="tl" rotWithShape="0">
                <a:prstClr val="black">
                  <a:alpha val="40000"/>
                </a:prstClr>
              </a:outerShdw>
            </a:effectLst>
          </p:spPr>
          <p:txBody>
            <a:bodyPr wrap="square" lIns="0" tIns="0" rIns="0" bIns="0" rtlCol="0" anchor="ctr">
              <a:noAutofit/>
            </a:bodyPr>
            <a:lstStyle/>
            <a:p>
              <a:pPr algn="ctr" defTabSz="514350">
                <a:defRPr/>
              </a:pPr>
              <a:r>
                <a:rPr lang="en-US" sz="900" kern="0" dirty="0">
                  <a:solidFill>
                    <a:srgbClr val="FFFFFF"/>
                  </a:solidFill>
                  <a:latin typeface="Arial"/>
                  <a:cs typeface="Arial"/>
                </a:rPr>
                <a:t>DB</a:t>
              </a:r>
            </a:p>
          </p:txBody>
        </p:sp>
        <p:cxnSp>
          <p:nvCxnSpPr>
            <p:cNvPr id="43" name="Straight Connector 42">
              <a:extLst>
                <a:ext uri="{FF2B5EF4-FFF2-40B4-BE49-F238E27FC236}">
                  <a16:creationId xmlns:a16="http://schemas.microsoft.com/office/drawing/2014/main" id="{EA9C004B-D462-418B-9F45-193A95FDB61F}"/>
                </a:ext>
              </a:extLst>
            </p:cNvPr>
            <p:cNvCxnSpPr>
              <a:cxnSpLocks/>
              <a:stCxn id="45" idx="1"/>
            </p:cNvCxnSpPr>
            <p:nvPr/>
          </p:nvCxnSpPr>
          <p:spPr>
            <a:xfrm flipV="1">
              <a:off x="2727292" y="3493121"/>
              <a:ext cx="4970" cy="389143"/>
            </a:xfrm>
            <a:prstGeom prst="line">
              <a:avLst/>
            </a:prstGeom>
            <a:noFill/>
            <a:ln w="15875" cap="flat" cmpd="sng" algn="ctr">
              <a:solidFill>
                <a:srgbClr val="193656"/>
              </a:solidFill>
              <a:prstDash val="solid"/>
            </a:ln>
            <a:effectLst/>
          </p:spPr>
        </p:cxnSp>
        <p:sp>
          <p:nvSpPr>
            <p:cNvPr id="44" name="TextBox 43">
              <a:extLst>
                <a:ext uri="{FF2B5EF4-FFF2-40B4-BE49-F238E27FC236}">
                  <a16:creationId xmlns:a16="http://schemas.microsoft.com/office/drawing/2014/main" id="{7295D632-3829-40EA-A978-3C78E19C4C0E}"/>
                </a:ext>
              </a:extLst>
            </p:cNvPr>
            <p:cNvSpPr txBox="1"/>
            <p:nvPr/>
          </p:nvSpPr>
          <p:spPr>
            <a:xfrm>
              <a:off x="2326913" y="3564581"/>
              <a:ext cx="846561" cy="118587"/>
            </a:xfrm>
            <a:prstGeom prst="rect">
              <a:avLst/>
            </a:prstGeom>
            <a:noFill/>
          </p:spPr>
          <p:txBody>
            <a:bodyPr wrap="square" lIns="0" tIns="0" rIns="0" bIns="0" rtlCol="0">
              <a:spAutoFit/>
            </a:bodyPr>
            <a:lstStyle/>
            <a:p>
              <a:pPr algn="ctr" defTabSz="514350">
                <a:defRPr/>
              </a:pPr>
              <a:r>
                <a:rPr lang="en-US" sz="788" b="1" kern="0" dirty="0">
                  <a:solidFill>
                    <a:schemeClr val="bg1"/>
                  </a:solidFill>
                  <a:latin typeface="Arial"/>
                  <a:ea typeface="Arial" charset="0"/>
                </a:rPr>
                <a:t>Microservice</a:t>
              </a:r>
            </a:p>
          </p:txBody>
        </p:sp>
        <p:sp>
          <p:nvSpPr>
            <p:cNvPr id="45" name="Can 13">
              <a:extLst>
                <a:ext uri="{FF2B5EF4-FFF2-40B4-BE49-F238E27FC236}">
                  <a16:creationId xmlns:a16="http://schemas.microsoft.com/office/drawing/2014/main" id="{1E347351-343C-4F1A-9985-05E9398E9F92}"/>
                </a:ext>
              </a:extLst>
            </p:cNvPr>
            <p:cNvSpPr/>
            <p:nvPr/>
          </p:nvSpPr>
          <p:spPr>
            <a:xfrm>
              <a:off x="2584610" y="3882264"/>
              <a:ext cx="285363" cy="330478"/>
            </a:xfrm>
            <a:prstGeom prst="can">
              <a:avLst/>
            </a:prstGeom>
            <a:gradFill flip="none" rotWithShape="1">
              <a:gsLst>
                <a:gs pos="0">
                  <a:srgbClr val="000E5E">
                    <a:lumMod val="75000"/>
                    <a:lumOff val="25000"/>
                  </a:srgbClr>
                </a:gs>
                <a:gs pos="53000">
                  <a:srgbClr val="69A6FF">
                    <a:lumMod val="45000"/>
                    <a:lumOff val="55000"/>
                  </a:srgbClr>
                </a:gs>
                <a:gs pos="83000">
                  <a:srgbClr val="000E5E">
                    <a:lumMod val="50000"/>
                    <a:lumOff val="50000"/>
                  </a:srgbClr>
                </a:gs>
                <a:gs pos="100000">
                  <a:srgbClr val="000E5E">
                    <a:lumMod val="75000"/>
                    <a:lumOff val="25000"/>
                  </a:srgbClr>
                </a:gs>
              </a:gsLst>
              <a:lin ang="10800000" scaled="1"/>
              <a:tileRect/>
            </a:gradFill>
            <a:effectLst>
              <a:outerShdw blurRad="50800" dist="38100" dir="2700000" algn="tl" rotWithShape="0">
                <a:prstClr val="black">
                  <a:alpha val="40000"/>
                </a:prstClr>
              </a:outerShdw>
            </a:effectLst>
          </p:spPr>
          <p:txBody>
            <a:bodyPr wrap="square" lIns="0" tIns="0" rIns="0" bIns="0" rtlCol="0" anchor="ctr">
              <a:noAutofit/>
            </a:bodyPr>
            <a:lstStyle/>
            <a:p>
              <a:pPr algn="ctr" defTabSz="514350">
                <a:defRPr/>
              </a:pPr>
              <a:r>
                <a:rPr lang="en-US" sz="900" kern="0" dirty="0">
                  <a:solidFill>
                    <a:srgbClr val="FFFFFF"/>
                  </a:solidFill>
                  <a:latin typeface="Arial"/>
                  <a:cs typeface="Arial"/>
                </a:rPr>
                <a:t>DB</a:t>
              </a:r>
            </a:p>
          </p:txBody>
        </p:sp>
        <p:sp>
          <p:nvSpPr>
            <p:cNvPr id="46" name="Oval 45">
              <a:extLst>
                <a:ext uri="{FF2B5EF4-FFF2-40B4-BE49-F238E27FC236}">
                  <a16:creationId xmlns:a16="http://schemas.microsoft.com/office/drawing/2014/main" id="{450D69E8-4A30-4A42-9AFB-C5AB07FBF288}"/>
                </a:ext>
              </a:extLst>
            </p:cNvPr>
            <p:cNvSpPr>
              <a:spLocks noChangeAspect="1"/>
            </p:cNvSpPr>
            <p:nvPr/>
          </p:nvSpPr>
          <p:spPr>
            <a:xfrm>
              <a:off x="5227193" y="2596236"/>
              <a:ext cx="344426" cy="400865"/>
            </a:xfrm>
            <a:prstGeom prst="ellipse">
              <a:avLst/>
            </a:prstGeom>
            <a:solidFill>
              <a:srgbClr val="5DCCD6"/>
            </a:solidFill>
            <a:scene3d>
              <a:camera prst="orthographicFront"/>
              <a:lightRig rig="threePt" dir="t"/>
            </a:scene3d>
            <a:sp3d>
              <a:bevelT/>
            </a:sp3d>
          </p:spPr>
          <p:txBody>
            <a:bodyPr wrap="square" lIns="0" tIns="0" rIns="0" bIns="0" rtlCol="0" anchor="ctr">
              <a:noAutofit/>
            </a:bodyPr>
            <a:lstStyle/>
            <a:p>
              <a:pPr defTabSz="514350">
                <a:defRPr/>
              </a:pPr>
              <a:endParaRPr lang="en-US" sz="600" kern="0" dirty="0">
                <a:solidFill>
                  <a:srgbClr val="FFFFFF"/>
                </a:solidFill>
                <a:latin typeface="Arial"/>
                <a:cs typeface="Arial"/>
              </a:endParaRPr>
            </a:p>
          </p:txBody>
        </p:sp>
        <p:pic>
          <p:nvPicPr>
            <p:cNvPr id="47" name="Picture 46">
              <a:extLst>
                <a:ext uri="{FF2B5EF4-FFF2-40B4-BE49-F238E27FC236}">
                  <a16:creationId xmlns:a16="http://schemas.microsoft.com/office/drawing/2014/main" id="{C5080778-CD87-4864-A2AD-8E5090878891}"/>
                </a:ext>
              </a:extLst>
            </p:cNvPr>
            <p:cNvPicPr>
              <a:picLocks noChangeAspect="1"/>
            </p:cNvPicPr>
            <p:nvPr/>
          </p:nvPicPr>
          <p:blipFill>
            <a:blip r:embed="rId3"/>
            <a:stretch>
              <a:fillRect/>
            </a:stretch>
          </p:blipFill>
          <p:spPr>
            <a:xfrm>
              <a:off x="5245395" y="2633672"/>
              <a:ext cx="289813" cy="289813"/>
            </a:xfrm>
            <a:prstGeom prst="rect">
              <a:avLst/>
            </a:prstGeom>
          </p:spPr>
        </p:pic>
        <p:cxnSp>
          <p:nvCxnSpPr>
            <p:cNvPr id="48" name="Straight Connector 47">
              <a:extLst>
                <a:ext uri="{FF2B5EF4-FFF2-40B4-BE49-F238E27FC236}">
                  <a16:creationId xmlns:a16="http://schemas.microsoft.com/office/drawing/2014/main" id="{C5FC8935-57D7-41DF-9695-4BB4C2C2817D}"/>
                </a:ext>
              </a:extLst>
            </p:cNvPr>
            <p:cNvCxnSpPr>
              <a:cxnSpLocks/>
            </p:cNvCxnSpPr>
            <p:nvPr/>
          </p:nvCxnSpPr>
          <p:spPr>
            <a:xfrm>
              <a:off x="1821180" y="1646437"/>
              <a:ext cx="0" cy="3066342"/>
            </a:xfrm>
            <a:prstGeom prst="line">
              <a:avLst/>
            </a:prstGeom>
            <a:noFill/>
            <a:ln w="25400" cap="flat" cmpd="sng" algn="ctr">
              <a:solidFill>
                <a:srgbClr val="69A6FF"/>
              </a:solidFill>
              <a:prstDash val="solid"/>
            </a:ln>
            <a:effectLst>
              <a:outerShdw blurRad="40000" dist="20000" dir="5400000" rotWithShape="0">
                <a:srgbClr val="000000">
                  <a:alpha val="38000"/>
                </a:srgbClr>
              </a:outerShdw>
            </a:effectLst>
          </p:spPr>
        </p:cxnSp>
      </p:grpSp>
      <p:sp>
        <p:nvSpPr>
          <p:cNvPr id="49" name="TextBox 48">
            <a:extLst>
              <a:ext uri="{FF2B5EF4-FFF2-40B4-BE49-F238E27FC236}">
                <a16:creationId xmlns:a16="http://schemas.microsoft.com/office/drawing/2014/main" id="{1187A98C-6DE1-4751-9939-E37DC44D72CD}"/>
              </a:ext>
            </a:extLst>
          </p:cNvPr>
          <p:cNvSpPr txBox="1"/>
          <p:nvPr/>
        </p:nvSpPr>
        <p:spPr>
          <a:xfrm>
            <a:off x="320537" y="4620205"/>
            <a:ext cx="7895796" cy="276999"/>
          </a:xfrm>
          <a:prstGeom prst="rect">
            <a:avLst/>
          </a:prstGeom>
          <a:noFill/>
        </p:spPr>
        <p:txBody>
          <a:bodyPr wrap="square" rtlCol="0">
            <a:spAutoFit/>
          </a:bodyPr>
          <a:lstStyle/>
          <a:p>
            <a:pPr defTabSz="514350"/>
            <a:r>
              <a:rPr lang="en-US" sz="1200" dirty="0">
                <a:solidFill>
                  <a:schemeClr val="bg1"/>
                </a:solidFill>
                <a:latin typeface="IBM Plex Sans" panose="020B0503050203000203" pitchFamily="34" charset="0"/>
              </a:rPr>
              <a:t>* This is not a claim that a microservice-based application approach is always better for every use case scenario </a:t>
            </a:r>
          </a:p>
        </p:txBody>
      </p:sp>
      <p:sp>
        <p:nvSpPr>
          <p:cNvPr id="51" name="Footer Placeholder 50">
            <a:extLst>
              <a:ext uri="{FF2B5EF4-FFF2-40B4-BE49-F238E27FC236}">
                <a16:creationId xmlns:a16="http://schemas.microsoft.com/office/drawing/2014/main" id="{603B8D1D-4C90-E341-9F3F-A9B2C7E58879}"/>
              </a:ext>
            </a:extLst>
          </p:cNvPr>
          <p:cNvSpPr>
            <a:spLocks noGrp="1"/>
          </p:cNvSpPr>
          <p:nvPr>
            <p:ph type="ftr" sz="quarter" idx="10"/>
          </p:nvPr>
        </p:nvSpPr>
        <p:spPr/>
        <p:txBody>
          <a:bodyPr/>
          <a:lstStyle/>
          <a:p>
            <a:r>
              <a:rPr lang="en-US" dirty="0"/>
              <a:t>IBM Cloud Pak for Data Workshop v3.0.1 / © 2020 IBM Corporation</a:t>
            </a:r>
          </a:p>
        </p:txBody>
      </p:sp>
      <p:sp>
        <p:nvSpPr>
          <p:cNvPr id="52" name="Slide Number Placeholder 51">
            <a:extLst>
              <a:ext uri="{FF2B5EF4-FFF2-40B4-BE49-F238E27FC236}">
                <a16:creationId xmlns:a16="http://schemas.microsoft.com/office/drawing/2014/main" id="{2024F804-EA95-5D45-A9CB-95C94DF25F08}"/>
              </a:ext>
            </a:extLst>
          </p:cNvPr>
          <p:cNvSpPr>
            <a:spLocks noGrp="1"/>
          </p:cNvSpPr>
          <p:nvPr>
            <p:ph type="sldNum" sz="quarter" idx="11"/>
          </p:nvPr>
        </p:nvSpPr>
        <p:spPr/>
        <p:txBody>
          <a:bodyPr/>
          <a:lstStyle/>
          <a:p>
            <a:fld id="{59395FB3-9C97-154F-86B2-7E381B951268}" type="slidenum">
              <a:rPr lang="en-US" smtClean="0"/>
              <a:pPr/>
              <a:t>10</a:t>
            </a:fld>
            <a:endParaRPr lang="en-US" dirty="0"/>
          </a:p>
        </p:txBody>
      </p:sp>
      <p:pic>
        <p:nvPicPr>
          <p:cNvPr id="53" name="Picture 52">
            <a:extLst>
              <a:ext uri="{FF2B5EF4-FFF2-40B4-BE49-F238E27FC236}">
                <a16:creationId xmlns:a16="http://schemas.microsoft.com/office/drawing/2014/main" id="{1EDBC734-92EB-844F-BFCB-2EA2EEE9C34F}"/>
              </a:ext>
            </a:extLst>
          </p:cNvPr>
          <p:cNvPicPr>
            <a:picLocks noChangeAspect="1"/>
          </p:cNvPicPr>
          <p:nvPr/>
        </p:nvPicPr>
        <p:blipFill>
          <a:blip r:embed="rId4"/>
          <a:stretch>
            <a:fillRect/>
          </a:stretch>
        </p:blipFill>
        <p:spPr>
          <a:xfrm>
            <a:off x="8388628" y="141514"/>
            <a:ext cx="605352" cy="699791"/>
          </a:xfrm>
          <a:prstGeom prst="rect">
            <a:avLst/>
          </a:prstGeom>
        </p:spPr>
      </p:pic>
    </p:spTree>
    <p:extLst>
      <p:ext uri="{BB962C8B-B14F-4D97-AF65-F5344CB8AC3E}">
        <p14:creationId xmlns:p14="http://schemas.microsoft.com/office/powerpoint/2010/main" val="33456062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E8D62809-A105-2B48-AB0A-1FB7E0DC9066}"/>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599726"/>
          </a:xfrm>
        </p:spPr>
        <p:txBody>
          <a:bodyPr/>
          <a:lstStyle/>
          <a:p>
            <a:r>
              <a:rPr lang="en-US" dirty="0"/>
              <a:t>Infuse</a:t>
            </a:r>
            <a:br>
              <a:rPr lang="en-US" dirty="0"/>
            </a:br>
            <a:r>
              <a:rPr lang="en-US" sz="1800" dirty="0"/>
              <a:t>Premium Service: Watson Assistant</a:t>
            </a:r>
          </a:p>
        </p:txBody>
      </p:sp>
      <p:sp>
        <p:nvSpPr>
          <p:cNvPr id="3" name="Rectangle 2">
            <a:extLst>
              <a:ext uri="{FF2B5EF4-FFF2-40B4-BE49-F238E27FC236}">
                <a16:creationId xmlns:a16="http://schemas.microsoft.com/office/drawing/2014/main" id="{3BD05576-9CE4-4401-9611-FE4145CFE13A}"/>
              </a:ext>
            </a:extLst>
          </p:cNvPr>
          <p:cNvSpPr/>
          <p:nvPr/>
        </p:nvSpPr>
        <p:spPr>
          <a:xfrm>
            <a:off x="365760" y="1097280"/>
            <a:ext cx="6177726" cy="3493264"/>
          </a:xfrm>
          <a:prstGeom prst="rect">
            <a:avLst/>
          </a:prstGeom>
        </p:spPr>
        <p:txBody>
          <a:bodyPr wrap="square">
            <a:spAutoFit/>
          </a:bodyPr>
          <a:lstStyle/>
          <a:p>
            <a:pPr>
              <a:spcBef>
                <a:spcPts val="225"/>
              </a:spcBef>
              <a:spcAft>
                <a:spcPts val="225"/>
              </a:spcAft>
            </a:pPr>
            <a:r>
              <a:rPr lang="en-US" b="1" dirty="0"/>
              <a:t>Watson Assistant </a:t>
            </a:r>
            <a:r>
              <a:rPr lang="en-CA" dirty="0"/>
              <a:t>enables you to build conversational interfaces (chat bots) into any application, device, or channel </a:t>
            </a:r>
          </a:p>
          <a:p>
            <a:pPr marL="128588" indent="-128588">
              <a:buFont typeface="Arial" panose="020B0604020202020204" pitchFamily="34" charset="0"/>
              <a:buChar char="•"/>
            </a:pPr>
            <a:r>
              <a:rPr lang="en-CA" dirty="0"/>
              <a:t>Intuitive tooling for dialog building</a:t>
            </a:r>
          </a:p>
          <a:p>
            <a:pPr marL="128588" indent="-128588">
              <a:buFont typeface="Arial" panose="020B0604020202020204" pitchFamily="34" charset="0"/>
              <a:buChar char="•"/>
            </a:pPr>
            <a:r>
              <a:rPr lang="en-CA" dirty="0"/>
              <a:t>Intent recommendations from chat logs for continuous improvements </a:t>
            </a:r>
          </a:p>
          <a:p>
            <a:pPr marL="128588" indent="-128588">
              <a:buFont typeface="Arial" panose="020B0604020202020204" pitchFamily="34" charset="0"/>
              <a:buChar char="•"/>
            </a:pPr>
            <a:r>
              <a:rPr lang="en-CA" dirty="0"/>
              <a:t>Digression handling when user changes topics mod-conversation</a:t>
            </a:r>
          </a:p>
          <a:p>
            <a:pPr marL="128588" indent="-128588">
              <a:buFont typeface="Arial" panose="020B0604020202020204" pitchFamily="34" charset="0"/>
              <a:buChar char="•"/>
            </a:pPr>
            <a:r>
              <a:rPr lang="en-CA" dirty="0"/>
              <a:t>Out-of-the-box integration with search capabilities when coupled with Watson Discovery</a:t>
            </a:r>
          </a:p>
          <a:p>
            <a:pPr marL="154305" indent="-154305" defTabSz="514350">
              <a:buFont typeface="Arial" panose="020B0604020202020204" pitchFamily="34" charset="0"/>
              <a:buChar char="•"/>
              <a:defRPr/>
            </a:pPr>
            <a:r>
              <a:rPr lang="en-US" dirty="0"/>
              <a:t>Common misspellings are automatically handled by Watson Assistant.</a:t>
            </a:r>
          </a:p>
          <a:p>
            <a:pPr marL="154305" indent="-154305" defTabSz="514350">
              <a:buFont typeface="Arial" panose="020B0604020202020204" pitchFamily="34" charset="0"/>
              <a:buChar char="•"/>
              <a:defRPr/>
            </a:pPr>
            <a:r>
              <a:rPr lang="en-US" dirty="0"/>
              <a:t>Contextual entities: Support for additional languages not yet in Cloud Pak</a:t>
            </a:r>
          </a:p>
          <a:p>
            <a:pPr marL="154305" indent="-154305" defTabSz="514350">
              <a:buFont typeface="Arial" panose="020B0604020202020204" pitchFamily="34" charset="0"/>
              <a:buChar char="•"/>
              <a:defRPr/>
            </a:pPr>
            <a:r>
              <a:rPr lang="en-US" dirty="0"/>
              <a:t>Fuzzy matching: Support for additional languages not yet in Cloud Pak </a:t>
            </a:r>
            <a:endParaRPr lang="en-CA" dirty="0"/>
          </a:p>
          <a:p>
            <a:pPr>
              <a:spcBef>
                <a:spcPts val="225"/>
              </a:spcBef>
              <a:spcAft>
                <a:spcPts val="225"/>
              </a:spcAft>
            </a:pPr>
            <a:r>
              <a:rPr lang="en-CA" b="1" dirty="0"/>
              <a:t>Benefits:</a:t>
            </a:r>
          </a:p>
          <a:p>
            <a:pPr marL="154305" indent="-154305" defTabSz="514350">
              <a:buFont typeface="Arial" panose="020B0604020202020204" pitchFamily="34" charset="0"/>
              <a:buChar char="•"/>
              <a:defRPr/>
            </a:pPr>
            <a:r>
              <a:rPr lang="en-CA" dirty="0"/>
              <a:t>Get up and running quickly</a:t>
            </a:r>
          </a:p>
          <a:p>
            <a:pPr marL="154305" indent="-154305" defTabSz="514350">
              <a:buFont typeface="Arial" panose="020B0604020202020204" pitchFamily="34" charset="0"/>
              <a:buChar char="•"/>
              <a:defRPr/>
            </a:pPr>
            <a:r>
              <a:rPr lang="en-CA" dirty="0"/>
              <a:t>Easily improve customer experience</a:t>
            </a:r>
          </a:p>
          <a:p>
            <a:pPr marL="154305" indent="-154305" defTabSz="514350">
              <a:buFont typeface="Arial" panose="020B0604020202020204" pitchFamily="34" charset="0"/>
              <a:buChar char="•"/>
              <a:defRPr/>
            </a:pPr>
            <a:r>
              <a:rPr lang="en-CA" dirty="0"/>
              <a:t>Reduce costs and speed of resolution</a:t>
            </a:r>
          </a:p>
          <a:p>
            <a:pPr marL="154305" indent="-154305" defTabSz="514350">
              <a:buFont typeface="Arial" panose="020B0604020202020204" pitchFamily="34" charset="0"/>
              <a:buChar char="•"/>
              <a:defRPr/>
            </a:pPr>
            <a:r>
              <a:rPr lang="en-CA" dirty="0"/>
              <a:t>Increase value by integrating apps and channels</a:t>
            </a:r>
          </a:p>
          <a:p>
            <a:pPr marL="154305" indent="-154305" defTabSz="514350">
              <a:buFont typeface="Arial" panose="020B0604020202020204" pitchFamily="34" charset="0"/>
              <a:buChar char="•"/>
              <a:defRPr/>
            </a:pPr>
            <a:r>
              <a:rPr lang="en-CA" dirty="0"/>
              <a:t>Ensure security, resiliency and data privacy - anywhere</a:t>
            </a:r>
            <a:endParaRPr lang="en-US" dirty="0"/>
          </a:p>
        </p:txBody>
      </p:sp>
      <p:pic>
        <p:nvPicPr>
          <p:cNvPr id="1026" name="Picture 2">
            <a:extLst>
              <a:ext uri="{FF2B5EF4-FFF2-40B4-BE49-F238E27FC236}">
                <a16:creationId xmlns:a16="http://schemas.microsoft.com/office/drawing/2014/main" id="{758D1BE2-55B7-451D-9ACA-ED1C819BE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328" y="1531600"/>
            <a:ext cx="2244402" cy="242467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1F72110-DDEE-D041-90C3-BC0C6D0C8356}"/>
              </a:ext>
            </a:extLst>
          </p:cNvPr>
          <p:cNvSpPr>
            <a:spLocks noGrp="1"/>
          </p:cNvSpPr>
          <p:nvPr>
            <p:ph type="ftr" sz="quarter" idx="10"/>
          </p:nvPr>
        </p:nvSpPr>
        <p:spPr/>
        <p:txBody>
          <a:bodyPr/>
          <a:lstStyle/>
          <a:p>
            <a:r>
              <a:rPr lang="en-US" dirty="0"/>
              <a:t>IBM Cloud Pak for Data Workshop v3.0.1 / © 2020 IBM Corporation</a:t>
            </a:r>
          </a:p>
        </p:txBody>
      </p:sp>
      <p:sp>
        <p:nvSpPr>
          <p:cNvPr id="5" name="Slide Number Placeholder 4">
            <a:extLst>
              <a:ext uri="{FF2B5EF4-FFF2-40B4-BE49-F238E27FC236}">
                <a16:creationId xmlns:a16="http://schemas.microsoft.com/office/drawing/2014/main" id="{AD754560-DFF0-634C-AD05-C4FECAE2E258}"/>
              </a:ext>
            </a:extLst>
          </p:cNvPr>
          <p:cNvSpPr>
            <a:spLocks noGrp="1"/>
          </p:cNvSpPr>
          <p:nvPr>
            <p:ph type="sldNum" sz="quarter" idx="11"/>
          </p:nvPr>
        </p:nvSpPr>
        <p:spPr/>
        <p:txBody>
          <a:bodyPr/>
          <a:lstStyle/>
          <a:p>
            <a:fld id="{59395FB3-9C97-154F-86B2-7E381B951268}" type="slidenum">
              <a:rPr lang="en-US" smtClean="0"/>
              <a:pPr/>
              <a:t>100</a:t>
            </a:fld>
            <a:endParaRPr lang="en-US" dirty="0"/>
          </a:p>
        </p:txBody>
      </p:sp>
      <p:pic>
        <p:nvPicPr>
          <p:cNvPr id="7" name="Picture 2" descr="Chatbot with IBM Watson – WordPress plugin | WordPress.org">
            <a:extLst>
              <a:ext uri="{FF2B5EF4-FFF2-40B4-BE49-F238E27FC236}">
                <a16:creationId xmlns:a16="http://schemas.microsoft.com/office/drawing/2014/main" id="{E9D2F8CC-4B9C-EB4C-98B6-F6C367A48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1419" y="96351"/>
            <a:ext cx="704543" cy="70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C7B0448-B030-B14B-AF92-8AC9F03ACC4F}"/>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654710"/>
          </a:xfrm>
        </p:spPr>
        <p:txBody>
          <a:bodyPr/>
          <a:lstStyle/>
          <a:p>
            <a:r>
              <a:rPr lang="en-US" dirty="0"/>
              <a:t>Infuse</a:t>
            </a:r>
            <a:br>
              <a:rPr lang="en-US" dirty="0"/>
            </a:br>
            <a:r>
              <a:rPr lang="en-US" sz="1800" dirty="0"/>
              <a:t>Premium Service: Watson Discovery</a:t>
            </a:r>
          </a:p>
        </p:txBody>
      </p:sp>
      <p:sp>
        <p:nvSpPr>
          <p:cNvPr id="3" name="Rectangle 2">
            <a:extLst>
              <a:ext uri="{FF2B5EF4-FFF2-40B4-BE49-F238E27FC236}">
                <a16:creationId xmlns:a16="http://schemas.microsoft.com/office/drawing/2014/main" id="{3BD05576-9CE4-4401-9611-FE4145CFE13A}"/>
              </a:ext>
            </a:extLst>
          </p:cNvPr>
          <p:cNvSpPr/>
          <p:nvPr/>
        </p:nvSpPr>
        <p:spPr>
          <a:xfrm>
            <a:off x="365760" y="1097280"/>
            <a:ext cx="8637891" cy="1141338"/>
          </a:xfrm>
          <a:prstGeom prst="rect">
            <a:avLst/>
          </a:prstGeom>
        </p:spPr>
        <p:txBody>
          <a:bodyPr wrap="square">
            <a:spAutoFit/>
          </a:bodyPr>
          <a:lstStyle/>
          <a:p>
            <a:pPr>
              <a:spcBef>
                <a:spcPts val="225"/>
              </a:spcBef>
              <a:spcAft>
                <a:spcPts val="225"/>
              </a:spcAft>
            </a:pPr>
            <a:r>
              <a:rPr lang="en-US" b="1" dirty="0"/>
              <a:t>Watson Discovery </a:t>
            </a:r>
            <a:r>
              <a:rPr lang="en-US" dirty="0"/>
              <a:t>Surface answers and rich insights from your enterprise data.</a:t>
            </a:r>
            <a:endParaRPr lang="en-CA" dirty="0"/>
          </a:p>
          <a:p>
            <a:pPr marL="128588" indent="-128588">
              <a:spcBef>
                <a:spcPts val="225"/>
              </a:spcBef>
              <a:spcAft>
                <a:spcPts val="225"/>
              </a:spcAft>
              <a:buFont typeface="Arial" panose="020B0604020202020204" pitchFamily="34" charset="0"/>
              <a:buChar char="•"/>
            </a:pPr>
            <a:r>
              <a:rPr lang="en-US" sz="1200" dirty="0"/>
              <a:t>Award-winning enterprise search and AI search technology that breaks open data silos and retrieves specific answers to your questions while analyzing trends and relationships buried in enterprise data. </a:t>
            </a:r>
          </a:p>
          <a:p>
            <a:pPr marL="128588" indent="-128588">
              <a:spcBef>
                <a:spcPts val="225"/>
              </a:spcBef>
              <a:spcAft>
                <a:spcPts val="225"/>
              </a:spcAft>
              <a:buFont typeface="Arial" panose="020B0604020202020204" pitchFamily="34" charset="0"/>
              <a:buChar char="•"/>
            </a:pPr>
            <a:r>
              <a:rPr lang="en-US" sz="1200" dirty="0"/>
              <a:t>Applies the latest breakthroughs in machine learning, including natural language processing capabilities, and is easily trained on the language of your domain. </a:t>
            </a:r>
            <a:endParaRPr lang="en-CA" sz="1200" dirty="0"/>
          </a:p>
        </p:txBody>
      </p:sp>
      <p:sp>
        <p:nvSpPr>
          <p:cNvPr id="7" name="Rectangle 6">
            <a:extLst>
              <a:ext uri="{FF2B5EF4-FFF2-40B4-BE49-F238E27FC236}">
                <a16:creationId xmlns:a16="http://schemas.microsoft.com/office/drawing/2014/main" id="{CE17A694-67BB-4FC2-BAAA-4C4B2251B0F8}"/>
              </a:ext>
            </a:extLst>
          </p:cNvPr>
          <p:cNvSpPr/>
          <p:nvPr/>
        </p:nvSpPr>
        <p:spPr>
          <a:xfrm>
            <a:off x="365760" y="2286000"/>
            <a:ext cx="3994122" cy="1987724"/>
          </a:xfrm>
          <a:prstGeom prst="rect">
            <a:avLst/>
          </a:prstGeom>
        </p:spPr>
        <p:txBody>
          <a:bodyPr wrap="square">
            <a:spAutoFit/>
          </a:bodyPr>
          <a:lstStyle/>
          <a:p>
            <a:pPr>
              <a:spcBef>
                <a:spcPts val="225"/>
              </a:spcBef>
              <a:spcAft>
                <a:spcPts val="225"/>
              </a:spcAft>
            </a:pPr>
            <a:r>
              <a:rPr lang="en-CA" b="1" dirty="0"/>
              <a:t>Benefits:</a:t>
            </a:r>
          </a:p>
          <a:p>
            <a:pPr marL="214313" indent="-214313">
              <a:buFont typeface="Arial" panose="020B0604020202020204" pitchFamily="34" charset="0"/>
              <a:buChar char="•"/>
            </a:pPr>
            <a:r>
              <a:rPr lang="en-US" sz="1200" dirty="0"/>
              <a:t>Traditional enterprise search engines don’t provide exact answers because they can’t understand the nuances of phrases and acronyms in your industry and accurately search through your complex documents in a timely manner. </a:t>
            </a:r>
          </a:p>
          <a:p>
            <a:pPr marL="214313" indent="-214313">
              <a:buFont typeface="Arial" panose="020B0604020202020204" pitchFamily="34" charset="0"/>
              <a:buChar char="•"/>
            </a:pPr>
            <a:r>
              <a:rPr lang="en-US" sz="1200" dirty="0"/>
              <a:t>Delivers specific answers to your queries while also serving up the entire document and supporting links, allowing your employees and customers to make informed decisions with confidence.</a:t>
            </a:r>
            <a:endParaRPr lang="en-US" dirty="0"/>
          </a:p>
        </p:txBody>
      </p:sp>
      <p:sp>
        <p:nvSpPr>
          <p:cNvPr id="2" name="Footer Placeholder 1">
            <a:extLst>
              <a:ext uri="{FF2B5EF4-FFF2-40B4-BE49-F238E27FC236}">
                <a16:creationId xmlns:a16="http://schemas.microsoft.com/office/drawing/2014/main" id="{67C311CB-7F15-494E-ADDF-F0D930B72D90}"/>
              </a:ext>
            </a:extLst>
          </p:cNvPr>
          <p:cNvSpPr>
            <a:spLocks noGrp="1"/>
          </p:cNvSpPr>
          <p:nvPr>
            <p:ph type="ftr" sz="quarter" idx="10"/>
          </p:nvPr>
        </p:nvSpPr>
        <p:spPr/>
        <p:txBody>
          <a:bodyPr/>
          <a:lstStyle/>
          <a:p>
            <a:r>
              <a:rPr lang="en-US" dirty="0"/>
              <a:t>IBM Cloud Pak for Data Workshop v3.0.1 / © 2020 IBM Corporation</a:t>
            </a:r>
          </a:p>
        </p:txBody>
      </p:sp>
      <p:sp>
        <p:nvSpPr>
          <p:cNvPr id="5" name="Slide Number Placeholder 4">
            <a:extLst>
              <a:ext uri="{FF2B5EF4-FFF2-40B4-BE49-F238E27FC236}">
                <a16:creationId xmlns:a16="http://schemas.microsoft.com/office/drawing/2014/main" id="{8FBDEB69-8C2C-D043-91DB-27C0BA2221AB}"/>
              </a:ext>
            </a:extLst>
          </p:cNvPr>
          <p:cNvSpPr>
            <a:spLocks noGrp="1"/>
          </p:cNvSpPr>
          <p:nvPr>
            <p:ph type="sldNum" sz="quarter" idx="11"/>
          </p:nvPr>
        </p:nvSpPr>
        <p:spPr/>
        <p:txBody>
          <a:bodyPr/>
          <a:lstStyle/>
          <a:p>
            <a:fld id="{59395FB3-9C97-154F-86B2-7E381B951268}" type="slidenum">
              <a:rPr lang="en-US" smtClean="0"/>
              <a:pPr/>
              <a:t>101</a:t>
            </a:fld>
            <a:endParaRPr lang="en-US" dirty="0"/>
          </a:p>
        </p:txBody>
      </p:sp>
      <p:pic>
        <p:nvPicPr>
          <p:cNvPr id="9" name="Picture 8">
            <a:extLst>
              <a:ext uri="{FF2B5EF4-FFF2-40B4-BE49-F238E27FC236}">
                <a16:creationId xmlns:a16="http://schemas.microsoft.com/office/drawing/2014/main" id="{FD678FE4-C971-DC4D-B5DF-B7E45E5E8713}"/>
              </a:ext>
            </a:extLst>
          </p:cNvPr>
          <p:cNvPicPr>
            <a:picLocks noChangeAspect="1"/>
          </p:cNvPicPr>
          <p:nvPr/>
        </p:nvPicPr>
        <p:blipFill>
          <a:blip r:embed="rId3"/>
          <a:stretch>
            <a:fillRect/>
          </a:stretch>
        </p:blipFill>
        <p:spPr>
          <a:xfrm>
            <a:off x="4357688" y="2194896"/>
            <a:ext cx="4391291" cy="2429522"/>
          </a:xfrm>
          <a:prstGeom prst="rect">
            <a:avLst/>
          </a:prstGeom>
          <a:effectLst>
            <a:outerShdw blurRad="50800" dist="38100" dir="18900000" algn="bl" rotWithShape="0">
              <a:prstClr val="black">
                <a:alpha val="40000"/>
              </a:prstClr>
            </a:outerShdw>
          </a:effectLst>
        </p:spPr>
      </p:pic>
      <p:pic>
        <p:nvPicPr>
          <p:cNvPr id="4" name="Picture 3">
            <a:extLst>
              <a:ext uri="{FF2B5EF4-FFF2-40B4-BE49-F238E27FC236}">
                <a16:creationId xmlns:a16="http://schemas.microsoft.com/office/drawing/2014/main" id="{B1A47402-4953-4B49-B468-7E1B01816A70}"/>
              </a:ext>
            </a:extLst>
          </p:cNvPr>
          <p:cNvPicPr>
            <a:picLocks noChangeAspect="1"/>
          </p:cNvPicPr>
          <p:nvPr/>
        </p:nvPicPr>
        <p:blipFill>
          <a:blip r:embed="rId4"/>
          <a:stretch>
            <a:fillRect/>
          </a:stretch>
        </p:blipFill>
        <p:spPr>
          <a:xfrm>
            <a:off x="8361336" y="113923"/>
            <a:ext cx="671654" cy="664327"/>
          </a:xfrm>
          <a:prstGeom prst="rect">
            <a:avLst/>
          </a:prstGeom>
        </p:spPr>
      </p:pic>
    </p:spTree>
    <p:extLst>
      <p:ext uri="{BB962C8B-B14F-4D97-AF65-F5344CB8AC3E}">
        <p14:creationId xmlns:p14="http://schemas.microsoft.com/office/powerpoint/2010/main" val="13190544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3AA42ADE-A995-6440-A4F9-7B65DB585358}"/>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p:cNvSpPr>
            <a:spLocks noGrp="1"/>
          </p:cNvSpPr>
          <p:nvPr>
            <p:ph type="title" idx="4294967295"/>
          </p:nvPr>
        </p:nvSpPr>
        <p:spPr>
          <a:xfrm>
            <a:off x="210312" y="201168"/>
            <a:ext cx="8683625" cy="621824"/>
          </a:xfrm>
        </p:spPr>
        <p:txBody>
          <a:bodyPr/>
          <a:lstStyle/>
          <a:p>
            <a:r>
              <a:rPr lang="en-US" dirty="0"/>
              <a:t>Machine Learning Model Lifecycle </a:t>
            </a:r>
            <a:br>
              <a:rPr lang="en-US" dirty="0"/>
            </a:br>
            <a:r>
              <a:rPr lang="en-US" sz="1800" dirty="0"/>
              <a:t>CPD simplifies the entire process</a:t>
            </a:r>
            <a:endParaRPr lang="en-US" dirty="0"/>
          </a:p>
        </p:txBody>
      </p:sp>
      <p:grpSp>
        <p:nvGrpSpPr>
          <p:cNvPr id="5" name="Group 4">
            <a:extLst>
              <a:ext uri="{FF2B5EF4-FFF2-40B4-BE49-F238E27FC236}">
                <a16:creationId xmlns:a16="http://schemas.microsoft.com/office/drawing/2014/main" id="{039F2E4D-9B9C-4F80-A202-E7873F81566C}"/>
              </a:ext>
            </a:extLst>
          </p:cNvPr>
          <p:cNvGrpSpPr/>
          <p:nvPr/>
        </p:nvGrpSpPr>
        <p:grpSpPr>
          <a:xfrm>
            <a:off x="257144" y="1237566"/>
            <a:ext cx="8534472" cy="3288715"/>
            <a:chOff x="342858" y="1650087"/>
            <a:chExt cx="11379296" cy="4384953"/>
          </a:xfrm>
        </p:grpSpPr>
        <p:sp>
          <p:nvSpPr>
            <p:cNvPr id="6" name="Arrow: Right 5">
              <a:extLst>
                <a:ext uri="{FF2B5EF4-FFF2-40B4-BE49-F238E27FC236}">
                  <a16:creationId xmlns:a16="http://schemas.microsoft.com/office/drawing/2014/main" id="{1812E3BA-E889-4D1C-969D-86C9A0E2C005}"/>
                </a:ext>
              </a:extLst>
            </p:cNvPr>
            <p:cNvSpPr/>
            <p:nvPr/>
          </p:nvSpPr>
          <p:spPr bwMode="auto">
            <a:xfrm>
              <a:off x="342858" y="4276309"/>
              <a:ext cx="11379296" cy="271007"/>
            </a:xfrm>
            <a:prstGeom prst="rightArrow">
              <a:avLst/>
            </a:prstGeom>
            <a:solidFill>
              <a:schemeClr val="bg1">
                <a:lumMod val="75000"/>
              </a:schemeClr>
            </a:solidFill>
            <a:ln w="12700"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66" name="Hexagon 65">
              <a:extLst>
                <a:ext uri="{FF2B5EF4-FFF2-40B4-BE49-F238E27FC236}">
                  <a16:creationId xmlns:a16="http://schemas.microsoft.com/office/drawing/2014/main" id="{08579F99-F645-4488-BAB6-301928D7B8A2}"/>
                </a:ext>
              </a:extLst>
            </p:cNvPr>
            <p:cNvSpPr/>
            <p:nvPr/>
          </p:nvSpPr>
          <p:spPr>
            <a:xfrm>
              <a:off x="591826" y="3192644"/>
              <a:ext cx="1618179" cy="1653564"/>
            </a:xfrm>
            <a:prstGeom prst="hexagon">
              <a:avLst/>
            </a:prstGeom>
            <a:solidFill>
              <a:srgbClr val="00B050"/>
            </a:solidFill>
            <a:ln>
              <a:solidFill>
                <a:schemeClr val="bg1">
                  <a:lumMod val="9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Collect data</a:t>
              </a:r>
            </a:p>
          </p:txBody>
        </p:sp>
        <p:sp>
          <p:nvSpPr>
            <p:cNvPr id="67" name="Hexagon 66">
              <a:extLst>
                <a:ext uri="{FF2B5EF4-FFF2-40B4-BE49-F238E27FC236}">
                  <a16:creationId xmlns:a16="http://schemas.microsoft.com/office/drawing/2014/main" id="{05CB862F-C6C6-4439-91D0-46E907EDD582}"/>
                </a:ext>
              </a:extLst>
            </p:cNvPr>
            <p:cNvSpPr/>
            <p:nvPr/>
          </p:nvSpPr>
          <p:spPr>
            <a:xfrm>
              <a:off x="1886996" y="4041860"/>
              <a:ext cx="1618179" cy="1653564"/>
            </a:xfrm>
            <a:prstGeom prst="hexagon">
              <a:avLst/>
            </a:prstGeom>
            <a:solidFill>
              <a:srgbClr val="0070C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prepare data</a:t>
              </a:r>
            </a:p>
          </p:txBody>
        </p:sp>
        <p:sp>
          <p:nvSpPr>
            <p:cNvPr id="68" name="Hexagon 67">
              <a:extLst>
                <a:ext uri="{FF2B5EF4-FFF2-40B4-BE49-F238E27FC236}">
                  <a16:creationId xmlns:a16="http://schemas.microsoft.com/office/drawing/2014/main" id="{62AE04F1-C5CD-4E56-AE0B-521D6A36C46B}"/>
                </a:ext>
              </a:extLst>
            </p:cNvPr>
            <p:cNvSpPr/>
            <p:nvPr/>
          </p:nvSpPr>
          <p:spPr>
            <a:xfrm>
              <a:off x="3221761" y="3192644"/>
              <a:ext cx="1618179" cy="1653564"/>
            </a:xfrm>
            <a:prstGeom prst="hexagon">
              <a:avLst/>
            </a:prstGeom>
            <a:solidFill>
              <a:srgbClr val="7030A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69" name="Hexagon 68">
              <a:extLst>
                <a:ext uri="{FF2B5EF4-FFF2-40B4-BE49-F238E27FC236}">
                  <a16:creationId xmlns:a16="http://schemas.microsoft.com/office/drawing/2014/main" id="{5682095E-671B-4C0C-A0F3-5BAFE93E1098}"/>
                </a:ext>
              </a:extLst>
            </p:cNvPr>
            <p:cNvSpPr/>
            <p:nvPr/>
          </p:nvSpPr>
          <p:spPr>
            <a:xfrm>
              <a:off x="4555544" y="4041860"/>
              <a:ext cx="1618179" cy="1653564"/>
            </a:xfrm>
            <a:prstGeom prst="hexagon">
              <a:avLst/>
            </a:prstGeom>
            <a:solidFill>
              <a:srgbClr val="7030A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 model</a:t>
              </a:r>
            </a:p>
          </p:txBody>
        </p:sp>
        <p:sp>
          <p:nvSpPr>
            <p:cNvPr id="70" name="Hexagon 69">
              <a:extLst>
                <a:ext uri="{FF2B5EF4-FFF2-40B4-BE49-F238E27FC236}">
                  <a16:creationId xmlns:a16="http://schemas.microsoft.com/office/drawing/2014/main" id="{E84D78DE-C7C8-4A13-A6A1-FEC4F28A9650}"/>
                </a:ext>
              </a:extLst>
            </p:cNvPr>
            <p:cNvSpPr/>
            <p:nvPr/>
          </p:nvSpPr>
          <p:spPr>
            <a:xfrm>
              <a:off x="5889328" y="3192644"/>
              <a:ext cx="1618179" cy="1653564"/>
            </a:xfrm>
            <a:prstGeom prst="hexagon">
              <a:avLst/>
            </a:prstGeom>
            <a:solidFill>
              <a:srgbClr val="7030A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Improve model</a:t>
              </a:r>
            </a:p>
          </p:txBody>
        </p:sp>
        <p:sp>
          <p:nvSpPr>
            <p:cNvPr id="71" name="Hexagon 70">
              <a:extLst>
                <a:ext uri="{FF2B5EF4-FFF2-40B4-BE49-F238E27FC236}">
                  <a16:creationId xmlns:a16="http://schemas.microsoft.com/office/drawing/2014/main" id="{0D0935DC-9D04-4BEE-85D6-5EA88B43E13E}"/>
                </a:ext>
              </a:extLst>
            </p:cNvPr>
            <p:cNvSpPr/>
            <p:nvPr/>
          </p:nvSpPr>
          <p:spPr>
            <a:xfrm>
              <a:off x="7224091" y="4041860"/>
              <a:ext cx="1618179" cy="1653564"/>
            </a:xfrm>
            <a:prstGeom prst="hexagon">
              <a:avLst/>
            </a:prstGeom>
            <a:solidFill>
              <a:srgbClr val="FF000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Publish model</a:t>
              </a:r>
            </a:p>
          </p:txBody>
        </p:sp>
        <p:sp>
          <p:nvSpPr>
            <p:cNvPr id="73" name="Hexagon 72">
              <a:extLst>
                <a:ext uri="{FF2B5EF4-FFF2-40B4-BE49-F238E27FC236}">
                  <a16:creationId xmlns:a16="http://schemas.microsoft.com/office/drawing/2014/main" id="{AD3D0FAC-1C57-468D-9BF4-53F32B52886E}"/>
                </a:ext>
              </a:extLst>
            </p:cNvPr>
            <p:cNvSpPr/>
            <p:nvPr/>
          </p:nvSpPr>
          <p:spPr>
            <a:xfrm>
              <a:off x="8538080" y="3192644"/>
              <a:ext cx="1618179" cy="1653564"/>
            </a:xfrm>
            <a:prstGeom prst="hexagon">
              <a:avLst/>
            </a:prstGeom>
            <a:solidFill>
              <a:srgbClr val="FF000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 rIns="6858" rtlCol="0" anchor="ctr"/>
            <a:lstStyle/>
            <a:p>
              <a:pPr algn="ctr"/>
              <a:r>
                <a:rPr lang="en-US" dirty="0"/>
                <a:t>Consume model</a:t>
              </a:r>
            </a:p>
          </p:txBody>
        </p:sp>
        <p:cxnSp>
          <p:nvCxnSpPr>
            <p:cNvPr id="81" name="Straight Connector 80">
              <a:extLst>
                <a:ext uri="{FF2B5EF4-FFF2-40B4-BE49-F238E27FC236}">
                  <a16:creationId xmlns:a16="http://schemas.microsoft.com/office/drawing/2014/main" id="{D6395037-B20A-4189-85B5-6D638E9C2C83}"/>
                </a:ext>
              </a:extLst>
            </p:cNvPr>
            <p:cNvCxnSpPr>
              <a:cxnSpLocks/>
            </p:cNvCxnSpPr>
            <p:nvPr/>
          </p:nvCxnSpPr>
          <p:spPr>
            <a:xfrm>
              <a:off x="4032126" y="6035040"/>
              <a:ext cx="6618100" cy="0"/>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A5FD32B-F7D1-447A-916D-6E427F617EDA}"/>
                </a:ext>
              </a:extLst>
            </p:cNvPr>
            <p:cNvCxnSpPr>
              <a:cxnSpLocks/>
            </p:cNvCxnSpPr>
            <p:nvPr/>
          </p:nvCxnSpPr>
          <p:spPr>
            <a:xfrm>
              <a:off x="4030850" y="2797925"/>
              <a:ext cx="2641305" cy="0"/>
            </a:xfrm>
            <a:prstGeom prst="line">
              <a:avLst/>
            </a:prstGeom>
            <a:ln w="28575">
              <a:solidFill>
                <a:srgbClr val="7030A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6F33E9B-898A-4894-9B76-64D77A895CA2}"/>
                </a:ext>
              </a:extLst>
            </p:cNvPr>
            <p:cNvCxnSpPr>
              <a:cxnSpLocks/>
            </p:cNvCxnSpPr>
            <p:nvPr/>
          </p:nvCxnSpPr>
          <p:spPr>
            <a:xfrm flipH="1">
              <a:off x="4022080" y="2797925"/>
              <a:ext cx="8770" cy="372288"/>
            </a:xfrm>
            <a:prstGeom prst="line">
              <a:avLst/>
            </a:prstGeom>
            <a:ln w="28575">
              <a:solidFill>
                <a:srgbClr val="7030A0"/>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C6ADB4B-3FBA-470E-8AE0-68F15C222CA3}"/>
                </a:ext>
              </a:extLst>
            </p:cNvPr>
            <p:cNvCxnSpPr>
              <a:cxnSpLocks/>
            </p:cNvCxnSpPr>
            <p:nvPr/>
          </p:nvCxnSpPr>
          <p:spPr>
            <a:xfrm>
              <a:off x="6672155" y="2797925"/>
              <a:ext cx="0" cy="372286"/>
            </a:xfrm>
            <a:prstGeom prst="line">
              <a:avLst/>
            </a:prstGeom>
            <a:ln w="28575">
              <a:solidFill>
                <a:srgbClr val="7030A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0D716C2-562A-4B46-842C-636406BECE31}"/>
                </a:ext>
              </a:extLst>
            </p:cNvPr>
            <p:cNvCxnSpPr>
              <a:cxnSpLocks/>
            </p:cNvCxnSpPr>
            <p:nvPr/>
          </p:nvCxnSpPr>
          <p:spPr>
            <a:xfrm flipV="1">
              <a:off x="4025484" y="4983480"/>
              <a:ext cx="13072" cy="1051560"/>
            </a:xfrm>
            <a:prstGeom prst="line">
              <a:avLst/>
            </a:prstGeom>
            <a:ln w="28575">
              <a:solidFill>
                <a:srgbClr val="FF0000"/>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6ADAFDE-5ACB-4F93-9E41-FDE51BE19BF7}"/>
                </a:ext>
              </a:extLst>
            </p:cNvPr>
            <p:cNvCxnSpPr>
              <a:cxnSpLocks/>
            </p:cNvCxnSpPr>
            <p:nvPr/>
          </p:nvCxnSpPr>
          <p:spPr>
            <a:xfrm flipV="1">
              <a:off x="10650226" y="5695424"/>
              <a:ext cx="0" cy="339616"/>
            </a:xfrm>
            <a:prstGeom prst="line">
              <a:avLst/>
            </a:prstGeom>
            <a:ln w="28575">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E5586B3-9B5F-43AB-B330-989C75935821}"/>
                </a:ext>
              </a:extLst>
            </p:cNvPr>
            <p:cNvGrpSpPr/>
            <p:nvPr/>
          </p:nvGrpSpPr>
          <p:grpSpPr>
            <a:xfrm>
              <a:off x="1068833" y="1650087"/>
              <a:ext cx="746760" cy="994115"/>
              <a:chOff x="1068833" y="1650087"/>
              <a:chExt cx="746760" cy="994115"/>
            </a:xfrm>
          </p:grpSpPr>
          <p:sp>
            <p:nvSpPr>
              <p:cNvPr id="19" name="TextBox 18">
                <a:extLst>
                  <a:ext uri="{FF2B5EF4-FFF2-40B4-BE49-F238E27FC236}">
                    <a16:creationId xmlns:a16="http://schemas.microsoft.com/office/drawing/2014/main" id="{BF4D37A2-94D5-4899-8BEC-A1359A19E8CB}"/>
                  </a:ext>
                </a:extLst>
              </p:cNvPr>
              <p:cNvSpPr txBox="1"/>
              <p:nvPr/>
            </p:nvSpPr>
            <p:spPr>
              <a:xfrm>
                <a:off x="1068833" y="2116667"/>
                <a:ext cx="746760" cy="307776"/>
              </a:xfrm>
              <a:prstGeom prst="rect">
                <a:avLst/>
              </a:prstGeom>
              <a:noFill/>
            </p:spPr>
            <p:txBody>
              <a:bodyPr wrap="square" rtlCol="0">
                <a:spAutoFit/>
              </a:bodyPr>
              <a:lstStyle/>
              <a:p>
                <a:pPr algn="ctr"/>
                <a:r>
                  <a:rPr lang="en-US" sz="900" b="1" dirty="0">
                    <a:solidFill>
                      <a:srgbClr val="00BC5E"/>
                    </a:solidFill>
                  </a:rPr>
                  <a:t>Collect</a:t>
                </a:r>
              </a:p>
            </p:txBody>
          </p:sp>
          <p:pic>
            <p:nvPicPr>
              <p:cNvPr id="23" name="Image">
                <a:extLst>
                  <a:ext uri="{FF2B5EF4-FFF2-40B4-BE49-F238E27FC236}">
                    <a16:creationId xmlns:a16="http://schemas.microsoft.com/office/drawing/2014/main" id="{7AC50697-C433-4FAF-B60C-40FE5F3E1839}"/>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63160" y="1650087"/>
                <a:ext cx="463824" cy="457200"/>
              </a:xfrm>
              <a:prstGeom prst="rect">
                <a:avLst/>
              </a:prstGeom>
              <a:ln w="12700" cap="flat">
                <a:noFill/>
                <a:miter lim="400000"/>
              </a:ln>
              <a:effectLst/>
            </p:spPr>
          </p:pic>
          <p:sp>
            <p:nvSpPr>
              <p:cNvPr id="3" name="Arrow: Down 2">
                <a:extLst>
                  <a:ext uri="{FF2B5EF4-FFF2-40B4-BE49-F238E27FC236}">
                    <a16:creationId xmlns:a16="http://schemas.microsoft.com/office/drawing/2014/main" id="{38C3C975-0431-485B-AD31-C99B29BCCAD4}"/>
                  </a:ext>
                </a:extLst>
              </p:cNvPr>
              <p:cNvSpPr/>
              <p:nvPr/>
            </p:nvSpPr>
            <p:spPr bwMode="auto">
              <a:xfrm>
                <a:off x="1315526" y="2369188"/>
                <a:ext cx="253374" cy="275014"/>
              </a:xfrm>
              <a:prstGeom prst="downArrow">
                <a:avLst/>
              </a:prstGeom>
              <a:solidFill>
                <a:srgbClr val="00CC66"/>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grpSp>
        <p:grpSp>
          <p:nvGrpSpPr>
            <p:cNvPr id="7" name="Group 6">
              <a:extLst>
                <a:ext uri="{FF2B5EF4-FFF2-40B4-BE49-F238E27FC236}">
                  <a16:creationId xmlns:a16="http://schemas.microsoft.com/office/drawing/2014/main" id="{C05F9AC9-F5AF-4D9C-BCFA-D18ACCE59D0D}"/>
                </a:ext>
              </a:extLst>
            </p:cNvPr>
            <p:cNvGrpSpPr/>
            <p:nvPr/>
          </p:nvGrpSpPr>
          <p:grpSpPr>
            <a:xfrm>
              <a:off x="2359569" y="1684668"/>
              <a:ext cx="858290" cy="957328"/>
              <a:chOff x="2359569" y="1684668"/>
              <a:chExt cx="858290" cy="957328"/>
            </a:xfrm>
          </p:grpSpPr>
          <p:sp>
            <p:nvSpPr>
              <p:cNvPr id="20" name="TextBox 19">
                <a:extLst>
                  <a:ext uri="{FF2B5EF4-FFF2-40B4-BE49-F238E27FC236}">
                    <a16:creationId xmlns:a16="http://schemas.microsoft.com/office/drawing/2014/main" id="{21131B50-70F1-4C55-BAD0-827E01FCE35E}"/>
                  </a:ext>
                </a:extLst>
              </p:cNvPr>
              <p:cNvSpPr txBox="1"/>
              <p:nvPr/>
            </p:nvSpPr>
            <p:spPr>
              <a:xfrm>
                <a:off x="2359569" y="2116667"/>
                <a:ext cx="858290" cy="307776"/>
              </a:xfrm>
              <a:prstGeom prst="rect">
                <a:avLst/>
              </a:prstGeom>
              <a:noFill/>
            </p:spPr>
            <p:txBody>
              <a:bodyPr wrap="square" rtlCol="0">
                <a:spAutoFit/>
              </a:bodyPr>
              <a:lstStyle/>
              <a:p>
                <a:pPr algn="ctr"/>
                <a:r>
                  <a:rPr lang="en-US" sz="900" b="1" dirty="0">
                    <a:solidFill>
                      <a:schemeClr val="accent1">
                        <a:lumMod val="75000"/>
                      </a:schemeClr>
                    </a:solidFill>
                  </a:rPr>
                  <a:t>Organize</a:t>
                </a:r>
              </a:p>
            </p:txBody>
          </p:sp>
          <p:pic>
            <p:nvPicPr>
              <p:cNvPr id="25" name="Image">
                <a:extLst>
                  <a:ext uri="{FF2B5EF4-FFF2-40B4-BE49-F238E27FC236}">
                    <a16:creationId xmlns:a16="http://schemas.microsoft.com/office/drawing/2014/main" id="{065295C2-CEDE-466D-BBB5-212FDC473A24}"/>
                  </a:ext>
                </a:extLst>
              </p:cNvPr>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493182" y="1684668"/>
                <a:ext cx="443753" cy="457200"/>
              </a:xfrm>
              <a:prstGeom prst="rect">
                <a:avLst/>
              </a:prstGeom>
              <a:ln w="12700" cap="flat">
                <a:noFill/>
                <a:miter lim="400000"/>
              </a:ln>
              <a:effectLst/>
            </p:spPr>
          </p:pic>
          <p:sp>
            <p:nvSpPr>
              <p:cNvPr id="28" name="Arrow: Down 27">
                <a:extLst>
                  <a:ext uri="{FF2B5EF4-FFF2-40B4-BE49-F238E27FC236}">
                    <a16:creationId xmlns:a16="http://schemas.microsoft.com/office/drawing/2014/main" id="{F417BD7F-B662-46AE-89A4-E9C47F19F966}"/>
                  </a:ext>
                </a:extLst>
              </p:cNvPr>
              <p:cNvSpPr/>
              <p:nvPr/>
            </p:nvSpPr>
            <p:spPr bwMode="auto">
              <a:xfrm>
                <a:off x="2662027" y="2366982"/>
                <a:ext cx="253374" cy="275014"/>
              </a:xfrm>
              <a:prstGeom prst="downArrow">
                <a:avLst/>
              </a:prstGeom>
              <a:solidFill>
                <a:schemeClr val="accent5">
                  <a:lumMod val="50000"/>
                </a:schemeClr>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grpSp>
        <p:grpSp>
          <p:nvGrpSpPr>
            <p:cNvPr id="8" name="Group 7">
              <a:extLst>
                <a:ext uri="{FF2B5EF4-FFF2-40B4-BE49-F238E27FC236}">
                  <a16:creationId xmlns:a16="http://schemas.microsoft.com/office/drawing/2014/main" id="{1F29CA5C-5324-4A25-B1C6-925BDCBDBF78}"/>
                </a:ext>
              </a:extLst>
            </p:cNvPr>
            <p:cNvGrpSpPr/>
            <p:nvPr/>
          </p:nvGrpSpPr>
          <p:grpSpPr>
            <a:xfrm>
              <a:off x="5007101" y="1691483"/>
              <a:ext cx="858290" cy="968950"/>
              <a:chOff x="4946695" y="1672965"/>
              <a:chExt cx="858290" cy="968950"/>
            </a:xfrm>
          </p:grpSpPr>
          <p:sp>
            <p:nvSpPr>
              <p:cNvPr id="21" name="TextBox 20">
                <a:extLst>
                  <a:ext uri="{FF2B5EF4-FFF2-40B4-BE49-F238E27FC236}">
                    <a16:creationId xmlns:a16="http://schemas.microsoft.com/office/drawing/2014/main" id="{A67DA582-B33A-496D-BCBE-6FD536AEA779}"/>
                  </a:ext>
                </a:extLst>
              </p:cNvPr>
              <p:cNvSpPr txBox="1"/>
              <p:nvPr/>
            </p:nvSpPr>
            <p:spPr>
              <a:xfrm>
                <a:off x="4946695" y="2121455"/>
                <a:ext cx="858290" cy="307776"/>
              </a:xfrm>
              <a:prstGeom prst="rect">
                <a:avLst/>
              </a:prstGeom>
              <a:noFill/>
            </p:spPr>
            <p:txBody>
              <a:bodyPr wrap="square" rtlCol="0">
                <a:spAutoFit/>
              </a:bodyPr>
              <a:lstStyle/>
              <a:p>
                <a:pPr algn="ctr"/>
                <a:r>
                  <a:rPr lang="en-US" sz="900" b="1" dirty="0">
                    <a:solidFill>
                      <a:srgbClr val="7030A0"/>
                    </a:solidFill>
                  </a:rPr>
                  <a:t>Analyze</a:t>
                </a:r>
              </a:p>
            </p:txBody>
          </p:sp>
          <p:pic>
            <p:nvPicPr>
              <p:cNvPr id="24" name="Image">
                <a:extLst>
                  <a:ext uri="{FF2B5EF4-FFF2-40B4-BE49-F238E27FC236}">
                    <a16:creationId xmlns:a16="http://schemas.microsoft.com/office/drawing/2014/main" id="{2CCB6C9F-0DD7-4942-A692-250613CEF375}"/>
                  </a:ext>
                </a:extLst>
              </p:cNvPr>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12608" y="1672965"/>
                <a:ext cx="513759" cy="457200"/>
              </a:xfrm>
              <a:prstGeom prst="rect">
                <a:avLst/>
              </a:prstGeom>
              <a:ln w="12700" cap="flat">
                <a:noFill/>
                <a:miter lim="400000"/>
              </a:ln>
              <a:effectLst/>
            </p:spPr>
          </p:pic>
          <p:sp>
            <p:nvSpPr>
              <p:cNvPr id="29" name="Arrow: Down 28">
                <a:extLst>
                  <a:ext uri="{FF2B5EF4-FFF2-40B4-BE49-F238E27FC236}">
                    <a16:creationId xmlns:a16="http://schemas.microsoft.com/office/drawing/2014/main" id="{034979D9-F3BE-4E8C-85BB-95E551051D99}"/>
                  </a:ext>
                </a:extLst>
              </p:cNvPr>
              <p:cNvSpPr/>
              <p:nvPr/>
            </p:nvSpPr>
            <p:spPr bwMode="auto">
              <a:xfrm>
                <a:off x="5252078" y="2366901"/>
                <a:ext cx="253374" cy="275014"/>
              </a:xfrm>
              <a:prstGeom prst="downArrow">
                <a:avLst/>
              </a:prstGeom>
              <a:solidFill>
                <a:srgbClr val="7030A0"/>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grpSp>
        <p:grpSp>
          <p:nvGrpSpPr>
            <p:cNvPr id="9" name="Group 8">
              <a:extLst>
                <a:ext uri="{FF2B5EF4-FFF2-40B4-BE49-F238E27FC236}">
                  <a16:creationId xmlns:a16="http://schemas.microsoft.com/office/drawing/2014/main" id="{1D77FDE4-374A-47ED-B023-13286B38D6D2}"/>
                </a:ext>
              </a:extLst>
            </p:cNvPr>
            <p:cNvGrpSpPr/>
            <p:nvPr/>
          </p:nvGrpSpPr>
          <p:grpSpPr>
            <a:xfrm>
              <a:off x="8538081" y="1782565"/>
              <a:ext cx="1459869" cy="945201"/>
              <a:chOff x="8583147" y="1717121"/>
              <a:chExt cx="1459869" cy="945201"/>
            </a:xfrm>
          </p:grpSpPr>
          <p:pic>
            <p:nvPicPr>
              <p:cNvPr id="22" name="Image">
                <a:extLst>
                  <a:ext uri="{FF2B5EF4-FFF2-40B4-BE49-F238E27FC236}">
                    <a16:creationId xmlns:a16="http://schemas.microsoft.com/office/drawing/2014/main" id="{8BCB407C-86E8-460E-8555-579B18F0F179}"/>
                  </a:ext>
                </a:extLst>
              </p:cNvPr>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135355" y="1717121"/>
                <a:ext cx="513758" cy="457200"/>
              </a:xfrm>
              <a:prstGeom prst="rect">
                <a:avLst/>
              </a:prstGeom>
              <a:ln w="12700" cap="flat">
                <a:noFill/>
                <a:miter lim="400000"/>
              </a:ln>
              <a:effectLst/>
            </p:spPr>
          </p:pic>
          <p:sp>
            <p:nvSpPr>
              <p:cNvPr id="26" name="TextBox 25">
                <a:extLst>
                  <a:ext uri="{FF2B5EF4-FFF2-40B4-BE49-F238E27FC236}">
                    <a16:creationId xmlns:a16="http://schemas.microsoft.com/office/drawing/2014/main" id="{0D6BBC98-6031-4A13-B0DC-A9E9E2F85237}"/>
                  </a:ext>
                </a:extLst>
              </p:cNvPr>
              <p:cNvSpPr txBox="1"/>
              <p:nvPr/>
            </p:nvSpPr>
            <p:spPr>
              <a:xfrm>
                <a:off x="8583147" y="2116668"/>
                <a:ext cx="1459869" cy="307776"/>
              </a:xfrm>
              <a:prstGeom prst="rect">
                <a:avLst/>
              </a:prstGeom>
              <a:noFill/>
            </p:spPr>
            <p:txBody>
              <a:bodyPr wrap="square" rtlCol="0">
                <a:spAutoFit/>
              </a:bodyPr>
              <a:lstStyle/>
              <a:p>
                <a:pPr algn="ctr"/>
                <a:r>
                  <a:rPr lang="en-US" sz="900" b="1" dirty="0">
                    <a:solidFill>
                      <a:srgbClr val="FF0000"/>
                    </a:solidFill>
                  </a:rPr>
                  <a:t>Deploy / Infuse</a:t>
                </a:r>
              </a:p>
            </p:txBody>
          </p:sp>
          <p:sp>
            <p:nvSpPr>
              <p:cNvPr id="30" name="Arrow: Down 29">
                <a:extLst>
                  <a:ext uri="{FF2B5EF4-FFF2-40B4-BE49-F238E27FC236}">
                    <a16:creationId xmlns:a16="http://schemas.microsoft.com/office/drawing/2014/main" id="{05761C0A-A37D-4075-9D3F-BE9B42F3C04D}"/>
                  </a:ext>
                </a:extLst>
              </p:cNvPr>
              <p:cNvSpPr/>
              <p:nvPr/>
            </p:nvSpPr>
            <p:spPr bwMode="auto">
              <a:xfrm>
                <a:off x="9274742" y="2387308"/>
                <a:ext cx="253374" cy="275014"/>
              </a:xfrm>
              <a:prstGeom prst="downArrow">
                <a:avLst/>
              </a:prstGeom>
              <a:solidFill>
                <a:srgbClr val="FF0000"/>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grpSp>
        <p:sp>
          <p:nvSpPr>
            <p:cNvPr id="35" name="Hexagon 34">
              <a:extLst>
                <a:ext uri="{FF2B5EF4-FFF2-40B4-BE49-F238E27FC236}">
                  <a16:creationId xmlns:a16="http://schemas.microsoft.com/office/drawing/2014/main" id="{74D67647-BAD7-4C26-A5C3-C71C58691E5D}"/>
                </a:ext>
              </a:extLst>
            </p:cNvPr>
            <p:cNvSpPr/>
            <p:nvPr/>
          </p:nvSpPr>
          <p:spPr>
            <a:xfrm>
              <a:off x="9855007" y="4041860"/>
              <a:ext cx="1618179" cy="1653564"/>
            </a:xfrm>
            <a:prstGeom prst="hexagon">
              <a:avLst/>
            </a:prstGeom>
            <a:solidFill>
              <a:srgbClr val="FF000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 rIns="6858" rtlCol="0" anchor="ctr"/>
            <a:lstStyle/>
            <a:p>
              <a:pPr algn="ctr"/>
              <a:r>
                <a:rPr lang="en-US" dirty="0"/>
                <a:t>Monitor model</a:t>
              </a:r>
            </a:p>
          </p:txBody>
        </p:sp>
        <p:sp>
          <p:nvSpPr>
            <p:cNvPr id="34" name="Text Box 43">
              <a:extLst>
                <a:ext uri="{FF2B5EF4-FFF2-40B4-BE49-F238E27FC236}">
                  <a16:creationId xmlns:a16="http://schemas.microsoft.com/office/drawing/2014/main" id="{3608E6A3-807C-4A11-AE75-6E47F22C90E5}"/>
                </a:ext>
              </a:extLst>
            </p:cNvPr>
            <p:cNvSpPr txBox="1">
              <a:spLocks noChangeArrowheads="1"/>
            </p:cNvSpPr>
            <p:nvPr/>
          </p:nvSpPr>
          <p:spPr bwMode="auto">
            <a:xfrm>
              <a:off x="10796677" y="5509587"/>
              <a:ext cx="319228" cy="215444"/>
            </a:xfrm>
            <a:prstGeom prst="rect">
              <a:avLst/>
            </a:prstGeom>
            <a:noFill/>
            <a:ln w="12700" algn="ctr">
              <a:noFill/>
              <a:miter lim="800000"/>
              <a:headEnd/>
              <a:tailEnd/>
            </a:ln>
          </p:spPr>
          <p:txBody>
            <a:bodyPr>
              <a:spAutoFit/>
            </a:bodyPr>
            <a:lstStyle/>
            <a:p>
              <a:pPr algn="ctr" defTabSz="514350">
                <a:buClr>
                  <a:srgbClr val="EAEAEA"/>
                </a:buClr>
              </a:pPr>
              <a:r>
                <a:rPr lang="en-US" sz="450" dirty="0">
                  <a:solidFill>
                    <a:srgbClr val="000000"/>
                  </a:solidFill>
                  <a:latin typeface="Freestyle Script"/>
                </a:rPr>
                <a:t>BV</a:t>
              </a:r>
            </a:p>
          </p:txBody>
        </p:sp>
      </p:grpSp>
      <p:sp>
        <p:nvSpPr>
          <p:cNvPr id="10" name="Footer Placeholder 9">
            <a:extLst>
              <a:ext uri="{FF2B5EF4-FFF2-40B4-BE49-F238E27FC236}">
                <a16:creationId xmlns:a16="http://schemas.microsoft.com/office/drawing/2014/main" id="{711918DD-94D1-CF43-A740-F854A5CCE484}"/>
              </a:ext>
            </a:extLst>
          </p:cNvPr>
          <p:cNvSpPr>
            <a:spLocks noGrp="1"/>
          </p:cNvSpPr>
          <p:nvPr>
            <p:ph type="ftr" sz="quarter" idx="10"/>
          </p:nvPr>
        </p:nvSpPr>
        <p:spPr/>
        <p:txBody>
          <a:bodyPr/>
          <a:lstStyle/>
          <a:p>
            <a:pPr algn="ctr"/>
            <a:r>
              <a:rPr lang="en-US" dirty="0"/>
              <a:t>IBM Cloud Pak for Data Workshop v3.0.1 / © 2020 IBM Corporation</a:t>
            </a:r>
          </a:p>
        </p:txBody>
      </p:sp>
      <p:sp>
        <p:nvSpPr>
          <p:cNvPr id="11" name="Slide Number Placeholder 10">
            <a:extLst>
              <a:ext uri="{FF2B5EF4-FFF2-40B4-BE49-F238E27FC236}">
                <a16:creationId xmlns:a16="http://schemas.microsoft.com/office/drawing/2014/main" id="{347A0776-82DB-974A-BA9B-772CFB9336FD}"/>
              </a:ext>
            </a:extLst>
          </p:cNvPr>
          <p:cNvSpPr>
            <a:spLocks noGrp="1"/>
          </p:cNvSpPr>
          <p:nvPr>
            <p:ph type="sldNum" sz="quarter" idx="11"/>
          </p:nvPr>
        </p:nvSpPr>
        <p:spPr/>
        <p:txBody>
          <a:bodyPr/>
          <a:lstStyle/>
          <a:p>
            <a:fld id="{59395FB3-9C97-154F-86B2-7E381B951268}" type="slidenum">
              <a:rPr lang="en-US" smtClean="0"/>
              <a:pPr/>
              <a:t>102</a:t>
            </a:fld>
            <a:endParaRPr lang="en-US" dirty="0"/>
          </a:p>
        </p:txBody>
      </p:sp>
    </p:spTree>
    <p:extLst>
      <p:ext uri="{BB962C8B-B14F-4D97-AF65-F5344CB8AC3E}">
        <p14:creationId xmlns:p14="http://schemas.microsoft.com/office/powerpoint/2010/main" val="14054047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15AE81-33A5-7645-8706-EAC675D0369E}"/>
              </a:ext>
            </a:extLst>
          </p:cNvPr>
          <p:cNvPicPr>
            <a:picLocks noChangeAspect="1"/>
          </p:cNvPicPr>
          <p:nvPr/>
        </p:nvPicPr>
        <p:blipFill>
          <a:blip r:embed="rId3"/>
          <a:stretch>
            <a:fillRect/>
          </a:stretch>
        </p:blipFill>
        <p:spPr>
          <a:xfrm>
            <a:off x="0" y="2490952"/>
            <a:ext cx="9144000" cy="2422683"/>
          </a:xfrm>
          <a:prstGeom prst="rect">
            <a:avLst/>
          </a:prstGeom>
        </p:spPr>
      </p:pic>
      <p:sp>
        <p:nvSpPr>
          <p:cNvPr id="976898" name="Rectangle 2"/>
          <p:cNvSpPr>
            <a:spLocks noGrp="1" noChangeArrowheads="1"/>
          </p:cNvSpPr>
          <p:nvPr>
            <p:ph type="ctrTitle" idx="4294967295"/>
          </p:nvPr>
        </p:nvSpPr>
        <p:spPr>
          <a:xfrm>
            <a:off x="1143000" y="1885950"/>
            <a:ext cx="6450818" cy="1200150"/>
          </a:xfrm>
        </p:spPr>
        <p:txBody>
          <a:bodyPr/>
          <a:lstStyle/>
          <a:p>
            <a:r>
              <a:rPr lang="en-US" sz="2700" dirty="0"/>
              <a:t>Wrap up</a:t>
            </a:r>
            <a:br>
              <a:rPr lang="en-US" dirty="0"/>
            </a:br>
            <a:br>
              <a:rPr lang="en-US" sz="1500" i="1" dirty="0"/>
            </a:br>
            <a:r>
              <a:rPr lang="en-US" sz="1500" i="1" dirty="0"/>
              <a:t>Lab 10 – Wrap up</a:t>
            </a:r>
            <a:br>
              <a:rPr lang="en-US" sz="1500" i="1" dirty="0"/>
            </a:br>
            <a:endParaRPr lang="en-US" sz="1500" i="1" dirty="0"/>
          </a:p>
        </p:txBody>
      </p:sp>
      <p:sp>
        <p:nvSpPr>
          <p:cNvPr id="2" name="Footer Placeholder 1">
            <a:extLst>
              <a:ext uri="{FF2B5EF4-FFF2-40B4-BE49-F238E27FC236}">
                <a16:creationId xmlns:a16="http://schemas.microsoft.com/office/drawing/2014/main" id="{0C11B6CF-9F78-3742-B29F-C53292BD4CFB}"/>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333BEAC3-8B38-2545-B0C1-1D50D4431063}"/>
              </a:ext>
            </a:extLst>
          </p:cNvPr>
          <p:cNvSpPr>
            <a:spLocks noGrp="1"/>
          </p:cNvSpPr>
          <p:nvPr>
            <p:ph type="sldNum" sz="quarter" idx="11"/>
          </p:nvPr>
        </p:nvSpPr>
        <p:spPr/>
        <p:txBody>
          <a:bodyPr/>
          <a:lstStyle/>
          <a:p>
            <a:fld id="{59395FB3-9C97-154F-86B2-7E381B951268}" type="slidenum">
              <a:rPr lang="en-US" smtClean="0"/>
              <a:pPr/>
              <a:t>103</a:t>
            </a:fld>
            <a:endParaRPr lang="en-US" dirty="0"/>
          </a:p>
        </p:txBody>
      </p:sp>
      <p:pic>
        <p:nvPicPr>
          <p:cNvPr id="5" name="Picture 4">
            <a:extLst>
              <a:ext uri="{FF2B5EF4-FFF2-40B4-BE49-F238E27FC236}">
                <a16:creationId xmlns:a16="http://schemas.microsoft.com/office/drawing/2014/main" id="{036742E0-BDC6-5247-AC47-854841C58F6E}"/>
              </a:ext>
            </a:extLst>
          </p:cNvPr>
          <p:cNvPicPr>
            <a:picLocks noChangeAspect="1"/>
          </p:cNvPicPr>
          <p:nvPr/>
        </p:nvPicPr>
        <p:blipFill>
          <a:blip r:embed="rId4"/>
          <a:stretch>
            <a:fillRect/>
          </a:stretch>
        </p:blipFill>
        <p:spPr>
          <a:xfrm>
            <a:off x="6430718" y="275606"/>
            <a:ext cx="2371919" cy="2741953"/>
          </a:xfrm>
          <a:prstGeom prst="rect">
            <a:avLst/>
          </a:prstGeom>
        </p:spPr>
      </p:pic>
    </p:spTree>
    <p:extLst>
      <p:ext uri="{BB962C8B-B14F-4D97-AF65-F5344CB8AC3E}">
        <p14:creationId xmlns:p14="http://schemas.microsoft.com/office/powerpoint/2010/main" val="19451219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D29F7BB-D9F1-374E-A30C-B00FC1CFF175}"/>
              </a:ext>
            </a:extLst>
          </p:cNvPr>
          <p:cNvSpPr/>
          <p:nvPr/>
        </p:nvSpPr>
        <p:spPr bwMode="auto">
          <a:xfrm>
            <a:off x="205740"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670370"/>
          </a:xfrm>
        </p:spPr>
        <p:txBody>
          <a:bodyPr/>
          <a:lstStyle/>
          <a:p>
            <a:r>
              <a:rPr lang="en-US" dirty="0"/>
              <a:t>Cloud Pak for Data</a:t>
            </a:r>
            <a:br>
              <a:rPr lang="en-US" dirty="0"/>
            </a:br>
            <a:r>
              <a:rPr lang="en-US" sz="1800" dirty="0"/>
              <a:t>Unified Experience</a:t>
            </a:r>
          </a:p>
        </p:txBody>
      </p:sp>
      <p:sp>
        <p:nvSpPr>
          <p:cNvPr id="24" name="Rectangle 23">
            <a:extLst>
              <a:ext uri="{FF2B5EF4-FFF2-40B4-BE49-F238E27FC236}">
                <a16:creationId xmlns:a16="http://schemas.microsoft.com/office/drawing/2014/main" id="{228E2219-3A17-46E7-BAE0-F58E5DE96148}"/>
              </a:ext>
            </a:extLst>
          </p:cNvPr>
          <p:cNvSpPr/>
          <p:nvPr/>
        </p:nvSpPr>
        <p:spPr>
          <a:xfrm>
            <a:off x="365760" y="1188720"/>
            <a:ext cx="4520317" cy="1646348"/>
          </a:xfrm>
          <a:prstGeom prst="rect">
            <a:avLst/>
          </a:prstGeom>
        </p:spPr>
        <p:txBody>
          <a:bodyPr wrap="square">
            <a:spAutoFit/>
          </a:bodyPr>
          <a:lstStyle/>
          <a:p>
            <a:pPr>
              <a:spcBef>
                <a:spcPts val="225"/>
              </a:spcBef>
              <a:spcAft>
                <a:spcPts val="225"/>
              </a:spcAft>
            </a:pPr>
            <a:r>
              <a:rPr lang="en-US" b="1" dirty="0"/>
              <a:t>Customized Logo and Branding</a:t>
            </a:r>
            <a:endParaRPr lang="en-US" dirty="0"/>
          </a:p>
          <a:p>
            <a:pPr defTabSz="685784">
              <a:spcBef>
                <a:spcPts val="450"/>
              </a:spcBef>
              <a:spcAft>
                <a:spcPts val="450"/>
              </a:spcAft>
              <a:defRPr sz="1400"/>
            </a:pPr>
            <a:r>
              <a:rPr lang="en-US" dirty="0"/>
              <a:t>Example: Customize the web client interface per tenant.</a:t>
            </a:r>
          </a:p>
          <a:p>
            <a:pPr defTabSz="514487">
              <a:lnSpc>
                <a:spcPct val="90000"/>
              </a:lnSpc>
              <a:spcBef>
                <a:spcPts val="450"/>
              </a:spcBef>
              <a:spcAft>
                <a:spcPts val="450"/>
              </a:spcAft>
              <a:defRPr/>
            </a:pPr>
            <a:r>
              <a:rPr lang="en-US" dirty="0"/>
              <a:t>Customizable components in the Home Page:</a:t>
            </a:r>
          </a:p>
          <a:p>
            <a:pPr marL="274320" lvl="1" indent="-214313" defTabSz="685784">
              <a:spcBef>
                <a:spcPts val="225"/>
              </a:spcBef>
              <a:spcAft>
                <a:spcPts val="225"/>
              </a:spcAft>
              <a:buClr>
                <a:schemeClr val="accent1">
                  <a:lumMod val="50000"/>
                </a:schemeClr>
              </a:buClr>
              <a:buFont typeface="Arial" panose="020B0604020202020204" pitchFamily="34" charset="0"/>
              <a:buChar char="•"/>
              <a:defRPr sz="1400"/>
            </a:pPr>
            <a:r>
              <a:rPr lang="en-US" sz="1200" b="1" dirty="0">
                <a:solidFill>
                  <a:schemeClr val="accent1">
                    <a:lumMod val="50000"/>
                  </a:schemeClr>
                </a:solidFill>
              </a:rPr>
              <a:t>Product name</a:t>
            </a:r>
          </a:p>
          <a:p>
            <a:pPr marL="274320" lvl="1" indent="-214313" defTabSz="685784">
              <a:spcBef>
                <a:spcPts val="225"/>
              </a:spcBef>
              <a:spcAft>
                <a:spcPts val="225"/>
              </a:spcAft>
              <a:buClr>
                <a:schemeClr val="accent1">
                  <a:lumMod val="50000"/>
                </a:schemeClr>
              </a:buClr>
              <a:buFont typeface="Arial" panose="020B0604020202020204" pitchFamily="34" charset="0"/>
              <a:buChar char="•"/>
              <a:defRPr sz="1400"/>
            </a:pPr>
            <a:r>
              <a:rPr lang="en-US" sz="1200" b="1" dirty="0">
                <a:solidFill>
                  <a:schemeClr val="accent1">
                    <a:lumMod val="50000"/>
                  </a:schemeClr>
                </a:solidFill>
              </a:rPr>
              <a:t>Home page logo</a:t>
            </a:r>
          </a:p>
        </p:txBody>
      </p:sp>
      <p:sp>
        <p:nvSpPr>
          <p:cNvPr id="25" name="Rectangle 24">
            <a:extLst>
              <a:ext uri="{FF2B5EF4-FFF2-40B4-BE49-F238E27FC236}">
                <a16:creationId xmlns:a16="http://schemas.microsoft.com/office/drawing/2014/main" id="{AAC03DC4-D803-42EB-9981-FEC705274E14}"/>
              </a:ext>
            </a:extLst>
          </p:cNvPr>
          <p:cNvSpPr/>
          <p:nvPr/>
        </p:nvSpPr>
        <p:spPr>
          <a:xfrm>
            <a:off x="5011213" y="1188720"/>
            <a:ext cx="3836638" cy="2444515"/>
          </a:xfrm>
          <a:prstGeom prst="rect">
            <a:avLst/>
          </a:prstGeom>
        </p:spPr>
        <p:txBody>
          <a:bodyPr wrap="square">
            <a:spAutoFit/>
          </a:bodyPr>
          <a:lstStyle/>
          <a:p>
            <a:pPr defTabSz="514487">
              <a:lnSpc>
                <a:spcPct val="90000"/>
              </a:lnSpc>
              <a:spcAft>
                <a:spcPts val="338"/>
              </a:spcAft>
              <a:defRPr/>
            </a:pPr>
            <a:r>
              <a:rPr lang="en-US" b="1" dirty="0"/>
              <a:t>Group 1 language support</a:t>
            </a:r>
          </a:p>
          <a:p>
            <a:pPr defTabSz="514487">
              <a:lnSpc>
                <a:spcPct val="90000"/>
              </a:lnSpc>
              <a:spcAft>
                <a:spcPts val="338"/>
              </a:spcAft>
              <a:defRPr/>
            </a:pPr>
            <a:r>
              <a:rPr lang="en-US" dirty="0"/>
              <a:t>All services in Cloud Pak for Data are translated for the following languages:</a:t>
            </a:r>
          </a:p>
          <a:p>
            <a:pPr marL="274320" lvl="1" indent="-214313" defTabSz="685784">
              <a:lnSpc>
                <a:spcPct val="90000"/>
              </a:lnSpc>
              <a:spcBef>
                <a:spcPts val="225"/>
              </a:spcBef>
              <a:spcAft>
                <a:spcPts val="225"/>
              </a:spcAft>
              <a:buClr>
                <a:schemeClr val="accent1">
                  <a:lumMod val="50000"/>
                </a:schemeClr>
              </a:buClr>
              <a:buFont typeface="Arial" panose="020B0604020202020204" pitchFamily="34" charset="0"/>
              <a:buChar char="•"/>
              <a:defRPr sz="1400"/>
            </a:pPr>
            <a:r>
              <a:rPr lang="en-US" sz="1200" b="1" dirty="0">
                <a:solidFill>
                  <a:schemeClr val="accent1">
                    <a:lumMod val="50000"/>
                  </a:schemeClr>
                </a:solidFill>
              </a:rPr>
              <a:t>Simplified Chinese</a:t>
            </a:r>
          </a:p>
          <a:p>
            <a:pPr marL="274320" lvl="1" indent="-214313" defTabSz="685784">
              <a:lnSpc>
                <a:spcPct val="90000"/>
              </a:lnSpc>
              <a:spcBef>
                <a:spcPts val="225"/>
              </a:spcBef>
              <a:spcAft>
                <a:spcPts val="225"/>
              </a:spcAft>
              <a:buClr>
                <a:schemeClr val="accent1">
                  <a:lumMod val="50000"/>
                </a:schemeClr>
              </a:buClr>
              <a:buFont typeface="Arial" panose="020B0604020202020204" pitchFamily="34" charset="0"/>
              <a:buChar char="•"/>
              <a:defRPr sz="1400"/>
            </a:pPr>
            <a:r>
              <a:rPr lang="en-US" sz="1200" b="1" dirty="0">
                <a:solidFill>
                  <a:schemeClr val="accent1">
                    <a:lumMod val="50000"/>
                  </a:schemeClr>
                </a:solidFill>
              </a:rPr>
              <a:t>Traditional Chinese</a:t>
            </a:r>
          </a:p>
          <a:p>
            <a:pPr marL="274320" lvl="1" indent="-214313" defTabSz="685784">
              <a:lnSpc>
                <a:spcPct val="90000"/>
              </a:lnSpc>
              <a:spcBef>
                <a:spcPts val="225"/>
              </a:spcBef>
              <a:spcAft>
                <a:spcPts val="225"/>
              </a:spcAft>
              <a:buClr>
                <a:schemeClr val="accent1">
                  <a:lumMod val="50000"/>
                </a:schemeClr>
              </a:buClr>
              <a:buFont typeface="Arial" panose="020B0604020202020204" pitchFamily="34" charset="0"/>
              <a:buChar char="•"/>
              <a:defRPr sz="1400"/>
            </a:pPr>
            <a:r>
              <a:rPr lang="en-US" sz="1200" b="1" dirty="0">
                <a:solidFill>
                  <a:schemeClr val="accent1">
                    <a:lumMod val="50000"/>
                  </a:schemeClr>
                </a:solidFill>
              </a:rPr>
              <a:t>Japanese</a:t>
            </a:r>
          </a:p>
          <a:p>
            <a:pPr marL="274320" lvl="1" indent="-214313" defTabSz="685784">
              <a:lnSpc>
                <a:spcPct val="90000"/>
              </a:lnSpc>
              <a:spcBef>
                <a:spcPts val="225"/>
              </a:spcBef>
              <a:spcAft>
                <a:spcPts val="225"/>
              </a:spcAft>
              <a:buClr>
                <a:schemeClr val="accent1">
                  <a:lumMod val="50000"/>
                </a:schemeClr>
              </a:buClr>
              <a:buFont typeface="Arial" panose="020B0604020202020204" pitchFamily="34" charset="0"/>
              <a:buChar char="•"/>
              <a:defRPr sz="1400"/>
            </a:pPr>
            <a:r>
              <a:rPr lang="en-US" sz="1200" b="1" dirty="0">
                <a:solidFill>
                  <a:schemeClr val="accent1">
                    <a:lumMod val="50000"/>
                  </a:schemeClr>
                </a:solidFill>
              </a:rPr>
              <a:t>French</a:t>
            </a:r>
          </a:p>
          <a:p>
            <a:pPr marL="274320" lvl="1" indent="-214313" defTabSz="685784">
              <a:lnSpc>
                <a:spcPct val="90000"/>
              </a:lnSpc>
              <a:spcBef>
                <a:spcPts val="225"/>
              </a:spcBef>
              <a:spcAft>
                <a:spcPts val="225"/>
              </a:spcAft>
              <a:buClr>
                <a:schemeClr val="accent1">
                  <a:lumMod val="50000"/>
                </a:schemeClr>
              </a:buClr>
              <a:buFont typeface="Arial" panose="020B0604020202020204" pitchFamily="34" charset="0"/>
              <a:buChar char="•"/>
              <a:defRPr sz="1400"/>
            </a:pPr>
            <a:r>
              <a:rPr lang="en-US" sz="1200" b="1" dirty="0">
                <a:solidFill>
                  <a:schemeClr val="accent1">
                    <a:lumMod val="50000"/>
                  </a:schemeClr>
                </a:solidFill>
              </a:rPr>
              <a:t>German</a:t>
            </a:r>
          </a:p>
          <a:p>
            <a:pPr marL="274320" lvl="1" indent="-214313" defTabSz="685784">
              <a:lnSpc>
                <a:spcPct val="90000"/>
              </a:lnSpc>
              <a:spcBef>
                <a:spcPts val="225"/>
              </a:spcBef>
              <a:spcAft>
                <a:spcPts val="225"/>
              </a:spcAft>
              <a:buClr>
                <a:schemeClr val="accent1">
                  <a:lumMod val="50000"/>
                </a:schemeClr>
              </a:buClr>
              <a:buFont typeface="Arial" panose="020B0604020202020204" pitchFamily="34" charset="0"/>
              <a:buChar char="•"/>
              <a:defRPr sz="1400"/>
            </a:pPr>
            <a:r>
              <a:rPr lang="en-US" sz="1200" b="1" dirty="0">
                <a:solidFill>
                  <a:schemeClr val="accent1">
                    <a:lumMod val="50000"/>
                  </a:schemeClr>
                </a:solidFill>
              </a:rPr>
              <a:t>Italian</a:t>
            </a:r>
          </a:p>
          <a:p>
            <a:pPr marL="274320" lvl="1" indent="-214313" defTabSz="685784">
              <a:lnSpc>
                <a:spcPct val="90000"/>
              </a:lnSpc>
              <a:spcBef>
                <a:spcPts val="225"/>
              </a:spcBef>
              <a:spcAft>
                <a:spcPts val="225"/>
              </a:spcAft>
              <a:buClr>
                <a:schemeClr val="accent1">
                  <a:lumMod val="50000"/>
                </a:schemeClr>
              </a:buClr>
              <a:buFont typeface="Arial" panose="020B0604020202020204" pitchFamily="34" charset="0"/>
              <a:buChar char="•"/>
              <a:defRPr sz="1400"/>
            </a:pPr>
            <a:r>
              <a:rPr lang="en-US" sz="1200" b="1" dirty="0">
                <a:solidFill>
                  <a:schemeClr val="accent1">
                    <a:lumMod val="50000"/>
                  </a:schemeClr>
                </a:solidFill>
              </a:rPr>
              <a:t>Spanish </a:t>
            </a:r>
          </a:p>
          <a:p>
            <a:pPr marL="274320" lvl="1" indent="-214313" defTabSz="685784">
              <a:lnSpc>
                <a:spcPct val="90000"/>
              </a:lnSpc>
              <a:spcBef>
                <a:spcPts val="225"/>
              </a:spcBef>
              <a:spcAft>
                <a:spcPts val="225"/>
              </a:spcAft>
              <a:buClr>
                <a:schemeClr val="accent1">
                  <a:lumMod val="50000"/>
                </a:schemeClr>
              </a:buClr>
              <a:buFont typeface="Arial" panose="020B0604020202020204" pitchFamily="34" charset="0"/>
              <a:buChar char="•"/>
              <a:defRPr sz="1400"/>
            </a:pPr>
            <a:r>
              <a:rPr lang="en-US" sz="1200" b="1" dirty="0">
                <a:solidFill>
                  <a:schemeClr val="accent1">
                    <a:lumMod val="50000"/>
                  </a:schemeClr>
                </a:solidFill>
              </a:rPr>
              <a:t>Brazilian Portuguese</a:t>
            </a:r>
          </a:p>
        </p:txBody>
      </p:sp>
      <p:sp>
        <p:nvSpPr>
          <p:cNvPr id="26" name="Rectangle 25">
            <a:extLst>
              <a:ext uri="{FF2B5EF4-FFF2-40B4-BE49-F238E27FC236}">
                <a16:creationId xmlns:a16="http://schemas.microsoft.com/office/drawing/2014/main" id="{75351B62-3E92-452B-BA56-AA5C4F8DE42D}"/>
              </a:ext>
            </a:extLst>
          </p:cNvPr>
          <p:cNvSpPr/>
          <p:nvPr/>
        </p:nvSpPr>
        <p:spPr>
          <a:xfrm>
            <a:off x="5011213" y="3703648"/>
            <a:ext cx="3560292" cy="1142620"/>
          </a:xfrm>
          <a:prstGeom prst="rect">
            <a:avLst/>
          </a:prstGeom>
        </p:spPr>
        <p:txBody>
          <a:bodyPr wrap="square">
            <a:spAutoFit/>
          </a:bodyPr>
          <a:lstStyle/>
          <a:p>
            <a:pPr defTabSz="514487">
              <a:lnSpc>
                <a:spcPct val="90000"/>
              </a:lnSpc>
              <a:spcAft>
                <a:spcPts val="338"/>
              </a:spcAft>
              <a:defRPr/>
            </a:pPr>
            <a:r>
              <a:rPr lang="en-US" b="1" dirty="0"/>
              <a:t>Carbon 10</a:t>
            </a:r>
          </a:p>
          <a:p>
            <a:pPr defTabSz="514487">
              <a:lnSpc>
                <a:spcPct val="90000"/>
              </a:lnSpc>
              <a:spcAft>
                <a:spcPts val="338"/>
              </a:spcAft>
              <a:defRPr/>
            </a:pPr>
            <a:r>
              <a:rPr lang="en-US" dirty="0"/>
              <a:t>Modernized, modular and flexible open source design framework</a:t>
            </a:r>
          </a:p>
          <a:p>
            <a:pPr marL="274320" indent="-214313" defTabSz="514487">
              <a:lnSpc>
                <a:spcPct val="90000"/>
              </a:lnSpc>
              <a:spcAft>
                <a:spcPts val="338"/>
              </a:spcAft>
              <a:buFont typeface="Arial" panose="020B0604020202020204" pitchFamily="34" charset="0"/>
              <a:buChar char="•"/>
              <a:defRPr/>
            </a:pPr>
            <a:r>
              <a:rPr lang="en-US" dirty="0"/>
              <a:t>Consistent look and feel</a:t>
            </a:r>
          </a:p>
          <a:p>
            <a:pPr marL="274320" indent="-214313" defTabSz="514487">
              <a:lnSpc>
                <a:spcPct val="90000"/>
              </a:lnSpc>
              <a:spcAft>
                <a:spcPts val="338"/>
              </a:spcAft>
              <a:buFont typeface="Arial" panose="020B0604020202020204" pitchFamily="34" charset="0"/>
              <a:buChar char="•"/>
              <a:defRPr/>
            </a:pPr>
            <a:r>
              <a:rPr lang="en-US" dirty="0"/>
              <a:t>Reusable components</a:t>
            </a:r>
          </a:p>
        </p:txBody>
      </p:sp>
      <p:pic>
        <p:nvPicPr>
          <p:cNvPr id="7" name="Picture 4">
            <a:extLst>
              <a:ext uri="{FF2B5EF4-FFF2-40B4-BE49-F238E27FC236}">
                <a16:creationId xmlns:a16="http://schemas.microsoft.com/office/drawing/2014/main" id="{59089EEB-0542-4560-BB45-E78F844E0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91" y="2815726"/>
            <a:ext cx="3946097" cy="188254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0BB62B2-1395-BD4C-B56A-8BC187524731}"/>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E233DEE8-C2BD-DC42-8432-55ECE52DE7D1}"/>
              </a:ext>
            </a:extLst>
          </p:cNvPr>
          <p:cNvSpPr>
            <a:spLocks noGrp="1"/>
          </p:cNvSpPr>
          <p:nvPr>
            <p:ph type="sldNum" sz="quarter" idx="11"/>
          </p:nvPr>
        </p:nvSpPr>
        <p:spPr/>
        <p:txBody>
          <a:bodyPr/>
          <a:lstStyle/>
          <a:p>
            <a:fld id="{59395FB3-9C97-154F-86B2-7E381B951268}" type="slidenum">
              <a:rPr lang="en-US" smtClean="0"/>
              <a:pPr/>
              <a:t>104</a:t>
            </a:fld>
            <a:endParaRPr lang="en-US" dirty="0"/>
          </a:p>
        </p:txBody>
      </p:sp>
      <p:pic>
        <p:nvPicPr>
          <p:cNvPr id="6" name="Picture 5">
            <a:extLst>
              <a:ext uri="{FF2B5EF4-FFF2-40B4-BE49-F238E27FC236}">
                <a16:creationId xmlns:a16="http://schemas.microsoft.com/office/drawing/2014/main" id="{F9AB7BF2-249F-EF45-BC0B-42F6D8003FC4}"/>
              </a:ext>
            </a:extLst>
          </p:cNvPr>
          <p:cNvPicPr>
            <a:picLocks noChangeAspect="1"/>
          </p:cNvPicPr>
          <p:nvPr/>
        </p:nvPicPr>
        <p:blipFill>
          <a:blip r:embed="rId4"/>
          <a:stretch>
            <a:fillRect/>
          </a:stretch>
        </p:blipFill>
        <p:spPr>
          <a:xfrm>
            <a:off x="1008063" y="3943140"/>
            <a:ext cx="3878014" cy="994620"/>
          </a:xfrm>
          <a:prstGeom prst="rect">
            <a:avLst/>
          </a:prstGeom>
        </p:spPr>
      </p:pic>
      <p:pic>
        <p:nvPicPr>
          <p:cNvPr id="11" name="Picture 10">
            <a:extLst>
              <a:ext uri="{FF2B5EF4-FFF2-40B4-BE49-F238E27FC236}">
                <a16:creationId xmlns:a16="http://schemas.microsoft.com/office/drawing/2014/main" id="{F7A2F222-EAF5-0546-8258-610225893946}"/>
              </a:ext>
            </a:extLst>
          </p:cNvPr>
          <p:cNvPicPr>
            <a:picLocks noChangeAspect="1"/>
          </p:cNvPicPr>
          <p:nvPr/>
        </p:nvPicPr>
        <p:blipFill>
          <a:blip r:embed="rId5"/>
          <a:stretch>
            <a:fillRect/>
          </a:stretch>
        </p:blipFill>
        <p:spPr>
          <a:xfrm>
            <a:off x="8388628" y="141514"/>
            <a:ext cx="605352" cy="699791"/>
          </a:xfrm>
          <a:prstGeom prst="rect">
            <a:avLst/>
          </a:prstGeom>
        </p:spPr>
      </p:pic>
    </p:spTree>
    <p:extLst>
      <p:ext uri="{BB962C8B-B14F-4D97-AF65-F5344CB8AC3E}">
        <p14:creationId xmlns:p14="http://schemas.microsoft.com/office/powerpoint/2010/main" val="15289366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713232"/>
          </a:xfrm>
        </p:spPr>
        <p:txBody>
          <a:bodyPr/>
          <a:lstStyle/>
          <a:p>
            <a:r>
              <a:rPr lang="en-US" dirty="0"/>
              <a:t>Cloud Pak for Data</a:t>
            </a:r>
            <a:br>
              <a:rPr lang="en-US" dirty="0"/>
            </a:br>
            <a:r>
              <a:rPr lang="en-US" sz="1800" dirty="0"/>
              <a:t>Version 3.0.1 notable updates</a:t>
            </a:r>
          </a:p>
        </p:txBody>
      </p:sp>
      <p:graphicFrame>
        <p:nvGraphicFramePr>
          <p:cNvPr id="3" name="Table 3">
            <a:extLst>
              <a:ext uri="{FF2B5EF4-FFF2-40B4-BE49-F238E27FC236}">
                <a16:creationId xmlns:a16="http://schemas.microsoft.com/office/drawing/2014/main" id="{270AD0D8-D4AC-4FE4-B5AB-E2BAA6E43166}"/>
              </a:ext>
            </a:extLst>
          </p:cNvPr>
          <p:cNvGraphicFramePr>
            <a:graphicFrameLocks noGrp="1"/>
          </p:cNvGraphicFramePr>
          <p:nvPr>
            <p:extLst>
              <p:ext uri="{D42A27DB-BD31-4B8C-83A1-F6EECF244321}">
                <p14:modId xmlns:p14="http://schemas.microsoft.com/office/powerpoint/2010/main" val="4055594085"/>
              </p:ext>
            </p:extLst>
          </p:nvPr>
        </p:nvGraphicFramePr>
        <p:xfrm>
          <a:off x="210312" y="1188720"/>
          <a:ext cx="8584096" cy="3242310"/>
        </p:xfrm>
        <a:graphic>
          <a:graphicData uri="http://schemas.openxmlformats.org/drawingml/2006/table">
            <a:tbl>
              <a:tblPr firstRow="1" bandRow="1">
                <a:tableStyleId>{21E4AEA4-8DFA-4A89-87EB-49C32662AFE0}</a:tableStyleId>
              </a:tblPr>
              <a:tblGrid>
                <a:gridCol w="2642981">
                  <a:extLst>
                    <a:ext uri="{9D8B030D-6E8A-4147-A177-3AD203B41FA5}">
                      <a16:colId xmlns:a16="http://schemas.microsoft.com/office/drawing/2014/main" val="168105544"/>
                    </a:ext>
                  </a:extLst>
                </a:gridCol>
                <a:gridCol w="5941115">
                  <a:extLst>
                    <a:ext uri="{9D8B030D-6E8A-4147-A177-3AD203B41FA5}">
                      <a16:colId xmlns:a16="http://schemas.microsoft.com/office/drawing/2014/main" val="1202354780"/>
                    </a:ext>
                  </a:extLst>
                </a:gridCol>
              </a:tblGrid>
              <a:tr h="278130">
                <a:tc>
                  <a:txBody>
                    <a:bodyPr/>
                    <a:lstStyle/>
                    <a:p>
                      <a:r>
                        <a:rPr lang="en-US" sz="1100" dirty="0"/>
                        <a:t>Update</a:t>
                      </a:r>
                    </a:p>
                  </a:txBody>
                  <a:tcPr marL="68580" marR="68580" marT="34290" marB="34290"/>
                </a:tc>
                <a:tc>
                  <a:txBody>
                    <a:bodyPr/>
                    <a:lstStyle/>
                    <a:p>
                      <a:r>
                        <a:rPr lang="en-US" sz="1100" dirty="0"/>
                        <a:t>Comment</a:t>
                      </a:r>
                    </a:p>
                  </a:txBody>
                  <a:tcPr marL="68580" marR="68580" marT="34290" marB="34290"/>
                </a:tc>
                <a:extLst>
                  <a:ext uri="{0D108BD9-81ED-4DB2-BD59-A6C34878D82A}">
                    <a16:rowId xmlns:a16="http://schemas.microsoft.com/office/drawing/2014/main" val="141716021"/>
                  </a:ext>
                </a:extLst>
              </a:tr>
              <a:tr h="434340">
                <a:tc>
                  <a:txBody>
                    <a:bodyPr/>
                    <a:lstStyle/>
                    <a:p>
                      <a:r>
                        <a:rPr lang="en-US" sz="1200" kern="1200" dirty="0">
                          <a:solidFill>
                            <a:schemeClr val="tx1"/>
                          </a:solidFill>
                        </a:rPr>
                        <a:t>Support for POWER systems</a:t>
                      </a:r>
                      <a:endParaRPr lang="en-US" sz="1200" b="1" kern="1200" dirty="0">
                        <a:solidFill>
                          <a:schemeClr val="tx1"/>
                        </a:solidFill>
                        <a:latin typeface="+mn-lt"/>
                        <a:ea typeface="+mn-ea"/>
                        <a:cs typeface="+mn-cs"/>
                      </a:endParaRPr>
                    </a:p>
                  </a:txBody>
                  <a:tcPr marL="68580" marR="68580" marT="34290" marB="34290"/>
                </a:tc>
                <a:tc>
                  <a:txBody>
                    <a:bodyPr/>
                    <a:lstStyle/>
                    <a:p>
                      <a:r>
                        <a:rPr lang="en-US" sz="1200" kern="1200" noProof="0" dirty="0">
                          <a:solidFill>
                            <a:schemeClr val="tx1"/>
                          </a:solidFill>
                        </a:rPr>
                        <a:t>Build an AI foundation for speed and scale with the premier, built-in GPU acceleration platform for faster time to AI.</a:t>
                      </a:r>
                      <a:endParaRPr lang="en-US" sz="12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806295365"/>
                  </a:ext>
                </a:extLst>
              </a:tr>
              <a:tr h="434340">
                <a:tc>
                  <a:txBody>
                    <a:bodyPr/>
                    <a:lstStyle/>
                    <a:p>
                      <a:r>
                        <a:rPr lang="en-US" sz="1200" kern="1200" dirty="0">
                          <a:solidFill>
                            <a:schemeClr val="tx1"/>
                          </a:solidFill>
                        </a:rPr>
                        <a:t>OpenShift Container Storage</a:t>
                      </a:r>
                      <a:endParaRPr lang="en-US" sz="1200" b="1" kern="1200" dirty="0">
                        <a:solidFill>
                          <a:schemeClr val="tx1"/>
                        </a:solidFill>
                        <a:latin typeface="+mn-lt"/>
                        <a:ea typeface="+mn-ea"/>
                        <a:cs typeface="+mn-cs"/>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kern="1200" noProof="0" dirty="0">
                          <a:solidFill>
                            <a:schemeClr val="tx1"/>
                          </a:solidFill>
                        </a:rPr>
                        <a:t>Software-defined Storage automated for quicker and efficient hybrid multi-cloud deployments and optimized for Red Hat OpenShift Platform.</a:t>
                      </a:r>
                      <a:endParaRPr lang="en-US" sz="12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312062244"/>
                  </a:ext>
                </a:extLst>
              </a:tr>
              <a:tr h="278130">
                <a:tc>
                  <a:txBody>
                    <a:bodyPr/>
                    <a:lstStyle/>
                    <a:p>
                      <a:r>
                        <a:rPr lang="en-US" sz="1200" kern="1200" dirty="0">
                          <a:solidFill>
                            <a:schemeClr val="tx1"/>
                          </a:solidFill>
                        </a:rPr>
                        <a:t>Red Hat OpenShift 4.x support</a:t>
                      </a:r>
                      <a:endParaRPr lang="en-US" sz="1200" b="1" kern="1200" dirty="0">
                        <a:solidFill>
                          <a:schemeClr val="tx1"/>
                        </a:solidFill>
                        <a:latin typeface="+mn-lt"/>
                        <a:ea typeface="+mn-ea"/>
                        <a:cs typeface="+mn-cs"/>
                      </a:endParaRPr>
                    </a:p>
                  </a:txBody>
                  <a:tcPr marL="68580" marR="68580" marT="34290" marB="34290"/>
                </a:tc>
                <a:tc>
                  <a:txBody>
                    <a:bodyPr/>
                    <a:lstStyle/>
                    <a:p>
                      <a:r>
                        <a:rPr lang="en-US" sz="1200" kern="1200" dirty="0">
                          <a:solidFill>
                            <a:schemeClr val="tx1"/>
                          </a:solidFill>
                        </a:rPr>
                        <a:t>Or continue to run on RHOCP 3.11.</a:t>
                      </a:r>
                      <a:endParaRPr lang="en-US" sz="12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004071722"/>
                  </a:ext>
                </a:extLst>
              </a:tr>
              <a:tr h="617220">
                <a:tc>
                  <a:txBody>
                    <a:bodyPr/>
                    <a:lstStyle/>
                    <a:p>
                      <a:pPr marL="0" marR="0" lvl="0" indent="0" algn="l" defTabSz="457189" rtl="0" eaLnBrk="1" fontAlgn="auto" latinLnBrk="0" hangingPunct="1">
                        <a:lnSpc>
                          <a:spcPct val="90000"/>
                        </a:lnSpc>
                        <a:spcBef>
                          <a:spcPct val="0"/>
                        </a:spcBef>
                        <a:spcAft>
                          <a:spcPts val="0"/>
                        </a:spcAft>
                        <a:buClrTx/>
                        <a:buSzTx/>
                        <a:buFontTx/>
                        <a:buNone/>
                        <a:tabLst/>
                        <a:defRPr/>
                      </a:pPr>
                      <a:r>
                        <a:rPr lang="en-US" sz="1200" kern="1200" noProof="0" dirty="0">
                          <a:solidFill>
                            <a:schemeClr val="tx1"/>
                          </a:solidFill>
                        </a:rPr>
                        <a:t>IAM Integration </a:t>
                      </a:r>
                    </a:p>
                    <a:p>
                      <a:endParaRPr lang="en-US" sz="1200" b="1" kern="1200" dirty="0">
                        <a:solidFill>
                          <a:schemeClr val="tx1"/>
                        </a:solidFill>
                        <a:latin typeface="+mn-lt"/>
                        <a:ea typeface="+mn-ea"/>
                        <a:cs typeface="+mn-cs"/>
                      </a:endParaRPr>
                    </a:p>
                  </a:txBody>
                  <a:tcPr marL="68580" marR="68580" marT="34290" marB="34290"/>
                </a:tc>
                <a:tc>
                  <a:txBody>
                    <a:bodyPr/>
                    <a:lstStyle/>
                    <a:p>
                      <a:pPr>
                        <a:spcBef>
                          <a:spcPts val="600"/>
                        </a:spcBef>
                        <a:spcAft>
                          <a:spcPts val="600"/>
                        </a:spcAft>
                      </a:pPr>
                      <a:r>
                        <a:rPr lang="en-US" sz="1200" kern="1200" noProof="0" dirty="0">
                          <a:solidFill>
                            <a:schemeClr val="tx1"/>
                          </a:solidFill>
                        </a:rPr>
                        <a:t>IBM Cloud Platform Common Services (CPCS) IAM for all Cloud Paks provides authentication support via the OpenID Connect (OIDC) specification for SSO capability. </a:t>
                      </a:r>
                      <a:endParaRPr lang="en-US" sz="1200" kern="1200" noProof="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792220271"/>
                  </a:ext>
                </a:extLst>
              </a:tr>
              <a:tr h="8915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rPr>
                        <a:t>Fine-grained permissions</a:t>
                      </a:r>
                      <a:endParaRPr lang="en-US" sz="1200" b="1" kern="1200" noProof="0" dirty="0">
                        <a:solidFill>
                          <a:schemeClr val="tx1"/>
                        </a:solidFill>
                        <a:latin typeface="+mn-lt"/>
                        <a:ea typeface="+mn-ea"/>
                        <a:cs typeface="+mn-cs"/>
                      </a:endParaRPr>
                    </a:p>
                  </a:txBody>
                  <a:tcPr marL="68580" marR="68580" marT="34290" marB="34290"/>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rPr>
                        <a:t>4 New fine-grained permissions:</a:t>
                      </a:r>
                    </a:p>
                    <a:p>
                      <a:pPr marL="742950" marR="0" lvl="1"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noProof="0" dirty="0">
                          <a:solidFill>
                            <a:schemeClr val="tx1"/>
                          </a:solidFill>
                        </a:rPr>
                        <a:t>Configure authentication</a:t>
                      </a:r>
                    </a:p>
                    <a:p>
                      <a:pPr marL="742950" marR="0" lvl="1"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noProof="0" dirty="0">
                          <a:solidFill>
                            <a:schemeClr val="tx1"/>
                          </a:solidFill>
                        </a:rPr>
                        <a:t>Configure platform</a:t>
                      </a:r>
                    </a:p>
                    <a:p>
                      <a:pPr marL="742950" marR="0" lvl="1"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noProof="0" dirty="0">
                          <a:solidFill>
                            <a:schemeClr val="tx1"/>
                          </a:solidFill>
                        </a:rPr>
                        <a:t>Manage users</a:t>
                      </a:r>
                    </a:p>
                    <a:p>
                      <a:pPr marL="742950" marR="0" lvl="1"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noProof="0" dirty="0">
                          <a:solidFill>
                            <a:schemeClr val="tx1"/>
                          </a:solidFill>
                        </a:rPr>
                        <a:t>Monitor platform</a:t>
                      </a:r>
                      <a:endParaRPr lang="en-US" sz="11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743405863"/>
                  </a:ext>
                </a:extLst>
              </a:tr>
              <a:tr h="278130">
                <a:tc>
                  <a:txBody>
                    <a:bodyPr/>
                    <a:lstStyle/>
                    <a:p>
                      <a:r>
                        <a:rPr lang="en-US" sz="1200" kern="1200" dirty="0">
                          <a:solidFill>
                            <a:schemeClr val="tx1"/>
                          </a:solidFill>
                        </a:rPr>
                        <a:t>Operations Management</a:t>
                      </a:r>
                      <a:endParaRPr lang="en-US" sz="1200" b="1" kern="1200" dirty="0">
                        <a:solidFill>
                          <a:schemeClr val="tx1"/>
                        </a:solidFill>
                        <a:latin typeface="+mn-lt"/>
                        <a:ea typeface="+mn-ea"/>
                        <a:cs typeface="+mn-cs"/>
                      </a:endParaRPr>
                    </a:p>
                  </a:txBody>
                  <a:tcPr marL="68580" marR="68580" marT="34290" marB="34290"/>
                </a:tc>
                <a:tc>
                  <a:txBody>
                    <a:bodyPr/>
                    <a:lstStyle/>
                    <a:p>
                      <a:r>
                        <a:rPr lang="en-US" sz="1200" kern="1200" dirty="0">
                          <a:solidFill>
                            <a:schemeClr val="tx1"/>
                          </a:solidFill>
                        </a:rPr>
                        <a:t>New utilities for upgrade, backup and restore, import and export</a:t>
                      </a:r>
                      <a:endParaRPr lang="en-US" sz="12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791137879"/>
                  </a:ext>
                </a:extLst>
              </a:tr>
            </a:tbl>
          </a:graphicData>
        </a:graphic>
      </p:graphicFrame>
      <p:sp>
        <p:nvSpPr>
          <p:cNvPr id="4" name="Footer Placeholder 3">
            <a:extLst>
              <a:ext uri="{FF2B5EF4-FFF2-40B4-BE49-F238E27FC236}">
                <a16:creationId xmlns:a16="http://schemas.microsoft.com/office/drawing/2014/main" id="{631D2732-3126-DE43-A282-75C36BC94930}"/>
              </a:ext>
            </a:extLst>
          </p:cNvPr>
          <p:cNvSpPr>
            <a:spLocks noGrp="1"/>
          </p:cNvSpPr>
          <p:nvPr>
            <p:ph type="ftr" sz="quarter" idx="10"/>
          </p:nvPr>
        </p:nvSpPr>
        <p:spPr/>
        <p:txBody>
          <a:bodyPr/>
          <a:lstStyle/>
          <a:p>
            <a:r>
              <a:rPr lang="en-US" dirty="0"/>
              <a:t>IBM Cloud Pak for Data Workshop v3.0.1 / © 2020 IBM Corporation</a:t>
            </a:r>
          </a:p>
        </p:txBody>
      </p:sp>
      <p:sp>
        <p:nvSpPr>
          <p:cNvPr id="5" name="Slide Number Placeholder 4">
            <a:extLst>
              <a:ext uri="{FF2B5EF4-FFF2-40B4-BE49-F238E27FC236}">
                <a16:creationId xmlns:a16="http://schemas.microsoft.com/office/drawing/2014/main" id="{7847CBAB-3FA0-4446-872A-76DFC0D466B5}"/>
              </a:ext>
            </a:extLst>
          </p:cNvPr>
          <p:cNvSpPr>
            <a:spLocks noGrp="1"/>
          </p:cNvSpPr>
          <p:nvPr>
            <p:ph type="sldNum" sz="quarter" idx="11"/>
          </p:nvPr>
        </p:nvSpPr>
        <p:spPr/>
        <p:txBody>
          <a:bodyPr/>
          <a:lstStyle/>
          <a:p>
            <a:fld id="{59395FB3-9C97-154F-86B2-7E381B951268}" type="slidenum">
              <a:rPr lang="en-US" smtClean="0"/>
              <a:pPr/>
              <a:t>105</a:t>
            </a:fld>
            <a:endParaRPr lang="en-US" dirty="0"/>
          </a:p>
        </p:txBody>
      </p:sp>
      <p:pic>
        <p:nvPicPr>
          <p:cNvPr id="6" name="Picture 5">
            <a:extLst>
              <a:ext uri="{FF2B5EF4-FFF2-40B4-BE49-F238E27FC236}">
                <a16:creationId xmlns:a16="http://schemas.microsoft.com/office/drawing/2014/main" id="{5B333477-ED7F-E546-9B3B-0D845BCB26B6}"/>
              </a:ext>
            </a:extLst>
          </p:cNvPr>
          <p:cNvPicPr>
            <a:picLocks noChangeAspect="1"/>
          </p:cNvPicPr>
          <p:nvPr/>
        </p:nvPicPr>
        <p:blipFill>
          <a:blip r:embed="rId3"/>
          <a:stretch>
            <a:fillRect/>
          </a:stretch>
        </p:blipFill>
        <p:spPr>
          <a:xfrm>
            <a:off x="8388628" y="141514"/>
            <a:ext cx="605352" cy="699791"/>
          </a:xfrm>
          <a:prstGeom prst="rect">
            <a:avLst/>
          </a:prstGeom>
        </p:spPr>
      </p:pic>
    </p:spTree>
    <p:extLst>
      <p:ext uri="{BB962C8B-B14F-4D97-AF65-F5344CB8AC3E}">
        <p14:creationId xmlns:p14="http://schemas.microsoft.com/office/powerpoint/2010/main" val="12689179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3F51CBC-3C25-5B41-B71F-E4809EA90A69}"/>
              </a:ext>
            </a:extLst>
          </p:cNvPr>
          <p:cNvSpPr/>
          <p:nvPr/>
        </p:nvSpPr>
        <p:spPr bwMode="auto">
          <a:xfrm>
            <a:off x="210311"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581558"/>
          </a:xfrm>
        </p:spPr>
        <p:txBody>
          <a:bodyPr/>
          <a:lstStyle/>
          <a:p>
            <a:r>
              <a:rPr lang="en-US" dirty="0"/>
              <a:t>Cloud Pak for Data</a:t>
            </a:r>
            <a:br>
              <a:rPr lang="en-US" dirty="0"/>
            </a:br>
            <a:r>
              <a:rPr lang="en-US" sz="1800" dirty="0"/>
              <a:t>Security Considerations</a:t>
            </a:r>
          </a:p>
        </p:txBody>
      </p:sp>
      <p:grpSp>
        <p:nvGrpSpPr>
          <p:cNvPr id="6" name="Group 5">
            <a:extLst>
              <a:ext uri="{FF2B5EF4-FFF2-40B4-BE49-F238E27FC236}">
                <a16:creationId xmlns:a16="http://schemas.microsoft.com/office/drawing/2014/main" id="{AD7D1299-2C16-4422-9402-EC15EFBD7B43}"/>
              </a:ext>
            </a:extLst>
          </p:cNvPr>
          <p:cNvGrpSpPr/>
          <p:nvPr/>
        </p:nvGrpSpPr>
        <p:grpSpPr>
          <a:xfrm>
            <a:off x="242953" y="1151319"/>
            <a:ext cx="5370686" cy="3610926"/>
            <a:chOff x="926897" y="633367"/>
            <a:chExt cx="7340709" cy="4991029"/>
          </a:xfrm>
        </p:grpSpPr>
        <p:grpSp>
          <p:nvGrpSpPr>
            <p:cNvPr id="7" name="Group 6">
              <a:extLst>
                <a:ext uri="{FF2B5EF4-FFF2-40B4-BE49-F238E27FC236}">
                  <a16:creationId xmlns:a16="http://schemas.microsoft.com/office/drawing/2014/main" id="{F128F693-48F3-47B2-9A50-38039A6FBCC9}"/>
                </a:ext>
              </a:extLst>
            </p:cNvPr>
            <p:cNvGrpSpPr/>
            <p:nvPr/>
          </p:nvGrpSpPr>
          <p:grpSpPr>
            <a:xfrm>
              <a:off x="3396703" y="4560021"/>
              <a:ext cx="4607242" cy="1021621"/>
              <a:chOff x="2459901" y="3609115"/>
              <a:chExt cx="4111654" cy="809565"/>
            </a:xfrm>
          </p:grpSpPr>
          <p:sp>
            <p:nvSpPr>
              <p:cNvPr id="18" name="Round Same Side Corner Rectangle 109">
                <a:extLst>
                  <a:ext uri="{FF2B5EF4-FFF2-40B4-BE49-F238E27FC236}">
                    <a16:creationId xmlns:a16="http://schemas.microsoft.com/office/drawing/2014/main" id="{29122F47-5962-48D1-83B1-58277652E10F}"/>
                  </a:ext>
                </a:extLst>
              </p:cNvPr>
              <p:cNvSpPr/>
              <p:nvPr/>
            </p:nvSpPr>
            <p:spPr>
              <a:xfrm rot="5400000">
                <a:off x="4025804" y="2043212"/>
                <a:ext cx="809565" cy="3941371"/>
              </a:xfrm>
              <a:prstGeom prst="round2SameRect">
                <a:avLst/>
              </a:prstGeom>
              <a:solidFill>
                <a:srgbClr val="007DAD">
                  <a:alpha val="90000"/>
                  <a:tint val="40000"/>
                  <a:hueOff val="0"/>
                  <a:satOff val="0"/>
                  <a:lumOff val="0"/>
                  <a:alphaOff val="0"/>
                </a:srgbClr>
              </a:solidFill>
              <a:ln w="25400" cap="flat" cmpd="sng" algn="ctr">
                <a:solidFill>
                  <a:srgbClr val="007DAD">
                    <a:alpha val="90000"/>
                    <a:tint val="40000"/>
                    <a:hueOff val="0"/>
                    <a:satOff val="0"/>
                    <a:lumOff val="0"/>
                    <a:alphaOff val="0"/>
                  </a:srgbClr>
                </a:solidFill>
                <a:prstDash val="solid"/>
              </a:ln>
              <a:effectLst>
                <a:outerShdw blurRad="50800" dist="38100" dir="2700000" algn="tl" rotWithShape="0">
                  <a:prstClr val="black">
                    <a:alpha val="40000"/>
                  </a:prstClr>
                </a:outerShdw>
              </a:effectLst>
            </p:spPr>
          </p:sp>
          <p:sp>
            <p:nvSpPr>
              <p:cNvPr id="19" name="Round Same Side Corner Rectangle 4">
                <a:extLst>
                  <a:ext uri="{FF2B5EF4-FFF2-40B4-BE49-F238E27FC236}">
                    <a16:creationId xmlns:a16="http://schemas.microsoft.com/office/drawing/2014/main" id="{3E92A1DB-3162-454D-91F2-5855E6C47671}"/>
                  </a:ext>
                </a:extLst>
              </p:cNvPr>
              <p:cNvSpPr/>
              <p:nvPr/>
            </p:nvSpPr>
            <p:spPr>
              <a:xfrm>
                <a:off x="2459910" y="3703570"/>
                <a:ext cx="4111645" cy="653854"/>
              </a:xfrm>
              <a:prstGeom prst="rect">
                <a:avLst/>
              </a:prstGeom>
              <a:noFill/>
              <a:ln>
                <a:noFill/>
              </a:ln>
              <a:effectLst/>
            </p:spPr>
            <p:txBody>
              <a:bodyPr spcFirstLastPara="0" vert="horz" wrap="square" lIns="185738" tIns="92869" rIns="185738" bIns="92869" numCol="1" spcCol="1270" anchor="ctr" anchorCtr="0">
                <a:noAutofit/>
              </a:bodyPr>
              <a:lstStyle/>
              <a:p>
                <a:pPr marL="128588" lvl="1" indent="-128588" defTabSz="400050" fontAlgn="base">
                  <a:lnSpc>
                    <a:spcPct val="90000"/>
                  </a:lnSpc>
                  <a:spcBef>
                    <a:spcPct val="0"/>
                  </a:spcBef>
                  <a:spcAft>
                    <a:spcPct val="15000"/>
                  </a:spcAft>
                  <a:buFont typeface="Wingdings" pitchFamily="2" charset="2"/>
                  <a:buChar char="ü"/>
                  <a:defRPr/>
                </a:pPr>
                <a:r>
                  <a:rPr lang="en-US" sz="900" kern="0" dirty="0">
                    <a:solidFill>
                      <a:srgbClr val="000000">
                        <a:hueOff val="0"/>
                        <a:satOff val="0"/>
                        <a:lumOff val="0"/>
                        <a:alphaOff val="0"/>
                      </a:srgbClr>
                    </a:solidFill>
                    <a:latin typeface="Arial"/>
                    <a:ea typeface="ＭＳ Ｐゴシック"/>
                  </a:rPr>
                  <a:t>Compliance Controls defined by Outside Agencies</a:t>
                </a:r>
              </a:p>
              <a:p>
                <a:pPr marL="128588" lvl="1" indent="-128588" defTabSz="400050" fontAlgn="base">
                  <a:lnSpc>
                    <a:spcPct val="90000"/>
                  </a:lnSpc>
                  <a:spcBef>
                    <a:spcPct val="0"/>
                  </a:spcBef>
                  <a:spcAft>
                    <a:spcPct val="15000"/>
                  </a:spcAft>
                  <a:buFont typeface="Wingdings" pitchFamily="2" charset="2"/>
                  <a:buChar char="ü"/>
                  <a:defRPr/>
                </a:pPr>
                <a:r>
                  <a:rPr lang="en-US" sz="900" kern="0" dirty="0">
                    <a:solidFill>
                      <a:srgbClr val="000000">
                        <a:hueOff val="0"/>
                        <a:satOff val="0"/>
                        <a:lumOff val="0"/>
                        <a:alphaOff val="0"/>
                      </a:srgbClr>
                    </a:solidFill>
                    <a:latin typeface="Arial"/>
                    <a:ea typeface="ＭＳ Ｐゴシック"/>
                  </a:rPr>
                  <a:t>System Security Plans for maintaining compliance security postures</a:t>
                </a:r>
              </a:p>
            </p:txBody>
          </p:sp>
        </p:grpSp>
        <p:grpSp>
          <p:nvGrpSpPr>
            <p:cNvPr id="8" name="Group 7">
              <a:extLst>
                <a:ext uri="{FF2B5EF4-FFF2-40B4-BE49-F238E27FC236}">
                  <a16:creationId xmlns:a16="http://schemas.microsoft.com/office/drawing/2014/main" id="{22C5FA48-C86F-4D25-A661-16E5298AC540}"/>
                </a:ext>
              </a:extLst>
            </p:cNvPr>
            <p:cNvGrpSpPr/>
            <p:nvPr/>
          </p:nvGrpSpPr>
          <p:grpSpPr>
            <a:xfrm>
              <a:off x="3396713" y="3302007"/>
              <a:ext cx="4870893" cy="1021619"/>
              <a:chOff x="2459911" y="2522250"/>
              <a:chExt cx="4346945" cy="799587"/>
            </a:xfrm>
          </p:grpSpPr>
          <p:sp>
            <p:nvSpPr>
              <p:cNvPr id="16" name="Round Same Side Corner Rectangle 112">
                <a:extLst>
                  <a:ext uri="{FF2B5EF4-FFF2-40B4-BE49-F238E27FC236}">
                    <a16:creationId xmlns:a16="http://schemas.microsoft.com/office/drawing/2014/main" id="{58E3C72E-26C1-43A1-BD83-F94B8A1057B3}"/>
                  </a:ext>
                </a:extLst>
              </p:cNvPr>
              <p:cNvSpPr/>
              <p:nvPr/>
            </p:nvSpPr>
            <p:spPr>
              <a:xfrm rot="5400000">
                <a:off x="4030803" y="951358"/>
                <a:ext cx="799587" cy="3941372"/>
              </a:xfrm>
              <a:prstGeom prst="round2SameRect">
                <a:avLst/>
              </a:prstGeom>
              <a:solidFill>
                <a:srgbClr val="007DAD">
                  <a:alpha val="90000"/>
                  <a:tint val="40000"/>
                  <a:hueOff val="0"/>
                  <a:satOff val="0"/>
                  <a:lumOff val="0"/>
                  <a:alphaOff val="0"/>
                </a:srgbClr>
              </a:solidFill>
              <a:ln w="25400" cap="flat" cmpd="sng" algn="ctr">
                <a:solidFill>
                  <a:srgbClr val="007DAD">
                    <a:alpha val="90000"/>
                    <a:tint val="40000"/>
                    <a:hueOff val="0"/>
                    <a:satOff val="0"/>
                    <a:lumOff val="0"/>
                    <a:alphaOff val="0"/>
                  </a:srgbClr>
                </a:solidFill>
                <a:prstDash val="solid"/>
              </a:ln>
              <a:effectLst>
                <a:outerShdw blurRad="50800" dist="38100" dir="2700000" algn="tl" rotWithShape="0">
                  <a:prstClr val="black">
                    <a:alpha val="40000"/>
                  </a:prstClr>
                </a:outerShdw>
              </a:effectLst>
            </p:spPr>
          </p:sp>
          <p:sp>
            <p:nvSpPr>
              <p:cNvPr id="17" name="Round Same Side Corner Rectangle 4">
                <a:extLst>
                  <a:ext uri="{FF2B5EF4-FFF2-40B4-BE49-F238E27FC236}">
                    <a16:creationId xmlns:a16="http://schemas.microsoft.com/office/drawing/2014/main" id="{680A36B0-103B-4C7E-A5EF-32C0D7493881}"/>
                  </a:ext>
                </a:extLst>
              </p:cNvPr>
              <p:cNvSpPr/>
              <p:nvPr/>
            </p:nvSpPr>
            <p:spPr>
              <a:xfrm>
                <a:off x="2459911" y="2759705"/>
                <a:ext cx="4346945" cy="484882"/>
              </a:xfrm>
              <a:prstGeom prst="rect">
                <a:avLst/>
              </a:prstGeom>
              <a:noFill/>
              <a:ln>
                <a:noFill/>
              </a:ln>
              <a:effectLst/>
            </p:spPr>
            <p:txBody>
              <a:bodyPr spcFirstLastPara="0" vert="horz" wrap="square" lIns="185738" tIns="92869" rIns="185738" bIns="92869" numCol="1" spcCol="1270" anchor="ctr" anchorCtr="0">
                <a:noAutofit/>
              </a:bodyPr>
              <a:lstStyle/>
              <a:p>
                <a:pPr marL="128588" lvl="1" indent="-128588" defTabSz="400050" fontAlgn="base">
                  <a:lnSpc>
                    <a:spcPct val="90000"/>
                  </a:lnSpc>
                  <a:spcBef>
                    <a:spcPct val="0"/>
                  </a:spcBef>
                  <a:spcAft>
                    <a:spcPct val="15000"/>
                  </a:spcAft>
                  <a:buFont typeface="Wingdings" pitchFamily="2" charset="2"/>
                  <a:buChar char="ü"/>
                  <a:defRPr/>
                </a:pPr>
                <a:r>
                  <a:rPr lang="en-US" sz="900" kern="0" dirty="0">
                    <a:solidFill>
                      <a:srgbClr val="000000">
                        <a:hueOff val="0"/>
                        <a:satOff val="0"/>
                        <a:lumOff val="0"/>
                        <a:alphaOff val="0"/>
                      </a:srgbClr>
                    </a:solidFill>
                    <a:latin typeface="Arial"/>
                    <a:ea typeface="ＭＳ Ｐゴシック"/>
                  </a:rPr>
                  <a:t>Audit Log consolidation and analysis</a:t>
                </a:r>
              </a:p>
              <a:p>
                <a:pPr marL="128588" lvl="1" indent="-128588" defTabSz="400050" fontAlgn="base">
                  <a:lnSpc>
                    <a:spcPct val="90000"/>
                  </a:lnSpc>
                  <a:spcBef>
                    <a:spcPct val="0"/>
                  </a:spcBef>
                  <a:spcAft>
                    <a:spcPct val="15000"/>
                  </a:spcAft>
                  <a:buFont typeface="Wingdings" pitchFamily="2" charset="2"/>
                  <a:buChar char="ü"/>
                  <a:defRPr/>
                </a:pPr>
                <a:r>
                  <a:rPr lang="en-US" sz="900" kern="0" dirty="0">
                    <a:solidFill>
                      <a:srgbClr val="000000">
                        <a:hueOff val="0"/>
                        <a:satOff val="0"/>
                        <a:lumOff val="0"/>
                        <a:alphaOff val="0"/>
                      </a:srgbClr>
                    </a:solidFill>
                    <a:latin typeface="Arial"/>
                    <a:ea typeface="ＭＳ Ｐゴシック"/>
                  </a:rPr>
                  <a:t>User access management</a:t>
                </a:r>
              </a:p>
              <a:p>
                <a:pPr marL="128588" lvl="1" indent="-128588" defTabSz="400050" fontAlgn="base">
                  <a:lnSpc>
                    <a:spcPct val="90000"/>
                  </a:lnSpc>
                  <a:spcBef>
                    <a:spcPct val="0"/>
                  </a:spcBef>
                  <a:spcAft>
                    <a:spcPct val="15000"/>
                  </a:spcAft>
                  <a:buFont typeface="Wingdings" pitchFamily="2" charset="2"/>
                  <a:buChar char="ü"/>
                  <a:defRPr/>
                </a:pPr>
                <a:r>
                  <a:rPr lang="en-US" sz="900" kern="0" dirty="0">
                    <a:solidFill>
                      <a:srgbClr val="000000">
                        <a:hueOff val="0"/>
                        <a:satOff val="0"/>
                        <a:lumOff val="0"/>
                        <a:alphaOff val="0"/>
                      </a:srgbClr>
                    </a:solidFill>
                    <a:latin typeface="Arial"/>
                    <a:ea typeface="ＭＳ Ｐゴシック"/>
                  </a:rPr>
                  <a:t>Security Incident Management </a:t>
                </a:r>
              </a:p>
              <a:p>
                <a:pPr marL="128588" lvl="1" indent="-128588" defTabSz="400050" fontAlgn="base">
                  <a:lnSpc>
                    <a:spcPct val="90000"/>
                  </a:lnSpc>
                  <a:spcBef>
                    <a:spcPct val="0"/>
                  </a:spcBef>
                  <a:spcAft>
                    <a:spcPct val="15000"/>
                  </a:spcAft>
                  <a:buFont typeface="Wingdings" pitchFamily="2" charset="2"/>
                  <a:buChar char="ü"/>
                  <a:defRPr/>
                </a:pPr>
                <a:endParaRPr lang="en-US" sz="750" kern="0" dirty="0">
                  <a:solidFill>
                    <a:srgbClr val="000000">
                      <a:hueOff val="0"/>
                      <a:satOff val="0"/>
                      <a:lumOff val="0"/>
                      <a:alphaOff val="0"/>
                    </a:srgbClr>
                  </a:solidFill>
                  <a:latin typeface="Arial"/>
                  <a:ea typeface="ＭＳ Ｐゴシック"/>
                </a:endParaRPr>
              </a:p>
            </p:txBody>
          </p:sp>
        </p:grpSp>
        <p:grpSp>
          <p:nvGrpSpPr>
            <p:cNvPr id="9" name="Group 8">
              <a:extLst>
                <a:ext uri="{FF2B5EF4-FFF2-40B4-BE49-F238E27FC236}">
                  <a16:creationId xmlns:a16="http://schemas.microsoft.com/office/drawing/2014/main" id="{47301B4B-BF6D-4F86-9444-68444F83C459}"/>
                </a:ext>
              </a:extLst>
            </p:cNvPr>
            <p:cNvGrpSpPr/>
            <p:nvPr/>
          </p:nvGrpSpPr>
          <p:grpSpPr>
            <a:xfrm>
              <a:off x="3396710" y="1999706"/>
              <a:ext cx="4863511" cy="1035297"/>
              <a:chOff x="2459908" y="1363718"/>
              <a:chExt cx="4340357" cy="810293"/>
            </a:xfrm>
          </p:grpSpPr>
          <p:sp>
            <p:nvSpPr>
              <p:cNvPr id="14" name="Round Same Side Corner Rectangle 118">
                <a:extLst>
                  <a:ext uri="{FF2B5EF4-FFF2-40B4-BE49-F238E27FC236}">
                    <a16:creationId xmlns:a16="http://schemas.microsoft.com/office/drawing/2014/main" id="{9ABC353A-BAAA-4D86-8CA6-D56787756EB1}"/>
                  </a:ext>
                </a:extLst>
              </p:cNvPr>
              <p:cNvSpPr/>
              <p:nvPr/>
            </p:nvSpPr>
            <p:spPr>
              <a:xfrm rot="5400000">
                <a:off x="4025449" y="-201823"/>
                <a:ext cx="810293" cy="3941376"/>
              </a:xfrm>
              <a:prstGeom prst="round2SameRect">
                <a:avLst/>
              </a:prstGeom>
              <a:solidFill>
                <a:srgbClr val="007DAD">
                  <a:alpha val="90000"/>
                  <a:tint val="40000"/>
                  <a:hueOff val="0"/>
                  <a:satOff val="0"/>
                  <a:lumOff val="0"/>
                  <a:alphaOff val="0"/>
                </a:srgbClr>
              </a:solidFill>
              <a:ln w="25400" cap="flat" cmpd="sng" algn="ctr">
                <a:solidFill>
                  <a:srgbClr val="007DAD">
                    <a:alpha val="90000"/>
                    <a:tint val="40000"/>
                    <a:hueOff val="0"/>
                    <a:satOff val="0"/>
                    <a:lumOff val="0"/>
                    <a:alphaOff val="0"/>
                  </a:srgbClr>
                </a:solidFill>
                <a:prstDash val="solid"/>
              </a:ln>
              <a:effectLst>
                <a:outerShdw blurRad="50800" dist="38100" dir="2700000" algn="tl" rotWithShape="0">
                  <a:prstClr val="black">
                    <a:alpha val="40000"/>
                  </a:prstClr>
                </a:outerShdw>
              </a:effectLst>
            </p:spPr>
          </p:sp>
          <p:sp>
            <p:nvSpPr>
              <p:cNvPr id="15" name="Round Same Side Corner Rectangle 4">
                <a:extLst>
                  <a:ext uri="{FF2B5EF4-FFF2-40B4-BE49-F238E27FC236}">
                    <a16:creationId xmlns:a16="http://schemas.microsoft.com/office/drawing/2014/main" id="{08930D83-D7B1-4401-89C0-EA2DF05E87DA}"/>
                  </a:ext>
                </a:extLst>
              </p:cNvPr>
              <p:cNvSpPr/>
              <p:nvPr/>
            </p:nvSpPr>
            <p:spPr>
              <a:xfrm>
                <a:off x="2459910" y="1399519"/>
                <a:ext cx="4340355" cy="763712"/>
              </a:xfrm>
              <a:prstGeom prst="rect">
                <a:avLst/>
              </a:prstGeom>
              <a:noFill/>
              <a:ln>
                <a:noFill/>
              </a:ln>
              <a:effectLst/>
            </p:spPr>
            <p:txBody>
              <a:bodyPr spcFirstLastPara="0" vert="horz" wrap="square" lIns="185738" tIns="92869" rIns="185738" bIns="92869" numCol="1" spcCol="1270" anchor="ctr" anchorCtr="0">
                <a:noAutofit/>
              </a:bodyPr>
              <a:lstStyle/>
              <a:p>
                <a:pPr marL="128588" lvl="1" indent="-128588" defTabSz="400050" fontAlgn="base">
                  <a:lnSpc>
                    <a:spcPct val="90000"/>
                  </a:lnSpc>
                  <a:spcBef>
                    <a:spcPct val="0"/>
                  </a:spcBef>
                  <a:spcAft>
                    <a:spcPct val="15000"/>
                  </a:spcAft>
                  <a:buFont typeface="Wingdings" pitchFamily="2" charset="2"/>
                  <a:buChar char="ü"/>
                  <a:defRPr/>
                </a:pPr>
                <a:r>
                  <a:rPr lang="en-US" sz="900" kern="0" dirty="0">
                    <a:solidFill>
                      <a:srgbClr val="000000">
                        <a:hueOff val="0"/>
                        <a:satOff val="0"/>
                        <a:lumOff val="0"/>
                        <a:alphaOff val="0"/>
                      </a:srgbClr>
                    </a:solidFill>
                    <a:latin typeface="Arial"/>
                    <a:ea typeface="ＭＳ Ｐゴシック"/>
                  </a:rPr>
                  <a:t>Development trained in Secure Coding Practices</a:t>
                </a:r>
              </a:p>
              <a:p>
                <a:pPr marL="128588" lvl="1" indent="-128588" defTabSz="400050" fontAlgn="base">
                  <a:lnSpc>
                    <a:spcPct val="90000"/>
                  </a:lnSpc>
                  <a:spcBef>
                    <a:spcPct val="0"/>
                  </a:spcBef>
                  <a:spcAft>
                    <a:spcPct val="15000"/>
                  </a:spcAft>
                  <a:buFont typeface="Wingdings" pitchFamily="2" charset="2"/>
                  <a:buChar char="ü"/>
                  <a:defRPr/>
                </a:pPr>
                <a:r>
                  <a:rPr lang="en-US" sz="900" kern="0" dirty="0">
                    <a:solidFill>
                      <a:srgbClr val="000000">
                        <a:hueOff val="0"/>
                        <a:satOff val="0"/>
                        <a:lumOff val="0"/>
                        <a:alphaOff val="0"/>
                      </a:srgbClr>
                    </a:solidFill>
                    <a:latin typeface="Arial"/>
                    <a:ea typeface="ＭＳ Ｐゴシック"/>
                  </a:rPr>
                  <a:t>Secure Engineering Development Practices: threat modeling, risk assessment, static and dynamic code analysis, penetration testing, container scanning, etc.</a:t>
                </a:r>
                <a:endParaRPr lang="en-US" sz="900" kern="0" dirty="0">
                  <a:solidFill>
                    <a:srgbClr val="000000">
                      <a:hueOff val="0"/>
                      <a:satOff val="0"/>
                      <a:lumOff val="0"/>
                      <a:alphaOff val="0"/>
                    </a:srgbClr>
                  </a:solidFill>
                  <a:latin typeface="Arial"/>
                  <a:ea typeface="ＭＳ Ｐゴシック"/>
                  <a:cs typeface="Helvetica Light"/>
                </a:endParaRPr>
              </a:p>
            </p:txBody>
          </p:sp>
        </p:grpSp>
        <p:grpSp>
          <p:nvGrpSpPr>
            <p:cNvPr id="10" name="Group 9">
              <a:extLst>
                <a:ext uri="{FF2B5EF4-FFF2-40B4-BE49-F238E27FC236}">
                  <a16:creationId xmlns:a16="http://schemas.microsoft.com/office/drawing/2014/main" id="{0FF0A35E-3F3C-4AC3-A2EE-D4E55562FD0B}"/>
                </a:ext>
              </a:extLst>
            </p:cNvPr>
            <p:cNvGrpSpPr/>
            <p:nvPr/>
          </p:nvGrpSpPr>
          <p:grpSpPr>
            <a:xfrm>
              <a:off x="3396713" y="704847"/>
              <a:ext cx="4416435" cy="1035297"/>
              <a:chOff x="2459911" y="180994"/>
              <a:chExt cx="3941372" cy="639056"/>
            </a:xfrm>
          </p:grpSpPr>
          <p:sp>
            <p:nvSpPr>
              <p:cNvPr id="12" name="Round Same Side Corner Rectangle 121">
                <a:extLst>
                  <a:ext uri="{FF2B5EF4-FFF2-40B4-BE49-F238E27FC236}">
                    <a16:creationId xmlns:a16="http://schemas.microsoft.com/office/drawing/2014/main" id="{B0A64AB9-42AF-41AF-8050-4EBBEC4E0630}"/>
                  </a:ext>
                </a:extLst>
              </p:cNvPr>
              <p:cNvSpPr/>
              <p:nvPr/>
            </p:nvSpPr>
            <p:spPr>
              <a:xfrm rot="5400000">
                <a:off x="4111069" y="-1470164"/>
                <a:ext cx="639056" cy="3941372"/>
              </a:xfrm>
              <a:prstGeom prst="round2SameRect">
                <a:avLst/>
              </a:prstGeom>
              <a:solidFill>
                <a:srgbClr val="007DAD">
                  <a:alpha val="90000"/>
                  <a:tint val="40000"/>
                  <a:hueOff val="0"/>
                  <a:satOff val="0"/>
                  <a:lumOff val="0"/>
                  <a:alphaOff val="0"/>
                </a:srgbClr>
              </a:solidFill>
              <a:ln w="25400" cap="flat" cmpd="sng" algn="ctr">
                <a:solidFill>
                  <a:srgbClr val="007DAD">
                    <a:alpha val="90000"/>
                    <a:tint val="40000"/>
                    <a:hueOff val="0"/>
                    <a:satOff val="0"/>
                    <a:lumOff val="0"/>
                    <a:alphaOff val="0"/>
                  </a:srgbClr>
                </a:solidFill>
                <a:prstDash val="solid"/>
              </a:ln>
              <a:effectLst>
                <a:outerShdw blurRad="50800" dist="38100" dir="2700000" algn="tl" rotWithShape="0">
                  <a:prstClr val="black">
                    <a:alpha val="40000"/>
                  </a:prstClr>
                </a:outerShdw>
              </a:effectLst>
            </p:spPr>
          </p:sp>
          <p:sp>
            <p:nvSpPr>
              <p:cNvPr id="13" name="Round Same Side Corner Rectangle 4">
                <a:extLst>
                  <a:ext uri="{FF2B5EF4-FFF2-40B4-BE49-F238E27FC236}">
                    <a16:creationId xmlns:a16="http://schemas.microsoft.com/office/drawing/2014/main" id="{7EB8E145-0294-4C23-8067-2363E0D79D1E}"/>
                  </a:ext>
                </a:extLst>
              </p:cNvPr>
              <p:cNvSpPr/>
              <p:nvPr/>
            </p:nvSpPr>
            <p:spPr>
              <a:xfrm>
                <a:off x="2459912" y="245565"/>
                <a:ext cx="3941362" cy="521860"/>
              </a:xfrm>
              <a:prstGeom prst="rect">
                <a:avLst/>
              </a:prstGeom>
              <a:noFill/>
              <a:ln>
                <a:noFill/>
              </a:ln>
              <a:effectLst/>
            </p:spPr>
            <p:txBody>
              <a:bodyPr spcFirstLastPara="0" vert="horz" wrap="square" lIns="185738" tIns="92869" rIns="185738" bIns="92869" numCol="1" spcCol="1270" anchor="ctr" anchorCtr="0">
                <a:noAutofit/>
              </a:bodyPr>
              <a:lstStyle/>
              <a:p>
                <a:pPr marL="128588" lvl="1" indent="-128588" defTabSz="400050" fontAlgn="base">
                  <a:lnSpc>
                    <a:spcPct val="90000"/>
                  </a:lnSpc>
                  <a:spcBef>
                    <a:spcPct val="0"/>
                  </a:spcBef>
                  <a:spcAft>
                    <a:spcPct val="15000"/>
                  </a:spcAft>
                  <a:buFont typeface="Wingdings" pitchFamily="2" charset="2"/>
                  <a:buChar char="ü"/>
                  <a:defRPr/>
                </a:pPr>
                <a:r>
                  <a:rPr lang="en-US" sz="900" kern="0" dirty="0">
                    <a:solidFill>
                      <a:srgbClr val="000000">
                        <a:hueOff val="0"/>
                        <a:satOff val="0"/>
                        <a:lumOff val="0"/>
                        <a:alphaOff val="0"/>
                      </a:srgbClr>
                    </a:solidFill>
                    <a:latin typeface="Arial"/>
                    <a:ea typeface="ＭＳ Ｐゴシック"/>
                  </a:rPr>
                  <a:t>Security Architecture and Design</a:t>
                </a:r>
                <a:endParaRPr lang="en-US" sz="900" kern="0" dirty="0">
                  <a:solidFill>
                    <a:srgbClr val="000000">
                      <a:hueOff val="0"/>
                      <a:satOff val="0"/>
                      <a:lumOff val="0"/>
                      <a:alphaOff val="0"/>
                    </a:srgbClr>
                  </a:solidFill>
                  <a:latin typeface="Arial"/>
                  <a:ea typeface="ＭＳ Ｐゴシック"/>
                  <a:cs typeface="Helvetica Light"/>
                </a:endParaRPr>
              </a:p>
              <a:p>
                <a:pPr marL="128588" lvl="1" indent="-128588" defTabSz="400050" fontAlgn="base">
                  <a:lnSpc>
                    <a:spcPct val="90000"/>
                  </a:lnSpc>
                  <a:spcBef>
                    <a:spcPct val="0"/>
                  </a:spcBef>
                  <a:spcAft>
                    <a:spcPct val="15000"/>
                  </a:spcAft>
                  <a:buFont typeface="Wingdings" pitchFamily="2" charset="2"/>
                  <a:buChar char="ü"/>
                  <a:defRPr/>
                </a:pPr>
                <a:r>
                  <a:rPr lang="en-US" sz="900" kern="0" dirty="0">
                    <a:solidFill>
                      <a:srgbClr val="000000">
                        <a:hueOff val="0"/>
                        <a:satOff val="0"/>
                        <a:lumOff val="0"/>
                        <a:alphaOff val="0"/>
                      </a:srgbClr>
                    </a:solidFill>
                    <a:latin typeface="Arial"/>
                    <a:ea typeface="ＭＳ Ｐゴシック"/>
                  </a:rPr>
                  <a:t>Access Control, Authentication and Authorization (e.g. integrates with leading LDAPs)</a:t>
                </a:r>
              </a:p>
              <a:p>
                <a:pPr marL="128588" lvl="1" indent="-128588" defTabSz="400050" fontAlgn="base">
                  <a:lnSpc>
                    <a:spcPct val="90000"/>
                  </a:lnSpc>
                  <a:spcBef>
                    <a:spcPct val="0"/>
                  </a:spcBef>
                  <a:spcAft>
                    <a:spcPct val="15000"/>
                  </a:spcAft>
                  <a:buFont typeface="Wingdings" pitchFamily="2" charset="2"/>
                  <a:buChar char="ü"/>
                  <a:defRPr/>
                </a:pPr>
                <a:r>
                  <a:rPr lang="en-US" sz="900" kern="0" dirty="0">
                    <a:solidFill>
                      <a:srgbClr val="000000">
                        <a:hueOff val="0"/>
                        <a:satOff val="0"/>
                        <a:lumOff val="0"/>
                        <a:alphaOff val="0"/>
                      </a:srgbClr>
                    </a:solidFill>
                    <a:latin typeface="Arial"/>
                    <a:ea typeface="ＭＳ Ｐゴシック"/>
                  </a:rPr>
                  <a:t>Data Protection</a:t>
                </a:r>
              </a:p>
              <a:p>
                <a:pPr marL="128588" lvl="1" indent="-128588" defTabSz="400050" fontAlgn="base">
                  <a:lnSpc>
                    <a:spcPct val="90000"/>
                  </a:lnSpc>
                  <a:spcBef>
                    <a:spcPct val="0"/>
                  </a:spcBef>
                  <a:spcAft>
                    <a:spcPct val="15000"/>
                  </a:spcAft>
                  <a:buFont typeface="Wingdings" pitchFamily="2" charset="2"/>
                  <a:buChar char="ü"/>
                  <a:defRPr/>
                </a:pPr>
                <a:r>
                  <a:rPr lang="en-US" sz="900" kern="0" dirty="0">
                    <a:solidFill>
                      <a:srgbClr val="000000">
                        <a:hueOff val="0"/>
                        <a:satOff val="0"/>
                        <a:lumOff val="0"/>
                        <a:alphaOff val="0"/>
                      </a:srgbClr>
                    </a:solidFill>
                    <a:latin typeface="Arial"/>
                    <a:ea typeface="ＭＳ Ｐゴシック"/>
                  </a:rPr>
                  <a:t>Security Logging</a:t>
                </a:r>
              </a:p>
            </p:txBody>
          </p:sp>
        </p:grpSp>
        <p:graphicFrame>
          <p:nvGraphicFramePr>
            <p:cNvPr id="11" name="Diagram 10">
              <a:extLst>
                <a:ext uri="{FF2B5EF4-FFF2-40B4-BE49-F238E27FC236}">
                  <a16:creationId xmlns:a16="http://schemas.microsoft.com/office/drawing/2014/main" id="{2FA38361-662A-4BA5-82BE-75A94AF8B9FC}"/>
                </a:ext>
              </a:extLst>
            </p:cNvPr>
            <p:cNvGraphicFramePr/>
            <p:nvPr/>
          </p:nvGraphicFramePr>
          <p:xfrm>
            <a:off x="926897" y="633367"/>
            <a:ext cx="2806308" cy="4991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20" name="TextBox 19">
            <a:extLst>
              <a:ext uri="{FF2B5EF4-FFF2-40B4-BE49-F238E27FC236}">
                <a16:creationId xmlns:a16="http://schemas.microsoft.com/office/drawing/2014/main" id="{F2ACD139-58C6-4AD4-9F29-F57BF1636043}"/>
              </a:ext>
            </a:extLst>
          </p:cNvPr>
          <p:cNvSpPr txBox="1"/>
          <p:nvPr/>
        </p:nvSpPr>
        <p:spPr>
          <a:xfrm>
            <a:off x="5396653" y="1188720"/>
            <a:ext cx="3642683" cy="3538469"/>
          </a:xfrm>
          <a:prstGeom prst="rect">
            <a:avLst/>
          </a:prstGeom>
          <a:noFill/>
        </p:spPr>
        <p:txBody>
          <a:bodyPr wrap="square" rtlCol="0">
            <a:spAutoFit/>
          </a:bodyPr>
          <a:lstStyle/>
          <a:p>
            <a:pPr algn="ctr" defTabSz="514350">
              <a:defRPr/>
            </a:pPr>
            <a:r>
              <a:rPr lang="en-US" b="1" dirty="0">
                <a:solidFill>
                  <a:srgbClr val="000000"/>
                </a:solidFill>
                <a:latin typeface="Arial" panose="020B0604020202020204" pitchFamily="34" charset="0"/>
                <a:ea typeface="Helvetica Neue" charset="0"/>
                <a:cs typeface="Arial" panose="020B0604020202020204" pitchFamily="34" charset="0"/>
              </a:rPr>
              <a:t>Compliance Best Practices:</a:t>
            </a:r>
          </a:p>
          <a:p>
            <a:pPr marL="66973" indent="-66973" defTabSz="514350">
              <a:buFont typeface="Arial" charset="0"/>
              <a:buChar char="•"/>
              <a:defRPr/>
            </a:pPr>
            <a:endParaRPr lang="en-US" sz="1050" dirty="0">
              <a:solidFill>
                <a:srgbClr val="000000"/>
              </a:solidFill>
              <a:latin typeface="Arial" panose="020B0604020202020204" pitchFamily="34" charset="0"/>
              <a:ea typeface="Helvetica Neue" charset="0"/>
              <a:cs typeface="Arial" panose="020B0604020202020204" pitchFamily="34" charset="0"/>
            </a:endParaRPr>
          </a:p>
          <a:p>
            <a:pPr defTabSz="514350">
              <a:defRPr/>
            </a:pPr>
            <a:r>
              <a:rPr lang="en-US" sz="1200" b="1" dirty="0">
                <a:solidFill>
                  <a:srgbClr val="000000"/>
                </a:solidFill>
                <a:latin typeface="Arial" panose="020B0604020202020204" pitchFamily="34" charset="0"/>
                <a:ea typeface="Helvetica Neue" charset="0"/>
                <a:cs typeface="Arial" panose="020B0604020202020204" pitchFamily="34" charset="0"/>
              </a:rPr>
              <a:t>FISMA High </a:t>
            </a:r>
            <a:r>
              <a:rPr lang="en-US" sz="1200" i="1" dirty="0">
                <a:solidFill>
                  <a:srgbClr val="000000"/>
                </a:solidFill>
                <a:latin typeface="Arial" panose="020B0604020202020204" pitchFamily="34" charset="0"/>
                <a:ea typeface="Helvetica Neue" charset="0"/>
                <a:cs typeface="Arial" panose="020B0604020202020204" pitchFamily="34" charset="0"/>
              </a:rPr>
              <a:t>“ready” </a:t>
            </a:r>
            <a:r>
              <a:rPr lang="en-US" sz="1200" dirty="0">
                <a:solidFill>
                  <a:srgbClr val="000000"/>
                </a:solidFill>
                <a:latin typeface="Arial" panose="020B0604020202020204" pitchFamily="34" charset="0"/>
                <a:ea typeface="Helvetica Neue" charset="0"/>
                <a:cs typeface="Arial" panose="020B0604020202020204" pitchFamily="34" charset="0"/>
              </a:rPr>
              <a:t>with System Security Plans, spanning 350 controls:</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Risk Assessment</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Certification, Accreditation and Security Assessments</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System Services and Acquisition</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Security Planning</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Configuration Management</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System and Communications Protection</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Personnel Security</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Awareness and Training</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Physical and Environmental Protection</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Media Protection</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Contingency Planning</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System and Information Integrity</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Incident Response</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Identification and Authentication</a:t>
            </a:r>
          </a:p>
          <a:p>
            <a:pPr marL="66973" indent="-66973" defTabSz="514350">
              <a:buFont typeface="Arial" charset="0"/>
              <a:buChar char="•"/>
              <a:defRPr/>
            </a:pPr>
            <a:r>
              <a:rPr lang="en-CA" sz="1013" dirty="0">
                <a:solidFill>
                  <a:srgbClr val="000000"/>
                </a:solidFill>
                <a:latin typeface="Arial" panose="020B0604020202020204" pitchFamily="34" charset="0"/>
                <a:cs typeface="Arial" panose="020B0604020202020204" pitchFamily="34" charset="0"/>
              </a:rPr>
              <a:t>Access Control, Accountability and Audit</a:t>
            </a:r>
          </a:p>
          <a:p>
            <a:pPr defTabSz="514350">
              <a:defRPr/>
            </a:pPr>
            <a:endParaRPr lang="en-US" sz="1200" dirty="0">
              <a:solidFill>
                <a:srgbClr val="000000"/>
              </a:solidFill>
              <a:latin typeface="Arial" panose="020B0604020202020204" pitchFamily="34" charset="0"/>
              <a:ea typeface="Helvetica Neue" charset="0"/>
              <a:cs typeface="Arial" panose="020B0604020202020204" pitchFamily="34" charset="0"/>
            </a:endParaRPr>
          </a:p>
          <a:p>
            <a:pPr defTabSz="514350">
              <a:defRPr/>
            </a:pPr>
            <a:r>
              <a:rPr lang="en-US" sz="1200" b="1" dirty="0">
                <a:solidFill>
                  <a:srgbClr val="000000"/>
                </a:solidFill>
                <a:latin typeface="Arial" panose="020B0604020202020204" pitchFamily="34" charset="0"/>
                <a:ea typeface="Helvetica Neue" charset="0"/>
                <a:cs typeface="Arial" panose="020B0604020202020204" pitchFamily="34" charset="0"/>
              </a:rPr>
              <a:t>GDPR</a:t>
            </a:r>
            <a:r>
              <a:rPr lang="en-US" sz="1200" dirty="0">
                <a:solidFill>
                  <a:srgbClr val="000000"/>
                </a:solidFill>
                <a:latin typeface="Arial" panose="020B0604020202020204" pitchFamily="34" charset="0"/>
                <a:ea typeface="Helvetica Neue" charset="0"/>
                <a:cs typeface="Arial" panose="020B0604020202020204" pitchFamily="34" charset="0"/>
              </a:rPr>
              <a:t> </a:t>
            </a:r>
            <a:r>
              <a:rPr lang="en-US" sz="1200" i="1" dirty="0">
                <a:solidFill>
                  <a:srgbClr val="000000"/>
                </a:solidFill>
                <a:latin typeface="Arial" panose="020B0604020202020204" pitchFamily="34" charset="0"/>
                <a:ea typeface="Helvetica Neue" charset="0"/>
                <a:cs typeface="Arial" panose="020B0604020202020204" pitchFamily="34" charset="0"/>
              </a:rPr>
              <a:t>“readiness” </a:t>
            </a:r>
            <a:r>
              <a:rPr lang="en-US" sz="1200" dirty="0">
                <a:solidFill>
                  <a:srgbClr val="000000"/>
                </a:solidFill>
                <a:latin typeface="Arial" panose="020B0604020202020204" pitchFamily="34" charset="0"/>
                <a:ea typeface="Helvetica Neue" charset="0"/>
                <a:cs typeface="Arial" panose="020B0604020202020204" pitchFamily="34" charset="0"/>
              </a:rPr>
              <a:t>considerations</a:t>
            </a:r>
          </a:p>
        </p:txBody>
      </p:sp>
      <p:sp>
        <p:nvSpPr>
          <p:cNvPr id="3" name="Footer Placeholder 2">
            <a:extLst>
              <a:ext uri="{FF2B5EF4-FFF2-40B4-BE49-F238E27FC236}">
                <a16:creationId xmlns:a16="http://schemas.microsoft.com/office/drawing/2014/main" id="{998ED757-7752-B24D-A902-240EC1509654}"/>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A682940A-C567-E04D-A26F-9EFEB605314A}"/>
              </a:ext>
            </a:extLst>
          </p:cNvPr>
          <p:cNvSpPr>
            <a:spLocks noGrp="1"/>
          </p:cNvSpPr>
          <p:nvPr>
            <p:ph type="sldNum" sz="quarter" idx="11"/>
          </p:nvPr>
        </p:nvSpPr>
        <p:spPr/>
        <p:txBody>
          <a:bodyPr/>
          <a:lstStyle/>
          <a:p>
            <a:fld id="{59395FB3-9C97-154F-86B2-7E381B951268}" type="slidenum">
              <a:rPr lang="en-US" smtClean="0"/>
              <a:pPr/>
              <a:t>106</a:t>
            </a:fld>
            <a:endParaRPr lang="en-US" dirty="0"/>
          </a:p>
        </p:txBody>
      </p:sp>
      <p:pic>
        <p:nvPicPr>
          <p:cNvPr id="21" name="Picture 20">
            <a:extLst>
              <a:ext uri="{FF2B5EF4-FFF2-40B4-BE49-F238E27FC236}">
                <a16:creationId xmlns:a16="http://schemas.microsoft.com/office/drawing/2014/main" id="{FBCF6487-47DE-0E40-85A8-7F698D6365C2}"/>
              </a:ext>
            </a:extLst>
          </p:cNvPr>
          <p:cNvPicPr>
            <a:picLocks noChangeAspect="1"/>
          </p:cNvPicPr>
          <p:nvPr/>
        </p:nvPicPr>
        <p:blipFill>
          <a:blip r:embed="rId8"/>
          <a:stretch>
            <a:fillRect/>
          </a:stretch>
        </p:blipFill>
        <p:spPr>
          <a:xfrm>
            <a:off x="8388628" y="141514"/>
            <a:ext cx="605352" cy="699791"/>
          </a:xfrm>
          <a:prstGeom prst="rect">
            <a:avLst/>
          </a:prstGeom>
        </p:spPr>
      </p:pic>
    </p:spTree>
    <p:extLst>
      <p:ext uri="{BB962C8B-B14F-4D97-AF65-F5344CB8AC3E}">
        <p14:creationId xmlns:p14="http://schemas.microsoft.com/office/powerpoint/2010/main" val="31955628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E1CD5E01-DD61-D64A-BD37-040D071EE0FF}"/>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E9EA72C8-362D-8B4D-B4AD-ED5EB47DE952}"/>
              </a:ext>
            </a:extLst>
          </p:cNvPr>
          <p:cNvSpPr>
            <a:spLocks noGrp="1"/>
          </p:cNvSpPr>
          <p:nvPr>
            <p:ph type="title" idx="4294967295"/>
          </p:nvPr>
        </p:nvSpPr>
        <p:spPr>
          <a:xfrm>
            <a:off x="210312" y="201168"/>
            <a:ext cx="8683625" cy="583826"/>
          </a:xfrm>
        </p:spPr>
        <p:txBody>
          <a:bodyPr/>
          <a:lstStyle/>
          <a:p>
            <a:r>
              <a:rPr lang="en-US" dirty="0"/>
              <a:t>CPD built on an open Ecosystem</a:t>
            </a:r>
            <a:br>
              <a:rPr lang="en-US" sz="1800" dirty="0"/>
            </a:br>
            <a:r>
              <a:rPr lang="en-US" sz="1800" dirty="0"/>
              <a:t>Where IBM leads, partners and co-creates</a:t>
            </a:r>
            <a:endParaRPr lang="en-US" dirty="0"/>
          </a:p>
        </p:txBody>
      </p:sp>
      <p:sp>
        <p:nvSpPr>
          <p:cNvPr id="56" name="TextBox 55">
            <a:extLst>
              <a:ext uri="{FF2B5EF4-FFF2-40B4-BE49-F238E27FC236}">
                <a16:creationId xmlns:a16="http://schemas.microsoft.com/office/drawing/2014/main" id="{5D582614-F340-4D7A-93DF-6C851EA84547}"/>
              </a:ext>
            </a:extLst>
          </p:cNvPr>
          <p:cNvSpPr txBox="1"/>
          <p:nvPr/>
        </p:nvSpPr>
        <p:spPr>
          <a:xfrm>
            <a:off x="721728" y="4627488"/>
            <a:ext cx="7895796" cy="276999"/>
          </a:xfrm>
          <a:prstGeom prst="rect">
            <a:avLst/>
          </a:prstGeom>
          <a:noFill/>
        </p:spPr>
        <p:txBody>
          <a:bodyPr wrap="square" rtlCol="0">
            <a:spAutoFit/>
          </a:bodyPr>
          <a:lstStyle/>
          <a:p>
            <a:pPr defTabSz="514350"/>
            <a:r>
              <a:rPr lang="en-US" sz="1200" dirty="0">
                <a:solidFill>
                  <a:srgbClr val="002060"/>
                </a:solidFill>
                <a:latin typeface="Arial"/>
              </a:rPr>
              <a:t>IBM’s approach to Open technology: </a:t>
            </a:r>
            <a:r>
              <a:rPr lang="en-US" sz="1200" dirty="0">
                <a:solidFill>
                  <a:srgbClr val="002060"/>
                </a:solidFill>
                <a:latin typeface="Arial"/>
                <a:hlinkClick r:id="rId3"/>
              </a:rPr>
              <a:t>https://developer.ibm.com/articles/cl-open-architecture-update/ </a:t>
            </a:r>
            <a:endParaRPr lang="en-US" sz="900" dirty="0">
              <a:solidFill>
                <a:srgbClr val="002060"/>
              </a:solidFill>
              <a:latin typeface="Arial"/>
            </a:endParaRPr>
          </a:p>
        </p:txBody>
      </p:sp>
      <p:grpSp>
        <p:nvGrpSpPr>
          <p:cNvPr id="61" name="Group 60">
            <a:extLst>
              <a:ext uri="{FF2B5EF4-FFF2-40B4-BE49-F238E27FC236}">
                <a16:creationId xmlns:a16="http://schemas.microsoft.com/office/drawing/2014/main" id="{D5E9F3EA-A131-448D-AA03-DBD10849C1D2}"/>
              </a:ext>
            </a:extLst>
          </p:cNvPr>
          <p:cNvGrpSpPr/>
          <p:nvPr/>
        </p:nvGrpSpPr>
        <p:grpSpPr>
          <a:xfrm>
            <a:off x="765810" y="1129056"/>
            <a:ext cx="6469331" cy="3503032"/>
            <a:chOff x="1021080" y="1505407"/>
            <a:chExt cx="8625774" cy="4670709"/>
          </a:xfrm>
        </p:grpSpPr>
        <p:grpSp>
          <p:nvGrpSpPr>
            <p:cNvPr id="3" name="Group 2">
              <a:extLst>
                <a:ext uri="{FF2B5EF4-FFF2-40B4-BE49-F238E27FC236}">
                  <a16:creationId xmlns:a16="http://schemas.microsoft.com/office/drawing/2014/main" id="{5B6EEF92-7A69-8444-B31A-AD6542E6545E}"/>
                </a:ext>
              </a:extLst>
            </p:cNvPr>
            <p:cNvGrpSpPr/>
            <p:nvPr/>
          </p:nvGrpSpPr>
          <p:grpSpPr>
            <a:xfrm>
              <a:off x="3788887" y="1707744"/>
              <a:ext cx="5857967" cy="4391954"/>
              <a:chOff x="8233374" y="3629616"/>
              <a:chExt cx="13834654" cy="9321216"/>
            </a:xfrm>
          </p:grpSpPr>
          <p:pic>
            <p:nvPicPr>
              <p:cNvPr id="5" name="Picture 4">
                <a:extLst>
                  <a:ext uri="{FF2B5EF4-FFF2-40B4-BE49-F238E27FC236}">
                    <a16:creationId xmlns:a16="http://schemas.microsoft.com/office/drawing/2014/main" id="{5C3410BB-5D87-6B46-B2A7-E0CAE199A6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66491" y="3661030"/>
                <a:ext cx="1883408" cy="545859"/>
              </a:xfrm>
              <a:prstGeom prst="rect">
                <a:avLst/>
              </a:prstGeom>
            </p:spPr>
          </p:pic>
          <p:pic>
            <p:nvPicPr>
              <p:cNvPr id="6" name="Picture 5">
                <a:extLst>
                  <a:ext uri="{FF2B5EF4-FFF2-40B4-BE49-F238E27FC236}">
                    <a16:creationId xmlns:a16="http://schemas.microsoft.com/office/drawing/2014/main" id="{482AF602-71B4-8743-A99A-C82C1A9F0DDE}"/>
                  </a:ext>
                </a:extLst>
              </p:cNvPr>
              <p:cNvPicPr>
                <a:picLocks/>
              </p:cNvPicPr>
              <p:nvPr/>
            </p:nvPicPr>
            <p:blipFill>
              <a:blip r:embed="rId5" cstate="print"/>
              <a:stretch>
                <a:fillRect/>
              </a:stretch>
            </p:blipFill>
            <p:spPr>
              <a:xfrm>
                <a:off x="19021359" y="5925544"/>
                <a:ext cx="1853654" cy="546982"/>
              </a:xfrm>
              <a:prstGeom prst="rect">
                <a:avLst/>
              </a:prstGeom>
            </p:spPr>
          </p:pic>
          <p:pic>
            <p:nvPicPr>
              <p:cNvPr id="7" name="Picture 6">
                <a:extLst>
                  <a:ext uri="{FF2B5EF4-FFF2-40B4-BE49-F238E27FC236}">
                    <a16:creationId xmlns:a16="http://schemas.microsoft.com/office/drawing/2014/main" id="{44F3001A-F5E3-794C-AE41-29C4F2DD3E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06567" y="5406554"/>
                <a:ext cx="2193322" cy="700689"/>
              </a:xfrm>
              <a:prstGeom prst="rect">
                <a:avLst/>
              </a:prstGeom>
            </p:spPr>
          </p:pic>
          <p:pic>
            <p:nvPicPr>
              <p:cNvPr id="8" name="Picture 7">
                <a:extLst>
                  <a:ext uri="{FF2B5EF4-FFF2-40B4-BE49-F238E27FC236}">
                    <a16:creationId xmlns:a16="http://schemas.microsoft.com/office/drawing/2014/main" id="{7188C546-6A18-4345-A99D-4BC3112903BB}"/>
                  </a:ext>
                </a:extLst>
              </p:cNvPr>
              <p:cNvPicPr>
                <a:picLocks noChangeAspect="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387511" y="8941199"/>
                <a:ext cx="1597713" cy="973680"/>
              </a:xfrm>
              <a:prstGeom prst="rect">
                <a:avLst/>
              </a:prstGeom>
            </p:spPr>
          </p:pic>
          <p:pic>
            <p:nvPicPr>
              <p:cNvPr id="9" name="Picture 8">
                <a:extLst>
                  <a:ext uri="{FF2B5EF4-FFF2-40B4-BE49-F238E27FC236}">
                    <a16:creationId xmlns:a16="http://schemas.microsoft.com/office/drawing/2014/main" id="{38BD666D-7EF2-DB44-BBEC-EEA5088754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822293" y="3747562"/>
                <a:ext cx="1680284" cy="704384"/>
              </a:xfrm>
              <a:prstGeom prst="rect">
                <a:avLst/>
              </a:prstGeom>
            </p:spPr>
          </p:pic>
          <p:pic>
            <p:nvPicPr>
              <p:cNvPr id="10" name="Picture 9">
                <a:extLst>
                  <a:ext uri="{FF2B5EF4-FFF2-40B4-BE49-F238E27FC236}">
                    <a16:creationId xmlns:a16="http://schemas.microsoft.com/office/drawing/2014/main" id="{71933E9B-1F23-EC42-BF8F-77D6B25179BC}"/>
                  </a:ext>
                </a:extLst>
              </p:cNvPr>
              <p:cNvPicPr>
                <a:picLocks noChangeAspect="1"/>
              </p:cNvPicPr>
              <p:nvPr/>
            </p:nvPicPr>
            <p:blipFill>
              <a:blip r:embed="rId9"/>
              <a:stretch>
                <a:fillRect/>
              </a:stretch>
            </p:blipFill>
            <p:spPr>
              <a:xfrm>
                <a:off x="16012815" y="9972494"/>
                <a:ext cx="1264889" cy="1158384"/>
              </a:xfrm>
              <a:prstGeom prst="rect">
                <a:avLst/>
              </a:prstGeom>
            </p:spPr>
          </p:pic>
          <p:pic>
            <p:nvPicPr>
              <p:cNvPr id="11" name="Picture 10">
                <a:extLst>
                  <a:ext uri="{FF2B5EF4-FFF2-40B4-BE49-F238E27FC236}">
                    <a16:creationId xmlns:a16="http://schemas.microsoft.com/office/drawing/2014/main" id="{94AA483A-2999-B34B-89F2-76742E88EC8A}"/>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1648417" y="12356491"/>
                <a:ext cx="2601739" cy="594341"/>
              </a:xfrm>
              <a:prstGeom prst="rect">
                <a:avLst/>
              </a:prstGeom>
            </p:spPr>
          </p:pic>
          <p:pic>
            <p:nvPicPr>
              <p:cNvPr id="12" name="Picture 11">
                <a:extLst>
                  <a:ext uri="{FF2B5EF4-FFF2-40B4-BE49-F238E27FC236}">
                    <a16:creationId xmlns:a16="http://schemas.microsoft.com/office/drawing/2014/main" id="{F46CBE18-7831-4747-9896-5C2744E76EE3}"/>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8233374" y="12010931"/>
                <a:ext cx="2949642" cy="593376"/>
              </a:xfrm>
              <a:prstGeom prst="rect">
                <a:avLst/>
              </a:prstGeom>
            </p:spPr>
          </p:pic>
          <p:sp>
            <p:nvSpPr>
              <p:cNvPr id="13" name="Rectangle 12">
                <a:extLst>
                  <a:ext uri="{FF2B5EF4-FFF2-40B4-BE49-F238E27FC236}">
                    <a16:creationId xmlns:a16="http://schemas.microsoft.com/office/drawing/2014/main" id="{1D4D6970-0BA8-DE4F-9AB0-7AB855E2D0CA}"/>
                  </a:ext>
                </a:extLst>
              </p:cNvPr>
              <p:cNvSpPr/>
              <p:nvPr/>
            </p:nvSpPr>
            <p:spPr>
              <a:xfrm>
                <a:off x="16497453" y="7660895"/>
                <a:ext cx="5570575" cy="1050242"/>
              </a:xfrm>
              <a:prstGeom prst="rect">
                <a:avLst/>
              </a:prstGeom>
              <a:solidFill>
                <a:srgbClr val="EAE9EC"/>
              </a:solidFill>
              <a:ln w="6350">
                <a:noFill/>
              </a:ln>
              <a:effectLst/>
            </p:spPr>
            <p:style>
              <a:lnRef idx="1">
                <a:schemeClr val="accent1"/>
              </a:lnRef>
              <a:fillRef idx="3">
                <a:schemeClr val="accent1"/>
              </a:fillRef>
              <a:effectRef idx="2">
                <a:schemeClr val="accent1"/>
              </a:effectRef>
              <a:fontRef idx="minor">
                <a:schemeClr val="lt1"/>
              </a:fontRef>
            </p:style>
            <p:txBody>
              <a:bodyPr lIns="51435" tIns="25718" rIns="51435" bIns="25718" rtlCol="0" anchor="ctr" anchorCtr="0"/>
              <a:lstStyle/>
              <a:p>
                <a:pPr algn="ctr"/>
                <a:r>
                  <a:rPr lang="en-US" sz="788" b="1" dirty="0">
                    <a:solidFill>
                      <a:prstClr val="black"/>
                    </a:solidFill>
                    <a:latin typeface="Arial" charset="0"/>
                    <a:ea typeface="Arial" charset="0"/>
                    <a:cs typeface="Arial" charset="0"/>
                  </a:rPr>
                  <a:t>TRUSTED </a:t>
                </a:r>
              </a:p>
              <a:p>
                <a:pPr algn="ctr"/>
                <a:r>
                  <a:rPr lang="en-US" sz="788" b="1" dirty="0">
                    <a:solidFill>
                      <a:prstClr val="black"/>
                    </a:solidFill>
                    <a:latin typeface="Arial" charset="0"/>
                    <a:ea typeface="Arial" charset="0"/>
                    <a:cs typeface="Arial" charset="0"/>
                    <a:sym typeface="HelvNeue Light for IBM"/>
                  </a:rPr>
                  <a:t>PARTNERS</a:t>
                </a:r>
              </a:p>
            </p:txBody>
          </p:sp>
          <p:pic>
            <p:nvPicPr>
              <p:cNvPr id="14" name="Picture 13">
                <a:extLst>
                  <a:ext uri="{FF2B5EF4-FFF2-40B4-BE49-F238E27FC236}">
                    <a16:creationId xmlns:a16="http://schemas.microsoft.com/office/drawing/2014/main" id="{3588C83B-7E66-2E49-AC89-74C25770FE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669738" y="10172468"/>
                <a:ext cx="949557" cy="790115"/>
              </a:xfrm>
              <a:prstGeom prst="rect">
                <a:avLst/>
              </a:prstGeom>
            </p:spPr>
          </p:pic>
          <p:pic>
            <p:nvPicPr>
              <p:cNvPr id="15" name="Picture 14">
                <a:extLst>
                  <a:ext uri="{FF2B5EF4-FFF2-40B4-BE49-F238E27FC236}">
                    <a16:creationId xmlns:a16="http://schemas.microsoft.com/office/drawing/2014/main" id="{90183A6C-EAB8-934D-A1AD-053DA1B2B0FE}"/>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6101710" y="11493372"/>
                <a:ext cx="851279" cy="779599"/>
              </a:xfrm>
              <a:prstGeom prst="rect">
                <a:avLst/>
              </a:prstGeom>
            </p:spPr>
          </p:pic>
          <p:pic>
            <p:nvPicPr>
              <p:cNvPr id="16" name="Picture 15">
                <a:extLst>
                  <a:ext uri="{FF2B5EF4-FFF2-40B4-BE49-F238E27FC236}">
                    <a16:creationId xmlns:a16="http://schemas.microsoft.com/office/drawing/2014/main" id="{AB1D4E37-3C44-9F48-9DC0-A2BE59665F0E}"/>
                  </a:ext>
                </a:extLst>
              </p:cNvPr>
              <p:cNvPicPr>
                <a:picLocks noChangeAspect="1"/>
              </p:cNvPicPr>
              <p:nvPr/>
            </p:nvPicPr>
            <p:blipFill>
              <a:blip r:embed="rId1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356878" y="10922224"/>
                <a:ext cx="1050479" cy="962026"/>
              </a:xfrm>
              <a:prstGeom prst="rect">
                <a:avLst/>
              </a:prstGeom>
            </p:spPr>
          </p:pic>
          <p:pic>
            <p:nvPicPr>
              <p:cNvPr id="17" name="Picture 16">
                <a:extLst>
                  <a:ext uri="{FF2B5EF4-FFF2-40B4-BE49-F238E27FC236}">
                    <a16:creationId xmlns:a16="http://schemas.microsoft.com/office/drawing/2014/main" id="{86711738-9272-B641-8AAF-B707113FD332}"/>
                  </a:ext>
                </a:extLst>
              </p:cNvPr>
              <p:cNvPicPr>
                <a:picLocks noChangeAspect="1"/>
              </p:cNvPicPr>
              <p:nvPr/>
            </p:nvPicPr>
            <p:blipFill>
              <a:blip r:embed="rId15"/>
              <a:stretch>
                <a:fillRect/>
              </a:stretch>
            </p:blipFill>
            <p:spPr>
              <a:xfrm>
                <a:off x="17036749" y="9020034"/>
                <a:ext cx="1913496" cy="869770"/>
              </a:xfrm>
              <a:prstGeom prst="rect">
                <a:avLst/>
              </a:prstGeom>
            </p:spPr>
          </p:pic>
          <p:pic>
            <p:nvPicPr>
              <p:cNvPr id="18" name="Picture 17">
                <a:extLst>
                  <a:ext uri="{FF2B5EF4-FFF2-40B4-BE49-F238E27FC236}">
                    <a16:creationId xmlns:a16="http://schemas.microsoft.com/office/drawing/2014/main" id="{25F07286-719E-2B4C-9797-DE1128EEC42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309792" y="3629616"/>
                <a:ext cx="1685156" cy="570413"/>
              </a:xfrm>
              <a:prstGeom prst="rect">
                <a:avLst/>
              </a:prstGeom>
            </p:spPr>
          </p:pic>
          <p:pic>
            <p:nvPicPr>
              <p:cNvPr id="19" name="Picture 18">
                <a:extLst>
                  <a:ext uri="{FF2B5EF4-FFF2-40B4-BE49-F238E27FC236}">
                    <a16:creationId xmlns:a16="http://schemas.microsoft.com/office/drawing/2014/main" id="{125AF91E-4F0E-C34F-936B-6341D054B3D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605038" y="4543211"/>
                <a:ext cx="1720110" cy="344016"/>
              </a:xfrm>
              <a:prstGeom prst="rect">
                <a:avLst/>
              </a:prstGeom>
            </p:spPr>
          </p:pic>
          <p:pic>
            <p:nvPicPr>
              <p:cNvPr id="20" name="Picture 19">
                <a:extLst>
                  <a:ext uri="{FF2B5EF4-FFF2-40B4-BE49-F238E27FC236}">
                    <a16:creationId xmlns:a16="http://schemas.microsoft.com/office/drawing/2014/main" id="{DCE6ED8F-9CE2-A04A-9B07-B3F5E3686240}"/>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16773174" y="6507931"/>
                <a:ext cx="2497584" cy="736788"/>
              </a:xfrm>
              <a:prstGeom prst="rect">
                <a:avLst/>
              </a:prstGeom>
            </p:spPr>
          </p:pic>
          <p:pic>
            <p:nvPicPr>
              <p:cNvPr id="22" name="Picture 21">
                <a:extLst>
                  <a:ext uri="{FF2B5EF4-FFF2-40B4-BE49-F238E27FC236}">
                    <a16:creationId xmlns:a16="http://schemas.microsoft.com/office/drawing/2014/main" id="{D994D0ED-F5F4-1949-877A-332DE7C3314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4713108" y="4893498"/>
                <a:ext cx="1446642" cy="439577"/>
              </a:xfrm>
              <a:prstGeom prst="rect">
                <a:avLst/>
              </a:prstGeom>
            </p:spPr>
          </p:pic>
          <p:pic>
            <p:nvPicPr>
              <p:cNvPr id="23" name="Picture 22">
                <a:extLst>
                  <a:ext uri="{FF2B5EF4-FFF2-40B4-BE49-F238E27FC236}">
                    <a16:creationId xmlns:a16="http://schemas.microsoft.com/office/drawing/2014/main" id="{BD806208-1C0B-1140-B61A-B1D0F51C09B4}"/>
                  </a:ext>
                </a:extLst>
              </p:cNvPr>
              <p:cNvPicPr>
                <a:picLocks noChangeAspect="1"/>
              </p:cNvPicPr>
              <p:nvPr/>
            </p:nvPicPr>
            <p:blipFill>
              <a:blip r:embed="rId20"/>
              <a:stretch>
                <a:fillRect/>
              </a:stretch>
            </p:blipFill>
            <p:spPr>
              <a:xfrm>
                <a:off x="14926100" y="10922224"/>
                <a:ext cx="576479" cy="576479"/>
              </a:xfrm>
              <a:prstGeom prst="rect">
                <a:avLst/>
              </a:prstGeom>
            </p:spPr>
          </p:pic>
          <p:pic>
            <p:nvPicPr>
              <p:cNvPr id="24" name="Picture 23">
                <a:extLst>
                  <a:ext uri="{FF2B5EF4-FFF2-40B4-BE49-F238E27FC236}">
                    <a16:creationId xmlns:a16="http://schemas.microsoft.com/office/drawing/2014/main" id="{6670016A-3A2B-2B48-8903-D1F1870BC184}"/>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12924166" y="11661833"/>
                <a:ext cx="2486686" cy="513445"/>
              </a:xfrm>
              <a:prstGeom prst="rect">
                <a:avLst/>
              </a:prstGeom>
            </p:spPr>
          </p:pic>
        </p:grpSp>
        <p:grpSp>
          <p:nvGrpSpPr>
            <p:cNvPr id="25" name="Group 24">
              <a:extLst>
                <a:ext uri="{FF2B5EF4-FFF2-40B4-BE49-F238E27FC236}">
                  <a16:creationId xmlns:a16="http://schemas.microsoft.com/office/drawing/2014/main" id="{31A5928B-96B3-5340-8CA6-C168E5877CCC}"/>
                </a:ext>
              </a:extLst>
            </p:cNvPr>
            <p:cNvGrpSpPr/>
            <p:nvPr/>
          </p:nvGrpSpPr>
          <p:grpSpPr>
            <a:xfrm>
              <a:off x="3061254" y="2169021"/>
              <a:ext cx="4265791" cy="3267288"/>
              <a:chOff x="6864125" y="4630727"/>
              <a:chExt cx="10074441" cy="6934296"/>
            </a:xfrm>
          </p:grpSpPr>
          <p:pic>
            <p:nvPicPr>
              <p:cNvPr id="27" name="Picture 26">
                <a:extLst>
                  <a:ext uri="{FF2B5EF4-FFF2-40B4-BE49-F238E27FC236}">
                    <a16:creationId xmlns:a16="http://schemas.microsoft.com/office/drawing/2014/main" id="{B06FF98E-14B2-5B4F-9966-B6B3F89293FB}"/>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864125" y="4898849"/>
                <a:ext cx="920524" cy="566112"/>
              </a:xfrm>
              <a:prstGeom prst="rect">
                <a:avLst/>
              </a:prstGeom>
            </p:spPr>
          </p:pic>
          <p:pic>
            <p:nvPicPr>
              <p:cNvPr id="28" name="Picture 27">
                <a:extLst>
                  <a:ext uri="{FF2B5EF4-FFF2-40B4-BE49-F238E27FC236}">
                    <a16:creationId xmlns:a16="http://schemas.microsoft.com/office/drawing/2014/main" id="{D0357F31-5354-A24E-908E-56088DAB4D10}"/>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200150" y="4630727"/>
                <a:ext cx="977582" cy="974383"/>
              </a:xfrm>
              <a:prstGeom prst="rect">
                <a:avLst/>
              </a:prstGeom>
            </p:spPr>
          </p:pic>
          <p:pic>
            <p:nvPicPr>
              <p:cNvPr id="29" name="Picture 28">
                <a:extLst>
                  <a:ext uri="{FF2B5EF4-FFF2-40B4-BE49-F238E27FC236}">
                    <a16:creationId xmlns:a16="http://schemas.microsoft.com/office/drawing/2014/main" id="{26056C3B-6B20-454F-AAE8-5C2B9066414A}"/>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9188841" y="4637409"/>
                <a:ext cx="1318384" cy="609277"/>
              </a:xfrm>
              <a:prstGeom prst="rect">
                <a:avLst/>
              </a:prstGeom>
            </p:spPr>
          </p:pic>
          <p:pic>
            <p:nvPicPr>
              <p:cNvPr id="30" name="Picture 29">
                <a:extLst>
                  <a:ext uri="{FF2B5EF4-FFF2-40B4-BE49-F238E27FC236}">
                    <a16:creationId xmlns:a16="http://schemas.microsoft.com/office/drawing/2014/main" id="{FEF24B3B-FB49-E24E-8E0C-80D7A81636CE}"/>
                  </a:ext>
                </a:extLst>
              </p:cNvPr>
              <p:cNvPicPr>
                <a:picLocks noChangeAspect="1"/>
              </p:cNvPicPr>
              <p:nvPr/>
            </p:nvPicPr>
            <p:blipFill>
              <a:blip r:embed="rId25"/>
              <a:stretch>
                <a:fillRect/>
              </a:stretch>
            </p:blipFill>
            <p:spPr>
              <a:xfrm>
                <a:off x="11907446" y="5158015"/>
                <a:ext cx="1488017" cy="913825"/>
              </a:xfrm>
              <a:prstGeom prst="rect">
                <a:avLst/>
              </a:prstGeom>
            </p:spPr>
          </p:pic>
          <p:pic>
            <p:nvPicPr>
              <p:cNvPr id="31" name="Picture 30">
                <a:extLst>
                  <a:ext uri="{FF2B5EF4-FFF2-40B4-BE49-F238E27FC236}">
                    <a16:creationId xmlns:a16="http://schemas.microsoft.com/office/drawing/2014/main" id="{B4C211E6-DB44-6E4C-9F86-E0E85EA989E2}"/>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12345728" y="6282014"/>
                <a:ext cx="1244368" cy="1139591"/>
              </a:xfrm>
              <a:prstGeom prst="rect">
                <a:avLst/>
              </a:prstGeom>
            </p:spPr>
          </p:pic>
          <p:pic>
            <p:nvPicPr>
              <p:cNvPr id="32" name="Picture 31">
                <a:extLst>
                  <a:ext uri="{FF2B5EF4-FFF2-40B4-BE49-F238E27FC236}">
                    <a16:creationId xmlns:a16="http://schemas.microsoft.com/office/drawing/2014/main" id="{C24EFEAA-19EE-7C4A-8B87-FB6B9EB52341}"/>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12236177" y="10506389"/>
                <a:ext cx="1517540" cy="502997"/>
              </a:xfrm>
              <a:prstGeom prst="rect">
                <a:avLst/>
              </a:prstGeom>
            </p:spPr>
          </p:pic>
          <p:pic>
            <p:nvPicPr>
              <p:cNvPr id="33" name="Picture 32">
                <a:extLst>
                  <a:ext uri="{FF2B5EF4-FFF2-40B4-BE49-F238E27FC236}">
                    <a16:creationId xmlns:a16="http://schemas.microsoft.com/office/drawing/2014/main" id="{455896DA-29AE-6B4F-8B06-FC6F8C1BAA01}"/>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12362284" y="8767531"/>
                <a:ext cx="1387527" cy="1131879"/>
              </a:xfrm>
              <a:prstGeom prst="rect">
                <a:avLst/>
              </a:prstGeom>
            </p:spPr>
          </p:pic>
          <p:pic>
            <p:nvPicPr>
              <p:cNvPr id="34" name="Picture 33">
                <a:extLst>
                  <a:ext uri="{FF2B5EF4-FFF2-40B4-BE49-F238E27FC236}">
                    <a16:creationId xmlns:a16="http://schemas.microsoft.com/office/drawing/2014/main" id="{69901244-5F2A-9648-9A16-BADCF583A874}"/>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13600238" y="5680381"/>
                <a:ext cx="938202" cy="859204"/>
              </a:xfrm>
              <a:prstGeom prst="rect">
                <a:avLst/>
              </a:prstGeom>
            </p:spPr>
          </p:pic>
          <p:pic>
            <p:nvPicPr>
              <p:cNvPr id="35" name="Picture 34">
                <a:extLst>
                  <a:ext uri="{FF2B5EF4-FFF2-40B4-BE49-F238E27FC236}">
                    <a16:creationId xmlns:a16="http://schemas.microsoft.com/office/drawing/2014/main" id="{427BB15E-A3D7-6D45-8555-11FFD431060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4660599" y="8808196"/>
                <a:ext cx="1390915" cy="1071386"/>
              </a:xfrm>
              <a:prstGeom prst="rect">
                <a:avLst/>
              </a:prstGeom>
            </p:spPr>
          </p:pic>
          <p:pic>
            <p:nvPicPr>
              <p:cNvPr id="36" name="Picture 35">
                <a:extLst>
                  <a:ext uri="{FF2B5EF4-FFF2-40B4-BE49-F238E27FC236}">
                    <a16:creationId xmlns:a16="http://schemas.microsoft.com/office/drawing/2014/main" id="{AA841D14-D5F1-384E-AC0F-6F5A71A8D413}"/>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0797044" y="10218442"/>
                <a:ext cx="1062012" cy="753755"/>
              </a:xfrm>
              <a:prstGeom prst="rect">
                <a:avLst/>
              </a:prstGeom>
            </p:spPr>
          </p:pic>
          <p:pic>
            <p:nvPicPr>
              <p:cNvPr id="37" name="Picture 36">
                <a:extLst>
                  <a:ext uri="{FF2B5EF4-FFF2-40B4-BE49-F238E27FC236}">
                    <a16:creationId xmlns:a16="http://schemas.microsoft.com/office/drawing/2014/main" id="{9F3F590E-6619-8A4E-A554-20DF2C74BB30}"/>
                  </a:ext>
                </a:extLst>
              </p:cNvPr>
              <p:cNvPicPr>
                <a:picLocks noChangeAspect="1"/>
              </p:cNvPicPr>
              <p:nvPr/>
            </p:nvPicPr>
            <p:blipFill>
              <a:blip r:embed="rId32" cstate="hqprint">
                <a:extLst>
                  <a:ext uri="{28A0092B-C50C-407E-A947-70E740481C1C}">
                    <a14:useLocalDpi xmlns:a14="http://schemas.microsoft.com/office/drawing/2010/main"/>
                  </a:ext>
                </a:extLst>
              </a:blip>
              <a:stretch>
                <a:fillRect/>
              </a:stretch>
            </p:blipFill>
            <p:spPr>
              <a:xfrm>
                <a:off x="9595445" y="10691116"/>
                <a:ext cx="936313" cy="787804"/>
              </a:xfrm>
              <a:prstGeom prst="rect">
                <a:avLst/>
              </a:prstGeom>
            </p:spPr>
          </p:pic>
          <p:pic>
            <p:nvPicPr>
              <p:cNvPr id="38" name="Picture 37">
                <a:extLst>
                  <a:ext uri="{FF2B5EF4-FFF2-40B4-BE49-F238E27FC236}">
                    <a16:creationId xmlns:a16="http://schemas.microsoft.com/office/drawing/2014/main" id="{C8BAF1CC-09E4-B540-9235-6A2B0F6E5D12}"/>
                  </a:ext>
                </a:extLst>
              </p:cNvPr>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7690010" y="10770105"/>
                <a:ext cx="1584372" cy="794918"/>
              </a:xfrm>
              <a:prstGeom prst="rect">
                <a:avLst/>
              </a:prstGeom>
            </p:spPr>
          </p:pic>
          <p:sp>
            <p:nvSpPr>
              <p:cNvPr id="39" name="Rectangle 38">
                <a:extLst>
                  <a:ext uri="{FF2B5EF4-FFF2-40B4-BE49-F238E27FC236}">
                    <a16:creationId xmlns:a16="http://schemas.microsoft.com/office/drawing/2014/main" id="{69EF24E8-752E-B143-B419-DD7923E129E8}"/>
                  </a:ext>
                </a:extLst>
              </p:cNvPr>
              <p:cNvSpPr/>
              <p:nvPr/>
            </p:nvSpPr>
            <p:spPr>
              <a:xfrm>
                <a:off x="12220516" y="7658120"/>
                <a:ext cx="4718050" cy="1050242"/>
              </a:xfrm>
              <a:prstGeom prst="rect">
                <a:avLst/>
              </a:prstGeom>
              <a:solidFill>
                <a:srgbClr val="EAE9EC"/>
              </a:solidFill>
              <a:ln w="6350">
                <a:noFill/>
              </a:ln>
              <a:effectLst/>
            </p:spPr>
            <p:style>
              <a:lnRef idx="1">
                <a:schemeClr val="accent1"/>
              </a:lnRef>
              <a:fillRef idx="3">
                <a:schemeClr val="accent1"/>
              </a:fillRef>
              <a:effectRef idx="2">
                <a:schemeClr val="accent1"/>
              </a:effectRef>
              <a:fontRef idx="minor">
                <a:schemeClr val="lt1"/>
              </a:fontRef>
            </p:style>
            <p:txBody>
              <a:bodyPr lIns="51435" tIns="25718" rIns="51435" bIns="25718" rtlCol="0" anchor="ctr" anchorCtr="0"/>
              <a:lstStyle/>
              <a:p>
                <a:pPr algn="ctr"/>
                <a:r>
                  <a:rPr lang="en-US" sz="788" b="1" dirty="0">
                    <a:solidFill>
                      <a:prstClr val="black"/>
                    </a:solidFill>
                    <a:latin typeface="Arial" charset="0"/>
                    <a:ea typeface="Arial" charset="0"/>
                    <a:cs typeface="Arial" charset="0"/>
                  </a:rPr>
                  <a:t>COMMUNITY</a:t>
                </a:r>
              </a:p>
              <a:p>
                <a:pPr algn="ctr"/>
                <a:r>
                  <a:rPr lang="en-US" sz="788" b="1" dirty="0">
                    <a:solidFill>
                      <a:prstClr val="black"/>
                    </a:solidFill>
                    <a:latin typeface="Arial" charset="0"/>
                    <a:ea typeface="Arial" charset="0"/>
                    <a:cs typeface="Arial" charset="0"/>
                  </a:rPr>
                  <a:t>ACCEPTED</a:t>
                </a:r>
                <a:endParaRPr lang="en-US" sz="788" b="1" dirty="0">
                  <a:solidFill>
                    <a:prstClr val="black"/>
                  </a:solidFill>
                  <a:latin typeface="Arial" charset="0"/>
                  <a:ea typeface="Arial" charset="0"/>
                  <a:cs typeface="Arial" charset="0"/>
                  <a:sym typeface="HelvNeue Light for IBM"/>
                </a:endParaRPr>
              </a:p>
            </p:txBody>
          </p:sp>
          <p:pic>
            <p:nvPicPr>
              <p:cNvPr id="40" name="Picture 39">
                <a:extLst>
                  <a:ext uri="{FF2B5EF4-FFF2-40B4-BE49-F238E27FC236}">
                    <a16:creationId xmlns:a16="http://schemas.microsoft.com/office/drawing/2014/main" id="{82FCF129-658C-E54B-BFEC-BFCFF178E699}"/>
                  </a:ext>
                </a:extLst>
              </p:cNvPr>
              <p:cNvPicPr>
                <a:picLocks noChangeAspect="1"/>
              </p:cNvPicPr>
              <p:nvPr/>
            </p:nvPicPr>
            <p:blipFill>
              <a:blip r:embed="rId34" cstate="print"/>
              <a:stretch>
                <a:fillRect/>
              </a:stretch>
            </p:blipFill>
            <p:spPr>
              <a:xfrm>
                <a:off x="14006659" y="9469806"/>
                <a:ext cx="663974" cy="793131"/>
              </a:xfrm>
              <a:prstGeom prst="rect">
                <a:avLst/>
              </a:prstGeom>
            </p:spPr>
          </p:pic>
          <p:pic>
            <p:nvPicPr>
              <p:cNvPr id="41" name="Picture 40">
                <a:extLst>
                  <a:ext uri="{FF2B5EF4-FFF2-40B4-BE49-F238E27FC236}">
                    <a16:creationId xmlns:a16="http://schemas.microsoft.com/office/drawing/2014/main" id="{1325BCCD-ADC6-C844-B32D-95FCE23B5956}"/>
                  </a:ext>
                </a:extLst>
              </p:cNvPr>
              <p:cNvPicPr>
                <a:picLocks noChangeAspect="1"/>
              </p:cNvPicPr>
              <p:nvPr/>
            </p:nvPicPr>
            <p:blipFill rotWithShape="1">
              <a:blip r:embed="rId35">
                <a:clrChange>
                  <a:clrFrom>
                    <a:srgbClr val="FFFFFF"/>
                  </a:clrFrom>
                  <a:clrTo>
                    <a:srgbClr val="FFFFFF">
                      <a:alpha val="0"/>
                    </a:srgbClr>
                  </a:clrTo>
                </a:clrChange>
              </a:blip>
              <a:srcRect l="5280" t="9806" r="6535" b="22565"/>
              <a:stretch/>
            </p:blipFill>
            <p:spPr>
              <a:xfrm>
                <a:off x="13982596" y="6478746"/>
                <a:ext cx="1946409" cy="1065362"/>
              </a:xfrm>
              <a:prstGeom prst="rect">
                <a:avLst/>
              </a:prstGeom>
            </p:spPr>
          </p:pic>
          <p:pic>
            <p:nvPicPr>
              <p:cNvPr id="43" name="Picture 42">
                <a:extLst>
                  <a:ext uri="{FF2B5EF4-FFF2-40B4-BE49-F238E27FC236}">
                    <a16:creationId xmlns:a16="http://schemas.microsoft.com/office/drawing/2014/main" id="{AEAFD026-6A04-8F44-95AE-540B98D80230}"/>
                  </a:ext>
                </a:extLst>
              </p:cNvPr>
              <p:cNvPicPr>
                <a:picLocks noChangeAspect="1"/>
              </p:cNvPicPr>
              <p:nvPr/>
            </p:nvPicPr>
            <p:blipFill>
              <a:blip r:embed="rId36"/>
              <a:stretch>
                <a:fillRect/>
              </a:stretch>
            </p:blipFill>
            <p:spPr>
              <a:xfrm>
                <a:off x="9982308" y="5235228"/>
                <a:ext cx="1877561" cy="631786"/>
              </a:xfrm>
              <a:prstGeom prst="rect">
                <a:avLst/>
              </a:prstGeom>
            </p:spPr>
          </p:pic>
        </p:grpSp>
        <p:grpSp>
          <p:nvGrpSpPr>
            <p:cNvPr id="44" name="Group 43">
              <a:extLst>
                <a:ext uri="{FF2B5EF4-FFF2-40B4-BE49-F238E27FC236}">
                  <a16:creationId xmlns:a16="http://schemas.microsoft.com/office/drawing/2014/main" id="{EEA8232E-6F83-F64F-A0F9-D1FF70A109C1}"/>
                </a:ext>
              </a:extLst>
            </p:cNvPr>
            <p:cNvGrpSpPr/>
            <p:nvPr/>
          </p:nvGrpSpPr>
          <p:grpSpPr>
            <a:xfrm>
              <a:off x="1021080" y="2710390"/>
              <a:ext cx="4314846" cy="2227456"/>
              <a:chOff x="2342477" y="5798946"/>
              <a:chExt cx="10190295" cy="4727417"/>
            </a:xfrm>
          </p:grpSpPr>
          <p:pic>
            <p:nvPicPr>
              <p:cNvPr id="46" name="Picture 45">
                <a:extLst>
                  <a:ext uri="{FF2B5EF4-FFF2-40B4-BE49-F238E27FC236}">
                    <a16:creationId xmlns:a16="http://schemas.microsoft.com/office/drawing/2014/main" id="{DF5F13C4-47C8-BB40-8FDC-5FB3EB696F94}"/>
                  </a:ext>
                </a:extLst>
              </p:cNvPr>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9954234" y="8777091"/>
                <a:ext cx="1468120" cy="845657"/>
              </a:xfrm>
              <a:prstGeom prst="rect">
                <a:avLst/>
              </a:prstGeom>
            </p:spPr>
          </p:pic>
          <p:pic>
            <p:nvPicPr>
              <p:cNvPr id="47" name="Picture 46">
                <a:extLst>
                  <a:ext uri="{FF2B5EF4-FFF2-40B4-BE49-F238E27FC236}">
                    <a16:creationId xmlns:a16="http://schemas.microsoft.com/office/drawing/2014/main" id="{95014B2F-C7CB-DA4E-B7F3-996B38774E60}"/>
                  </a:ext>
                </a:extLst>
              </p:cNvPr>
              <p:cNvPicPr>
                <a:picLocks noChangeAspect="1"/>
              </p:cNvPicPr>
              <p:nvPr/>
            </p:nvPicPr>
            <p:blipFill>
              <a:blip r:embed="rId38" cstate="hqprint">
                <a:extLst>
                  <a:ext uri="{28A0092B-C50C-407E-A947-70E740481C1C}">
                    <a14:useLocalDpi xmlns:a14="http://schemas.microsoft.com/office/drawing/2010/main"/>
                  </a:ext>
                </a:extLst>
              </a:blip>
              <a:stretch>
                <a:fillRect/>
              </a:stretch>
            </p:blipFill>
            <p:spPr>
              <a:xfrm>
                <a:off x="7892085" y="9281025"/>
                <a:ext cx="1798515" cy="672275"/>
              </a:xfrm>
              <a:prstGeom prst="rect">
                <a:avLst/>
              </a:prstGeom>
            </p:spPr>
          </p:pic>
          <p:pic>
            <p:nvPicPr>
              <p:cNvPr id="48" name="Picture 47">
                <a:extLst>
                  <a:ext uri="{FF2B5EF4-FFF2-40B4-BE49-F238E27FC236}">
                    <a16:creationId xmlns:a16="http://schemas.microsoft.com/office/drawing/2014/main" id="{B516DF0D-910B-C84D-BDB3-B96A2325DAA2}"/>
                  </a:ext>
                </a:extLst>
              </p:cNvPr>
              <p:cNvPicPr>
                <a:picLocks noChangeAspect="1"/>
              </p:cNvPicPr>
              <p:nvPr/>
            </p:nvPicPr>
            <p:blipFill>
              <a:blip r:embed="rId39"/>
              <a:stretch>
                <a:fillRect/>
              </a:stretch>
            </p:blipFill>
            <p:spPr>
              <a:xfrm>
                <a:off x="5979724" y="9871595"/>
                <a:ext cx="2383228" cy="654768"/>
              </a:xfrm>
              <a:prstGeom prst="rect">
                <a:avLst/>
              </a:prstGeom>
            </p:spPr>
          </p:pic>
          <p:sp>
            <p:nvSpPr>
              <p:cNvPr id="49" name="Rectangle 48">
                <a:extLst>
                  <a:ext uri="{FF2B5EF4-FFF2-40B4-BE49-F238E27FC236}">
                    <a16:creationId xmlns:a16="http://schemas.microsoft.com/office/drawing/2014/main" id="{A4B1277E-EB37-B044-9D7F-1C87C14357DF}"/>
                  </a:ext>
                </a:extLst>
              </p:cNvPr>
              <p:cNvSpPr/>
              <p:nvPr/>
            </p:nvSpPr>
            <p:spPr>
              <a:xfrm>
                <a:off x="8362953" y="7657719"/>
                <a:ext cx="4169819" cy="1050242"/>
              </a:xfrm>
              <a:prstGeom prst="rect">
                <a:avLst/>
              </a:prstGeom>
              <a:solidFill>
                <a:srgbClr val="EAE9EC"/>
              </a:solidFill>
              <a:ln w="6350">
                <a:noFill/>
              </a:ln>
              <a:effectLst/>
            </p:spPr>
            <p:style>
              <a:lnRef idx="1">
                <a:schemeClr val="accent1"/>
              </a:lnRef>
              <a:fillRef idx="3">
                <a:schemeClr val="accent1"/>
              </a:fillRef>
              <a:effectRef idx="2">
                <a:schemeClr val="accent1"/>
              </a:effectRef>
              <a:fontRef idx="minor">
                <a:schemeClr val="lt1"/>
              </a:fontRef>
            </p:style>
            <p:txBody>
              <a:bodyPr lIns="51435" tIns="25718" rIns="51435" bIns="25718" rtlCol="0" anchor="ctr" anchorCtr="0"/>
              <a:lstStyle/>
              <a:p>
                <a:pPr algn="ctr"/>
                <a:r>
                  <a:rPr lang="en-US" sz="788" b="1" dirty="0">
                    <a:solidFill>
                      <a:prstClr val="black"/>
                    </a:solidFill>
                    <a:latin typeface="Arial" charset="0"/>
                    <a:ea typeface="Arial" charset="0"/>
                    <a:cs typeface="Arial" charset="0"/>
                  </a:rPr>
                  <a:t>OPEN</a:t>
                </a:r>
              </a:p>
              <a:p>
                <a:pPr algn="ctr"/>
                <a:r>
                  <a:rPr lang="en-US" sz="788" b="1" dirty="0">
                    <a:solidFill>
                      <a:prstClr val="black"/>
                    </a:solidFill>
                    <a:latin typeface="Arial" charset="0"/>
                    <a:ea typeface="Arial" charset="0"/>
                    <a:cs typeface="Arial" charset="0"/>
                  </a:rPr>
                  <a:t>STANDARDS</a:t>
                </a:r>
                <a:endParaRPr lang="en-US" sz="788" b="1" dirty="0">
                  <a:solidFill>
                    <a:prstClr val="black"/>
                  </a:solidFill>
                  <a:latin typeface="Arial" charset="0"/>
                  <a:ea typeface="Arial" charset="0"/>
                  <a:cs typeface="Arial" charset="0"/>
                  <a:sym typeface="HelvNeue Light for IBM"/>
                </a:endParaRPr>
              </a:p>
            </p:txBody>
          </p:sp>
          <p:pic>
            <p:nvPicPr>
              <p:cNvPr id="50" name="Picture 49">
                <a:extLst>
                  <a:ext uri="{FF2B5EF4-FFF2-40B4-BE49-F238E27FC236}">
                    <a16:creationId xmlns:a16="http://schemas.microsoft.com/office/drawing/2014/main" id="{24654D6D-5D1E-2E43-B3DF-495C407A980D}"/>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8858304" y="6412398"/>
                <a:ext cx="1771397" cy="613441"/>
              </a:xfrm>
              <a:prstGeom prst="rect">
                <a:avLst/>
              </a:prstGeom>
            </p:spPr>
          </p:pic>
          <p:sp>
            <p:nvSpPr>
              <p:cNvPr id="51" name="Shape 428">
                <a:extLst>
                  <a:ext uri="{FF2B5EF4-FFF2-40B4-BE49-F238E27FC236}">
                    <a16:creationId xmlns:a16="http://schemas.microsoft.com/office/drawing/2014/main" id="{F35F177E-031D-B947-862F-963EE94FF7C6}"/>
                  </a:ext>
                </a:extLst>
              </p:cNvPr>
              <p:cNvSpPr/>
              <p:nvPr/>
            </p:nvSpPr>
            <p:spPr>
              <a:xfrm>
                <a:off x="2342477" y="6467611"/>
                <a:ext cx="6278309" cy="3371633"/>
              </a:xfrm>
              <a:prstGeom prst="ellipse">
                <a:avLst/>
              </a:prstGeom>
              <a:solidFill>
                <a:schemeClr val="accent1"/>
              </a:solidFill>
              <a:ln w="25400">
                <a:noFill/>
              </a:ln>
              <a:extLst>
                <a:ext uri="{C572A759-6A51-4108-AA02-DFA0A04FC94B}">
                  <ma14:wrappingTextBoxFlag xmlns="" xmlns:ma14="http://schemas.microsoft.com/office/mac/drawingml/2011/main" val="1"/>
                </a:ext>
              </a:extLst>
            </p:spPr>
            <p:txBody>
              <a:bodyPr lIns="0" tIns="0" rIns="0" bIns="0" anchor="ctr"/>
              <a:lstStyle/>
              <a:p>
                <a:pPr algn="ctr">
                  <a:defRPr>
                    <a:solidFill>
                      <a:srgbClr val="DB2780">
                        <a:hueOff val="-11493578"/>
                        <a:satOff val="-100000"/>
                        <a:lumOff val="76062"/>
                      </a:srgbClr>
                    </a:solidFill>
                  </a:defRPr>
                </a:pPr>
                <a:endParaRPr lang="en-US" sz="1125" dirty="0">
                  <a:solidFill>
                    <a:srgbClr val="DB2780">
                      <a:hueOff val="-11493578"/>
                      <a:satOff val="-100000"/>
                      <a:lumOff val="76062"/>
                    </a:srgbClr>
                  </a:solidFill>
                  <a:latin typeface="Arial" charset="0"/>
                  <a:ea typeface="Arial" charset="0"/>
                </a:endParaRPr>
              </a:p>
              <a:p>
                <a:pPr algn="ctr">
                  <a:defRPr>
                    <a:solidFill>
                      <a:srgbClr val="DB2780">
                        <a:hueOff val="-11493578"/>
                        <a:satOff val="-100000"/>
                        <a:lumOff val="76062"/>
                      </a:srgbClr>
                    </a:solidFill>
                  </a:defRPr>
                </a:pPr>
                <a:endParaRPr lang="en-US" sz="1125" dirty="0">
                  <a:solidFill>
                    <a:srgbClr val="DB2780">
                      <a:hueOff val="-11493578"/>
                      <a:satOff val="-100000"/>
                      <a:lumOff val="76062"/>
                    </a:srgbClr>
                  </a:solidFill>
                  <a:latin typeface="Arial" charset="0"/>
                  <a:ea typeface="Arial" charset="0"/>
                </a:endParaRPr>
              </a:p>
              <a:p>
                <a:pPr algn="ctr">
                  <a:defRPr>
                    <a:solidFill>
                      <a:srgbClr val="DB2780">
                        <a:hueOff val="-11493578"/>
                        <a:satOff val="-100000"/>
                        <a:lumOff val="76062"/>
                      </a:srgbClr>
                    </a:solidFill>
                  </a:defRPr>
                </a:pPr>
                <a:r>
                  <a:rPr lang="en-US" sz="1125" dirty="0">
                    <a:solidFill>
                      <a:srgbClr val="DB2780">
                        <a:hueOff val="-11493578"/>
                        <a:satOff val="-100000"/>
                        <a:lumOff val="76062"/>
                      </a:srgbClr>
                    </a:solidFill>
                    <a:ea typeface="Arial" charset="0"/>
                  </a:rPr>
                  <a:t>Open Ecosystem</a:t>
                </a:r>
                <a:endParaRPr lang="en-US" sz="1125" dirty="0">
                  <a:solidFill>
                    <a:srgbClr val="DB2780">
                      <a:hueOff val="-11493578"/>
                      <a:satOff val="-100000"/>
                      <a:lumOff val="76062"/>
                    </a:srgbClr>
                  </a:solidFill>
                  <a:latin typeface="Arial" charset="0"/>
                  <a:ea typeface="Arial" charset="0"/>
                </a:endParaRPr>
              </a:p>
            </p:txBody>
          </p:sp>
          <p:pic>
            <p:nvPicPr>
              <p:cNvPr id="54" name="Picture 53">
                <a:extLst>
                  <a:ext uri="{FF2B5EF4-FFF2-40B4-BE49-F238E27FC236}">
                    <a16:creationId xmlns:a16="http://schemas.microsoft.com/office/drawing/2014/main" id="{C146513E-0A8A-C449-B016-69B9222184FB}"/>
                  </a:ext>
                </a:extLst>
              </p:cNvPr>
              <p:cNvPicPr>
                <a:picLocks noChangeAspect="1"/>
              </p:cNvPicPr>
              <p:nvPr/>
            </p:nvPicPr>
            <p:blipFill>
              <a:blip r:embed="rId41"/>
              <a:stretch>
                <a:fillRect/>
              </a:stretch>
            </p:blipFill>
            <p:spPr>
              <a:xfrm>
                <a:off x="6334398" y="5798946"/>
                <a:ext cx="2738867" cy="666492"/>
              </a:xfrm>
              <a:prstGeom prst="rect">
                <a:avLst/>
              </a:prstGeom>
            </p:spPr>
          </p:pic>
        </p:grpSp>
        <p:sp>
          <p:nvSpPr>
            <p:cNvPr id="57" name="Oval 56">
              <a:extLst>
                <a:ext uri="{FF2B5EF4-FFF2-40B4-BE49-F238E27FC236}">
                  <a16:creationId xmlns:a16="http://schemas.microsoft.com/office/drawing/2014/main" id="{A6FBCE9D-CA20-4A5D-8A39-15FE7173336A}"/>
                </a:ext>
              </a:extLst>
            </p:cNvPr>
            <p:cNvSpPr/>
            <p:nvPr/>
          </p:nvSpPr>
          <p:spPr bwMode="auto">
            <a:xfrm>
              <a:off x="1021080" y="2617975"/>
              <a:ext cx="4263600" cy="2403592"/>
            </a:xfrm>
            <a:prstGeom prst="ellipse">
              <a:avLst/>
            </a:prstGeom>
            <a:noFill/>
            <a:ln w="25400" cap="flat" cmpd="sng" algn="ctr">
              <a:solidFill>
                <a:srgbClr val="264A60"/>
              </a:solidFill>
              <a:prstDash val="solid"/>
              <a:round/>
              <a:headEnd type="none" w="med" len="med"/>
              <a:tailEnd type="none" w="med" len="med"/>
            </a:ln>
            <a:effectLst/>
          </p:spPr>
          <p:txBody>
            <a:bodyPr vert="horz" wrap="none" lIns="68573" tIns="34286" rIns="68573" bIns="34286" numCol="1" rtlCol="0" anchor="ctr" anchorCtr="0" compatLnSpc="1">
              <a:prstTxWarp prst="textNoShape">
                <a:avLst/>
              </a:prstTxWarp>
            </a:bodyPr>
            <a:lstStyle/>
            <a:p>
              <a:pPr defTabSz="685694" eaLnBrk="0"/>
              <a:endParaRPr lang="en-US" sz="1238" dirty="0">
                <a:solidFill>
                  <a:srgbClr val="000000"/>
                </a:solidFill>
                <a:latin typeface="Arial" charset="0"/>
                <a:ea typeface="Arial" charset="0"/>
              </a:endParaRPr>
            </a:p>
          </p:txBody>
        </p:sp>
        <p:sp>
          <p:nvSpPr>
            <p:cNvPr id="58" name="Oval 57">
              <a:extLst>
                <a:ext uri="{FF2B5EF4-FFF2-40B4-BE49-F238E27FC236}">
                  <a16:creationId xmlns:a16="http://schemas.microsoft.com/office/drawing/2014/main" id="{AC6F976C-D55C-4028-AA23-CC7350FD28B9}"/>
                </a:ext>
              </a:extLst>
            </p:cNvPr>
            <p:cNvSpPr/>
            <p:nvPr/>
          </p:nvSpPr>
          <p:spPr bwMode="auto">
            <a:xfrm>
              <a:off x="1021080" y="2096817"/>
              <a:ext cx="6267042" cy="3462227"/>
            </a:xfrm>
            <a:prstGeom prst="ellipse">
              <a:avLst/>
            </a:prstGeom>
            <a:noFill/>
            <a:ln w="25400" cap="flat" cmpd="sng" algn="ctr">
              <a:solidFill>
                <a:srgbClr val="264A60"/>
              </a:solidFill>
              <a:prstDash val="solid"/>
              <a:round/>
              <a:headEnd type="none" w="med" len="med"/>
              <a:tailEnd type="none" w="med" len="med"/>
            </a:ln>
            <a:effectLst/>
          </p:spPr>
          <p:txBody>
            <a:bodyPr vert="horz" wrap="none" lIns="68573" tIns="34286" rIns="68573" bIns="34286" numCol="1" rtlCol="0" anchor="ctr" anchorCtr="0" compatLnSpc="1">
              <a:prstTxWarp prst="textNoShape">
                <a:avLst/>
              </a:prstTxWarp>
            </a:bodyPr>
            <a:lstStyle/>
            <a:p>
              <a:pPr defTabSz="685694" eaLnBrk="0"/>
              <a:endParaRPr lang="en-US" sz="1238" dirty="0">
                <a:solidFill>
                  <a:srgbClr val="000000"/>
                </a:solidFill>
                <a:latin typeface="Arial" charset="0"/>
                <a:ea typeface="Arial" charset="0"/>
              </a:endParaRPr>
            </a:p>
          </p:txBody>
        </p:sp>
        <p:sp>
          <p:nvSpPr>
            <p:cNvPr id="59" name="Oval 58">
              <a:extLst>
                <a:ext uri="{FF2B5EF4-FFF2-40B4-BE49-F238E27FC236}">
                  <a16:creationId xmlns:a16="http://schemas.microsoft.com/office/drawing/2014/main" id="{BF1E5DFA-3BB3-4A0E-9DEC-08EC7951DC6A}"/>
                </a:ext>
              </a:extLst>
            </p:cNvPr>
            <p:cNvSpPr/>
            <p:nvPr/>
          </p:nvSpPr>
          <p:spPr bwMode="auto">
            <a:xfrm>
              <a:off x="1021080" y="1505407"/>
              <a:ext cx="8625774" cy="4670709"/>
            </a:xfrm>
            <a:prstGeom prst="ellipse">
              <a:avLst/>
            </a:prstGeom>
            <a:noFill/>
            <a:ln w="25400" cap="flat" cmpd="sng" algn="ctr">
              <a:solidFill>
                <a:srgbClr val="264A60"/>
              </a:solidFill>
              <a:prstDash val="solid"/>
              <a:round/>
              <a:headEnd type="none" w="med" len="med"/>
              <a:tailEnd type="none" w="med" len="med"/>
            </a:ln>
            <a:effectLst/>
          </p:spPr>
          <p:txBody>
            <a:bodyPr vert="horz" wrap="none" lIns="68573" tIns="34286" rIns="68573" bIns="34286" numCol="1" rtlCol="0" anchor="ctr" anchorCtr="0" compatLnSpc="1">
              <a:prstTxWarp prst="textNoShape">
                <a:avLst/>
              </a:prstTxWarp>
            </a:bodyPr>
            <a:lstStyle/>
            <a:p>
              <a:pPr defTabSz="685694" eaLnBrk="0"/>
              <a:endParaRPr lang="en-US" sz="1238" dirty="0">
                <a:solidFill>
                  <a:srgbClr val="000000"/>
                </a:solidFill>
                <a:latin typeface="Arial" charset="0"/>
                <a:ea typeface="Arial" charset="0"/>
              </a:endParaRPr>
            </a:p>
          </p:txBody>
        </p:sp>
        <p:pic>
          <p:nvPicPr>
            <p:cNvPr id="60" name="Picture 59">
              <a:extLst>
                <a:ext uri="{FF2B5EF4-FFF2-40B4-BE49-F238E27FC236}">
                  <a16:creationId xmlns:a16="http://schemas.microsoft.com/office/drawing/2014/main" id="{3BD746AF-B97C-4D95-9F43-E461989AA311}"/>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2064570" y="3237523"/>
              <a:ext cx="571424" cy="547623"/>
            </a:xfrm>
            <a:prstGeom prst="rect">
              <a:avLst/>
            </a:prstGeom>
          </p:spPr>
        </p:pic>
      </p:grpSp>
      <p:sp>
        <p:nvSpPr>
          <p:cNvPr id="4" name="Footer Placeholder 3">
            <a:extLst>
              <a:ext uri="{FF2B5EF4-FFF2-40B4-BE49-F238E27FC236}">
                <a16:creationId xmlns:a16="http://schemas.microsoft.com/office/drawing/2014/main" id="{79B97CF1-0924-BF41-B2D9-0783AA280C26}"/>
              </a:ext>
            </a:extLst>
          </p:cNvPr>
          <p:cNvSpPr>
            <a:spLocks noGrp="1"/>
          </p:cNvSpPr>
          <p:nvPr>
            <p:ph type="ftr" sz="quarter" idx="10"/>
          </p:nvPr>
        </p:nvSpPr>
        <p:spPr/>
        <p:txBody>
          <a:bodyPr/>
          <a:lstStyle/>
          <a:p>
            <a:r>
              <a:rPr lang="en-US" dirty="0"/>
              <a:t>IBM Cloud Pak for Data Workshop v3.0.1 / © 2020 IBM Corporation</a:t>
            </a:r>
          </a:p>
        </p:txBody>
      </p:sp>
      <p:sp>
        <p:nvSpPr>
          <p:cNvPr id="21" name="Slide Number Placeholder 20">
            <a:extLst>
              <a:ext uri="{FF2B5EF4-FFF2-40B4-BE49-F238E27FC236}">
                <a16:creationId xmlns:a16="http://schemas.microsoft.com/office/drawing/2014/main" id="{F22AE182-0530-A94A-A742-22CA7636567C}"/>
              </a:ext>
            </a:extLst>
          </p:cNvPr>
          <p:cNvSpPr>
            <a:spLocks noGrp="1"/>
          </p:cNvSpPr>
          <p:nvPr>
            <p:ph type="sldNum" sz="quarter" idx="11"/>
          </p:nvPr>
        </p:nvSpPr>
        <p:spPr/>
        <p:txBody>
          <a:bodyPr/>
          <a:lstStyle/>
          <a:p>
            <a:fld id="{59395FB3-9C97-154F-86B2-7E381B951268}" type="slidenum">
              <a:rPr lang="en-US" smtClean="0"/>
              <a:pPr/>
              <a:t>107</a:t>
            </a:fld>
            <a:endParaRPr lang="en-US" dirty="0"/>
          </a:p>
        </p:txBody>
      </p:sp>
      <p:pic>
        <p:nvPicPr>
          <p:cNvPr id="62" name="Picture 61">
            <a:extLst>
              <a:ext uri="{FF2B5EF4-FFF2-40B4-BE49-F238E27FC236}">
                <a16:creationId xmlns:a16="http://schemas.microsoft.com/office/drawing/2014/main" id="{70232DBA-83E7-5548-B52B-61A4A21D636D}"/>
              </a:ext>
            </a:extLst>
          </p:cNvPr>
          <p:cNvPicPr>
            <a:picLocks noChangeAspect="1"/>
          </p:cNvPicPr>
          <p:nvPr/>
        </p:nvPicPr>
        <p:blipFill>
          <a:blip r:embed="rId43"/>
          <a:stretch>
            <a:fillRect/>
          </a:stretch>
        </p:blipFill>
        <p:spPr>
          <a:xfrm>
            <a:off x="8388628" y="141514"/>
            <a:ext cx="605352" cy="699791"/>
          </a:xfrm>
          <a:prstGeom prst="rect">
            <a:avLst/>
          </a:prstGeom>
        </p:spPr>
      </p:pic>
    </p:spTree>
    <p:extLst>
      <p:ext uri="{BB962C8B-B14F-4D97-AF65-F5344CB8AC3E}">
        <p14:creationId xmlns:p14="http://schemas.microsoft.com/office/powerpoint/2010/main" val="19148379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88A3391A-8C58-2E46-A448-D9B09649D6C1}"/>
              </a:ext>
            </a:extLst>
          </p:cNvPr>
          <p:cNvSpPr/>
          <p:nvPr/>
        </p:nvSpPr>
        <p:spPr bwMode="auto">
          <a:xfrm>
            <a:off x="210311"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Rectangle 11">
            <a:extLst>
              <a:ext uri="{FF2B5EF4-FFF2-40B4-BE49-F238E27FC236}">
                <a16:creationId xmlns:a16="http://schemas.microsoft.com/office/drawing/2014/main" id="{B33C5E30-71DA-4AB7-ABBB-01CA5D17855D}"/>
              </a:ext>
            </a:extLst>
          </p:cNvPr>
          <p:cNvSpPr/>
          <p:nvPr/>
        </p:nvSpPr>
        <p:spPr>
          <a:xfrm>
            <a:off x="284782" y="2512470"/>
            <a:ext cx="8581412" cy="1704817"/>
          </a:xfrm>
          <a:prstGeom prst="rect">
            <a:avLst/>
          </a:prstGeom>
          <a:solidFill>
            <a:schemeClr val="bg1"/>
          </a:solidFill>
          <a:ln w="28575">
            <a:solidFill>
              <a:schemeClr val="bg1">
                <a:lumMod val="95000"/>
              </a:schemeClr>
            </a:solidFill>
          </a:ln>
        </p:spPr>
        <p:txBody>
          <a:bodyPr wrap="square" lIns="0" tIns="0" rIns="0" bIns="0" rtlCol="0" anchor="ctr">
            <a:noAutofit/>
          </a:bodyPr>
          <a:lstStyle/>
          <a:p>
            <a:pPr defTabSz="685783"/>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398678"/>
          </a:xfrm>
        </p:spPr>
        <p:txBody>
          <a:bodyPr/>
          <a:lstStyle/>
          <a:p>
            <a:r>
              <a:rPr lang="en-US" dirty="0"/>
              <a:t>CPD Multi-cloud support</a:t>
            </a:r>
          </a:p>
        </p:txBody>
      </p:sp>
      <p:pic>
        <p:nvPicPr>
          <p:cNvPr id="4" name="Picture 3">
            <a:extLst>
              <a:ext uri="{FF2B5EF4-FFF2-40B4-BE49-F238E27FC236}">
                <a16:creationId xmlns:a16="http://schemas.microsoft.com/office/drawing/2014/main" id="{8A9B54A8-1B7C-4D7D-8DFD-558534C0BB2E}"/>
              </a:ext>
            </a:extLst>
          </p:cNvPr>
          <p:cNvPicPr>
            <a:picLocks noChangeAspect="1"/>
          </p:cNvPicPr>
          <p:nvPr/>
        </p:nvPicPr>
        <p:blipFill>
          <a:blip r:embed="rId3"/>
          <a:stretch>
            <a:fillRect/>
          </a:stretch>
        </p:blipFill>
        <p:spPr>
          <a:xfrm>
            <a:off x="7283358" y="2928475"/>
            <a:ext cx="1495472" cy="937303"/>
          </a:xfrm>
          <a:prstGeom prst="rect">
            <a:avLst/>
          </a:prstGeom>
        </p:spPr>
      </p:pic>
      <p:pic>
        <p:nvPicPr>
          <p:cNvPr id="5" name="Picture 4">
            <a:extLst>
              <a:ext uri="{FF2B5EF4-FFF2-40B4-BE49-F238E27FC236}">
                <a16:creationId xmlns:a16="http://schemas.microsoft.com/office/drawing/2014/main" id="{B4339ED6-1AF4-4D61-A910-4E4E9C8853B8}"/>
              </a:ext>
            </a:extLst>
          </p:cNvPr>
          <p:cNvPicPr>
            <a:picLocks noChangeAspect="1"/>
          </p:cNvPicPr>
          <p:nvPr/>
        </p:nvPicPr>
        <p:blipFill>
          <a:blip r:embed="rId4"/>
          <a:stretch>
            <a:fillRect/>
          </a:stretch>
        </p:blipFill>
        <p:spPr>
          <a:xfrm>
            <a:off x="1623117" y="2831453"/>
            <a:ext cx="1838445" cy="1131350"/>
          </a:xfrm>
          <a:prstGeom prst="rect">
            <a:avLst/>
          </a:prstGeom>
        </p:spPr>
      </p:pic>
      <p:pic>
        <p:nvPicPr>
          <p:cNvPr id="9" name="Picture 8">
            <a:extLst>
              <a:ext uri="{FF2B5EF4-FFF2-40B4-BE49-F238E27FC236}">
                <a16:creationId xmlns:a16="http://schemas.microsoft.com/office/drawing/2014/main" id="{493C1C8F-563C-4F50-997B-5D13241ABED5}"/>
              </a:ext>
            </a:extLst>
          </p:cNvPr>
          <p:cNvPicPr>
            <a:picLocks noChangeAspect="1"/>
          </p:cNvPicPr>
          <p:nvPr/>
        </p:nvPicPr>
        <p:blipFill>
          <a:blip r:embed="rId5"/>
          <a:stretch>
            <a:fillRect/>
          </a:stretch>
        </p:blipFill>
        <p:spPr>
          <a:xfrm>
            <a:off x="4397196" y="2948908"/>
            <a:ext cx="1451328" cy="1131351"/>
          </a:xfrm>
          <a:prstGeom prst="rect">
            <a:avLst/>
          </a:prstGeom>
        </p:spPr>
      </p:pic>
      <p:sp>
        <p:nvSpPr>
          <p:cNvPr id="7" name="Rectangle 6">
            <a:extLst>
              <a:ext uri="{FF2B5EF4-FFF2-40B4-BE49-F238E27FC236}">
                <a16:creationId xmlns:a16="http://schemas.microsoft.com/office/drawing/2014/main" id="{25F43CD2-18A7-43AD-98E7-27E7F213DF6C}"/>
              </a:ext>
            </a:extLst>
          </p:cNvPr>
          <p:cNvSpPr/>
          <p:nvPr/>
        </p:nvSpPr>
        <p:spPr>
          <a:xfrm>
            <a:off x="455791" y="3703299"/>
            <a:ext cx="1306643" cy="318026"/>
          </a:xfrm>
          <a:prstGeom prst="rect">
            <a:avLst/>
          </a:prstGeom>
          <a:solidFill>
            <a:schemeClr val="bg1">
              <a:lumMod val="65000"/>
            </a:schemeClr>
          </a:solidFill>
          <a:ln>
            <a:solidFill>
              <a:schemeClr val="bg1">
                <a:lumMod val="65000"/>
              </a:schemeClr>
            </a:solidFill>
          </a:ln>
        </p:spPr>
        <p:txBody>
          <a:bodyPr wrap="square" lIns="0" tIns="0" rIns="0" bIns="0" rtlCol="0" anchor="ctr">
            <a:noAutofit/>
          </a:bodyPr>
          <a:lstStyle/>
          <a:p>
            <a:pPr defTabSz="914354"/>
            <a:endParaRPr lang="en-US" sz="1600" dirty="0">
              <a:solidFill>
                <a:srgbClr val="FFFFFF"/>
              </a:solidFill>
              <a:latin typeface="Arial"/>
              <a:cs typeface="Arial"/>
            </a:endParaRPr>
          </a:p>
        </p:txBody>
      </p:sp>
      <p:pic>
        <p:nvPicPr>
          <p:cNvPr id="10" name="Picture 9">
            <a:extLst>
              <a:ext uri="{FF2B5EF4-FFF2-40B4-BE49-F238E27FC236}">
                <a16:creationId xmlns:a16="http://schemas.microsoft.com/office/drawing/2014/main" id="{88AD5491-238D-4831-903C-9C315C3E33AB}"/>
              </a:ext>
            </a:extLst>
          </p:cNvPr>
          <p:cNvPicPr>
            <a:picLocks noChangeAspect="1"/>
          </p:cNvPicPr>
          <p:nvPr/>
        </p:nvPicPr>
        <p:blipFill>
          <a:blip r:embed="rId6"/>
          <a:stretch>
            <a:fillRect/>
          </a:stretch>
        </p:blipFill>
        <p:spPr>
          <a:xfrm>
            <a:off x="455792" y="2754985"/>
            <a:ext cx="1306643" cy="9009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CAF28EFD-09D4-46EA-B4FB-0912201ADBA7}"/>
              </a:ext>
            </a:extLst>
          </p:cNvPr>
          <p:cNvSpPr txBox="1"/>
          <p:nvPr/>
        </p:nvSpPr>
        <p:spPr>
          <a:xfrm>
            <a:off x="455791" y="3741972"/>
            <a:ext cx="1389164" cy="261610"/>
          </a:xfrm>
          <a:prstGeom prst="rect">
            <a:avLst/>
          </a:prstGeom>
          <a:noFill/>
        </p:spPr>
        <p:txBody>
          <a:bodyPr wrap="square" rtlCol="0" anchor="ctr" anchorCtr="0">
            <a:spAutoFit/>
          </a:bodyPr>
          <a:lstStyle/>
          <a:p>
            <a:pPr defTabSz="914354"/>
            <a:r>
              <a:rPr lang="en-US" sz="1100" b="1" dirty="0">
                <a:solidFill>
                  <a:srgbClr val="FFFFFF"/>
                </a:solidFill>
                <a:latin typeface="IBM Plex Sans"/>
              </a:rPr>
              <a:t>Your Data Center</a:t>
            </a:r>
          </a:p>
        </p:txBody>
      </p:sp>
      <p:pic>
        <p:nvPicPr>
          <p:cNvPr id="13" name="Picture 12">
            <a:extLst>
              <a:ext uri="{FF2B5EF4-FFF2-40B4-BE49-F238E27FC236}">
                <a16:creationId xmlns:a16="http://schemas.microsoft.com/office/drawing/2014/main" id="{553F55D1-F399-48F6-A77B-70DA7385B60E}"/>
              </a:ext>
            </a:extLst>
          </p:cNvPr>
          <p:cNvPicPr>
            <a:picLocks noChangeAspect="1"/>
          </p:cNvPicPr>
          <p:nvPr/>
        </p:nvPicPr>
        <p:blipFill>
          <a:blip r:embed="rId7"/>
          <a:stretch>
            <a:fillRect/>
          </a:stretch>
        </p:blipFill>
        <p:spPr>
          <a:xfrm>
            <a:off x="3383707" y="2869769"/>
            <a:ext cx="981978" cy="1054717"/>
          </a:xfrm>
          <a:prstGeom prst="rect">
            <a:avLst/>
          </a:prstGeom>
        </p:spPr>
      </p:pic>
      <p:pic>
        <p:nvPicPr>
          <p:cNvPr id="16" name="Picture 15">
            <a:extLst>
              <a:ext uri="{FF2B5EF4-FFF2-40B4-BE49-F238E27FC236}">
                <a16:creationId xmlns:a16="http://schemas.microsoft.com/office/drawing/2014/main" id="{1A2B177D-867C-4060-97B1-F8C7A9273E1B}"/>
              </a:ext>
            </a:extLst>
          </p:cNvPr>
          <p:cNvPicPr>
            <a:picLocks noChangeAspect="1"/>
          </p:cNvPicPr>
          <p:nvPr/>
        </p:nvPicPr>
        <p:blipFill>
          <a:blip r:embed="rId8"/>
          <a:stretch>
            <a:fillRect/>
          </a:stretch>
        </p:blipFill>
        <p:spPr>
          <a:xfrm>
            <a:off x="5717905" y="2989124"/>
            <a:ext cx="1565453" cy="876654"/>
          </a:xfrm>
          <a:prstGeom prst="rect">
            <a:avLst/>
          </a:prstGeom>
        </p:spPr>
      </p:pic>
      <p:grpSp>
        <p:nvGrpSpPr>
          <p:cNvPr id="20" name="Group 19">
            <a:extLst>
              <a:ext uri="{FF2B5EF4-FFF2-40B4-BE49-F238E27FC236}">
                <a16:creationId xmlns:a16="http://schemas.microsoft.com/office/drawing/2014/main" id="{973C0F9A-8F33-49F9-A37A-D0B43A0AF3E1}"/>
              </a:ext>
            </a:extLst>
          </p:cNvPr>
          <p:cNvGrpSpPr/>
          <p:nvPr/>
        </p:nvGrpSpPr>
        <p:grpSpPr>
          <a:xfrm>
            <a:off x="2990689" y="4373059"/>
            <a:ext cx="3162623" cy="460743"/>
            <a:chOff x="7616024" y="1449148"/>
            <a:chExt cx="4216830" cy="614324"/>
          </a:xfrm>
        </p:grpSpPr>
        <p:sp>
          <p:nvSpPr>
            <p:cNvPr id="18" name="Rectangle: Rounded Corners 17">
              <a:extLst>
                <a:ext uri="{FF2B5EF4-FFF2-40B4-BE49-F238E27FC236}">
                  <a16:creationId xmlns:a16="http://schemas.microsoft.com/office/drawing/2014/main" id="{B4F6AC0B-7C90-42B3-9395-69B703AC1617}"/>
                </a:ext>
              </a:extLst>
            </p:cNvPr>
            <p:cNvSpPr/>
            <p:nvPr/>
          </p:nvSpPr>
          <p:spPr bwMode="auto">
            <a:xfrm>
              <a:off x="7616024" y="1449148"/>
              <a:ext cx="4216830" cy="614324"/>
            </a:xfrm>
            <a:prstGeom prst="roundRect">
              <a:avLst>
                <a:gd name="adj" fmla="val 50000"/>
              </a:avLst>
            </a:prstGeom>
            <a:solidFill>
              <a:schemeClr val="bg1">
                <a:lumMod val="95000"/>
              </a:schemeClr>
            </a:solidFill>
            <a:ln>
              <a:solidFill>
                <a:schemeClr val="bg1">
                  <a:lumMod val="50000"/>
                </a:schemeClr>
              </a:solidFill>
            </a:ln>
          </p:spPr>
          <p:txBody>
            <a:bodyPr wrap="square" lIns="0" tIns="0" rIns="0" bIns="0" rtlCol="0" anchor="ctr">
              <a:noAutofit/>
            </a:bodyPr>
            <a:lstStyle/>
            <a:p>
              <a:pPr defTabSz="685783"/>
              <a:endParaRPr lang="en-US" sz="1200" dirty="0">
                <a:solidFill>
                  <a:srgbClr val="FFFFFF"/>
                </a:solidFill>
                <a:latin typeface="Arial"/>
                <a:cs typeface="Arial"/>
              </a:endParaRPr>
            </a:p>
          </p:txBody>
        </p:sp>
        <p:sp>
          <p:nvSpPr>
            <p:cNvPr id="19" name="TextBox 18">
              <a:extLst>
                <a:ext uri="{FF2B5EF4-FFF2-40B4-BE49-F238E27FC236}">
                  <a16:creationId xmlns:a16="http://schemas.microsoft.com/office/drawing/2014/main" id="{A1DFAB9D-7BCA-4F6C-B7C6-683E9FBE24E4}"/>
                </a:ext>
              </a:extLst>
            </p:cNvPr>
            <p:cNvSpPr txBox="1"/>
            <p:nvPr/>
          </p:nvSpPr>
          <p:spPr>
            <a:xfrm>
              <a:off x="7809591" y="1519577"/>
              <a:ext cx="3819849" cy="492443"/>
            </a:xfrm>
            <a:prstGeom prst="rect">
              <a:avLst/>
            </a:prstGeom>
            <a:noFill/>
          </p:spPr>
          <p:txBody>
            <a:bodyPr wrap="none" rtlCol="0">
              <a:spAutoFit/>
            </a:bodyPr>
            <a:lstStyle/>
            <a:p>
              <a:pPr defTabSz="685783"/>
              <a:r>
                <a:rPr lang="en-US" sz="1800" i="1" dirty="0">
                  <a:solidFill>
                    <a:schemeClr val="accent1">
                      <a:lumMod val="50000"/>
                    </a:schemeClr>
                  </a:solidFill>
                  <a:latin typeface="IBM Plex Sans"/>
                </a:rPr>
                <a:t>Helps avoid vendor lock in</a:t>
              </a:r>
            </a:p>
          </p:txBody>
        </p:sp>
      </p:grpSp>
      <p:sp>
        <p:nvSpPr>
          <p:cNvPr id="3" name="Rectangle 2">
            <a:extLst>
              <a:ext uri="{FF2B5EF4-FFF2-40B4-BE49-F238E27FC236}">
                <a16:creationId xmlns:a16="http://schemas.microsoft.com/office/drawing/2014/main" id="{E306E369-3CE2-44C6-BD26-7F02FE8B785F}"/>
              </a:ext>
            </a:extLst>
          </p:cNvPr>
          <p:cNvSpPr/>
          <p:nvPr/>
        </p:nvSpPr>
        <p:spPr>
          <a:xfrm>
            <a:off x="1532739" y="1118229"/>
            <a:ext cx="6078523" cy="1315745"/>
          </a:xfrm>
          <a:prstGeom prst="rect">
            <a:avLst/>
          </a:prstGeom>
          <a:noFill/>
        </p:spPr>
        <p:txBody>
          <a:bodyPr wrap="none" lIns="68580" tIns="34290" rIns="68580" bIns="34290">
            <a:spAutoFit/>
          </a:bodyPr>
          <a:lstStyle/>
          <a:p>
            <a:pPr algn="ctr" defTabSz="685783"/>
            <a:r>
              <a:rPr lang="en-US" sz="2700" dirty="0">
                <a:ln w="0"/>
                <a:solidFill>
                  <a:schemeClr val="accent1">
                    <a:lumMod val="50000"/>
                  </a:schemeClr>
                </a:solidFill>
                <a:effectLst>
                  <a:outerShdw blurRad="38100" dist="25400" dir="5400000" algn="ctr" rotWithShape="0">
                    <a:srgbClr val="6E747A">
                      <a:alpha val="43000"/>
                    </a:srgbClr>
                  </a:outerShdw>
                </a:effectLst>
                <a:latin typeface="Baskerville" charset="0"/>
                <a:ea typeface="Baskerville" charset="0"/>
                <a:cs typeface="Baskerville" charset="0"/>
              </a:rPr>
              <a:t>Build Once - Run anywhere </a:t>
            </a:r>
          </a:p>
          <a:p>
            <a:pPr algn="ctr" defTabSz="685783"/>
            <a:r>
              <a:rPr lang="en-US" sz="2700" dirty="0">
                <a:ln w="0"/>
                <a:solidFill>
                  <a:schemeClr val="accent1">
                    <a:lumMod val="50000"/>
                  </a:schemeClr>
                </a:solidFill>
                <a:effectLst>
                  <a:outerShdw blurRad="38100" dist="25400" dir="5400000" algn="ctr" rotWithShape="0">
                    <a:srgbClr val="6E747A">
                      <a:alpha val="43000"/>
                    </a:srgbClr>
                  </a:outerShdw>
                </a:effectLst>
                <a:latin typeface="Baskerville" charset="0"/>
                <a:ea typeface="Baskerville" charset="0"/>
                <a:cs typeface="Baskerville" charset="0"/>
              </a:rPr>
              <a:t>In your own data center </a:t>
            </a:r>
          </a:p>
          <a:p>
            <a:pPr algn="ctr" defTabSz="685783"/>
            <a:r>
              <a:rPr lang="en-US" sz="2700" dirty="0">
                <a:ln w="0"/>
                <a:solidFill>
                  <a:schemeClr val="accent1">
                    <a:lumMod val="50000"/>
                  </a:schemeClr>
                </a:solidFill>
                <a:effectLst>
                  <a:outerShdw blurRad="38100" dist="25400" dir="5400000" algn="ctr" rotWithShape="0">
                    <a:srgbClr val="6E747A">
                      <a:alpha val="43000"/>
                    </a:srgbClr>
                  </a:outerShdw>
                </a:effectLst>
                <a:latin typeface="Baskerville" charset="0"/>
                <a:ea typeface="Baskerville" charset="0"/>
                <a:cs typeface="Baskerville" charset="0"/>
              </a:rPr>
              <a:t>Or the cloud infrastructure of your choice </a:t>
            </a:r>
            <a:endParaRPr lang="en-US" sz="2700" dirty="0">
              <a:ln w="0"/>
              <a:solidFill>
                <a:schemeClr val="accent1">
                  <a:lumMod val="50000"/>
                </a:schemeClr>
              </a:solidFill>
              <a:effectLst>
                <a:outerShdw blurRad="38100" dist="25400" dir="5400000" algn="ctr" rotWithShape="0">
                  <a:srgbClr val="6E747A">
                    <a:alpha val="43000"/>
                  </a:srgbClr>
                </a:outerShdw>
              </a:effectLst>
            </a:endParaRPr>
          </a:p>
        </p:txBody>
      </p:sp>
      <p:sp>
        <p:nvSpPr>
          <p:cNvPr id="6" name="Footer Placeholder 5">
            <a:extLst>
              <a:ext uri="{FF2B5EF4-FFF2-40B4-BE49-F238E27FC236}">
                <a16:creationId xmlns:a16="http://schemas.microsoft.com/office/drawing/2014/main" id="{2884914F-E353-1B40-B2F2-4D88655350A1}"/>
              </a:ext>
            </a:extLst>
          </p:cNvPr>
          <p:cNvSpPr>
            <a:spLocks noGrp="1"/>
          </p:cNvSpPr>
          <p:nvPr>
            <p:ph type="ftr" sz="quarter" idx="10"/>
          </p:nvPr>
        </p:nvSpPr>
        <p:spPr/>
        <p:txBody>
          <a:bodyPr/>
          <a:lstStyle/>
          <a:p>
            <a:r>
              <a:rPr lang="en-US" dirty="0"/>
              <a:t>IBM Cloud Pak for Data Workshop v3.0.1 / © 2020 IBM Corporation</a:t>
            </a:r>
          </a:p>
        </p:txBody>
      </p:sp>
      <p:sp>
        <p:nvSpPr>
          <p:cNvPr id="8" name="Slide Number Placeholder 7">
            <a:extLst>
              <a:ext uri="{FF2B5EF4-FFF2-40B4-BE49-F238E27FC236}">
                <a16:creationId xmlns:a16="http://schemas.microsoft.com/office/drawing/2014/main" id="{52215018-D86D-CC44-82A4-E7285DB35D9B}"/>
              </a:ext>
            </a:extLst>
          </p:cNvPr>
          <p:cNvSpPr>
            <a:spLocks noGrp="1"/>
          </p:cNvSpPr>
          <p:nvPr>
            <p:ph type="sldNum" sz="quarter" idx="11"/>
          </p:nvPr>
        </p:nvSpPr>
        <p:spPr/>
        <p:txBody>
          <a:bodyPr/>
          <a:lstStyle/>
          <a:p>
            <a:fld id="{59395FB3-9C97-154F-86B2-7E381B951268}" type="slidenum">
              <a:rPr lang="en-US" smtClean="0"/>
              <a:pPr/>
              <a:t>108</a:t>
            </a:fld>
            <a:endParaRPr lang="en-US" dirty="0"/>
          </a:p>
        </p:txBody>
      </p:sp>
      <p:pic>
        <p:nvPicPr>
          <p:cNvPr id="21" name="Picture 20">
            <a:extLst>
              <a:ext uri="{FF2B5EF4-FFF2-40B4-BE49-F238E27FC236}">
                <a16:creationId xmlns:a16="http://schemas.microsoft.com/office/drawing/2014/main" id="{7ABF42C7-7430-5349-8816-3DFEA9A5D0D5}"/>
              </a:ext>
            </a:extLst>
          </p:cNvPr>
          <p:cNvPicPr>
            <a:picLocks noChangeAspect="1"/>
          </p:cNvPicPr>
          <p:nvPr/>
        </p:nvPicPr>
        <p:blipFill>
          <a:blip r:embed="rId9"/>
          <a:stretch>
            <a:fillRect/>
          </a:stretch>
        </p:blipFill>
        <p:spPr>
          <a:xfrm>
            <a:off x="8388628" y="141514"/>
            <a:ext cx="605352" cy="699791"/>
          </a:xfrm>
          <a:prstGeom prst="rect">
            <a:avLst/>
          </a:prstGeom>
        </p:spPr>
      </p:pic>
    </p:spTree>
    <p:extLst>
      <p:ext uri="{BB962C8B-B14F-4D97-AF65-F5344CB8AC3E}">
        <p14:creationId xmlns:p14="http://schemas.microsoft.com/office/powerpoint/2010/main" val="1543964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978F209-DF35-E940-9611-DE1D8F61898B}"/>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E9EA72C8-362D-8B4D-B4AD-ED5EB47DE952}"/>
              </a:ext>
            </a:extLst>
          </p:cNvPr>
          <p:cNvSpPr>
            <a:spLocks noGrp="1"/>
          </p:cNvSpPr>
          <p:nvPr>
            <p:ph type="title" idx="4294967295"/>
          </p:nvPr>
        </p:nvSpPr>
        <p:spPr>
          <a:xfrm>
            <a:off x="210312" y="201168"/>
            <a:ext cx="8683625" cy="583826"/>
          </a:xfrm>
        </p:spPr>
        <p:txBody>
          <a:bodyPr/>
          <a:lstStyle/>
          <a:p>
            <a:r>
              <a:rPr lang="en-US" dirty="0"/>
              <a:t>CPD Use Cases</a:t>
            </a:r>
            <a:br>
              <a:rPr lang="en-US" sz="1800" dirty="0"/>
            </a:br>
            <a:r>
              <a:rPr lang="en-US" sz="1800" dirty="0"/>
              <a:t>Industry agnostic</a:t>
            </a:r>
            <a:endParaRPr lang="en-US" dirty="0"/>
          </a:p>
        </p:txBody>
      </p:sp>
      <p:grpSp>
        <p:nvGrpSpPr>
          <p:cNvPr id="56" name="Group 55">
            <a:extLst>
              <a:ext uri="{FF2B5EF4-FFF2-40B4-BE49-F238E27FC236}">
                <a16:creationId xmlns:a16="http://schemas.microsoft.com/office/drawing/2014/main" id="{CFE823F2-6757-4CF9-9D63-A390798349AF}"/>
              </a:ext>
            </a:extLst>
          </p:cNvPr>
          <p:cNvGrpSpPr/>
          <p:nvPr/>
        </p:nvGrpSpPr>
        <p:grpSpPr>
          <a:xfrm>
            <a:off x="486686" y="1095335"/>
            <a:ext cx="3967249" cy="3786957"/>
            <a:chOff x="434468" y="1333501"/>
            <a:chExt cx="4947693" cy="4858932"/>
          </a:xfrm>
        </p:grpSpPr>
        <p:grpSp>
          <p:nvGrpSpPr>
            <p:cNvPr id="57" name="Group 56">
              <a:extLst>
                <a:ext uri="{FF2B5EF4-FFF2-40B4-BE49-F238E27FC236}">
                  <a16:creationId xmlns:a16="http://schemas.microsoft.com/office/drawing/2014/main" id="{76588612-4FC7-484B-9282-54776DD20A76}"/>
                </a:ext>
              </a:extLst>
            </p:cNvPr>
            <p:cNvGrpSpPr/>
            <p:nvPr/>
          </p:nvGrpSpPr>
          <p:grpSpPr>
            <a:xfrm>
              <a:off x="701826" y="1576610"/>
              <a:ext cx="4429686" cy="4393574"/>
              <a:chOff x="701826" y="1576610"/>
              <a:chExt cx="4429686" cy="4393574"/>
            </a:xfrm>
          </p:grpSpPr>
          <p:sp>
            <p:nvSpPr>
              <p:cNvPr id="63" name="Oval 62">
                <a:extLst>
                  <a:ext uri="{FF2B5EF4-FFF2-40B4-BE49-F238E27FC236}">
                    <a16:creationId xmlns:a16="http://schemas.microsoft.com/office/drawing/2014/main" id="{3E4BE9F7-0633-4FCB-9596-CBCD08ACB796}"/>
                  </a:ext>
                </a:extLst>
              </p:cNvPr>
              <p:cNvSpPr/>
              <p:nvPr/>
            </p:nvSpPr>
            <p:spPr bwMode="auto">
              <a:xfrm>
                <a:off x="735246" y="1576610"/>
                <a:ext cx="4360433" cy="4393574"/>
              </a:xfrm>
              <a:prstGeom prst="ellipse">
                <a:avLst/>
              </a:prstGeom>
              <a:solidFill>
                <a:srgbClr val="FFCC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defTabSz="914378">
                  <a:defRPr/>
                </a:pPr>
                <a:endParaRPr lang="en-US" sz="1400" kern="0" dirty="0">
                  <a:solidFill>
                    <a:srgbClr val="FFFFFF"/>
                  </a:solidFill>
                  <a:latin typeface="Arial"/>
                  <a:ea typeface="ＭＳ Ｐゴシック"/>
                </a:endParaRPr>
              </a:p>
            </p:txBody>
          </p:sp>
          <p:cxnSp>
            <p:nvCxnSpPr>
              <p:cNvPr id="64" name="Straight Connector 63">
                <a:extLst>
                  <a:ext uri="{FF2B5EF4-FFF2-40B4-BE49-F238E27FC236}">
                    <a16:creationId xmlns:a16="http://schemas.microsoft.com/office/drawing/2014/main" id="{1E48A819-1E1E-4096-961E-FD7AFFACF14F}"/>
                  </a:ext>
                </a:extLst>
              </p:cNvPr>
              <p:cNvCxnSpPr/>
              <p:nvPr/>
            </p:nvCxnSpPr>
            <p:spPr bwMode="auto">
              <a:xfrm flipH="1" flipV="1">
                <a:off x="919444" y="2759270"/>
                <a:ext cx="322929" cy="131537"/>
              </a:xfrm>
              <a:prstGeom prst="line">
                <a:avLst/>
              </a:prstGeom>
              <a:noFill/>
              <a:ln w="25400" cap="flat" cmpd="sng" algn="ctr">
                <a:solidFill>
                  <a:srgbClr val="FFFFFF"/>
                </a:solidFill>
                <a:prstDash val="solid"/>
              </a:ln>
              <a:effectLst/>
            </p:spPr>
          </p:cxnSp>
          <p:cxnSp>
            <p:nvCxnSpPr>
              <p:cNvPr id="65" name="Straight Connector 64">
                <a:extLst>
                  <a:ext uri="{FF2B5EF4-FFF2-40B4-BE49-F238E27FC236}">
                    <a16:creationId xmlns:a16="http://schemas.microsoft.com/office/drawing/2014/main" id="{3BD535DB-BA10-408B-BB11-0246FBB482F0}"/>
                  </a:ext>
                </a:extLst>
              </p:cNvPr>
              <p:cNvCxnSpPr/>
              <p:nvPr/>
            </p:nvCxnSpPr>
            <p:spPr bwMode="auto">
              <a:xfrm flipH="1">
                <a:off x="852993" y="4451635"/>
                <a:ext cx="460494" cy="151502"/>
              </a:xfrm>
              <a:prstGeom prst="line">
                <a:avLst/>
              </a:prstGeom>
              <a:noFill/>
              <a:ln w="25400" cap="flat" cmpd="sng" algn="ctr">
                <a:solidFill>
                  <a:srgbClr val="FFFFFF"/>
                </a:solidFill>
                <a:prstDash val="solid"/>
              </a:ln>
              <a:effectLst/>
            </p:spPr>
          </p:cxnSp>
          <p:cxnSp>
            <p:nvCxnSpPr>
              <p:cNvPr id="66" name="Straight Connector 65">
                <a:extLst>
                  <a:ext uri="{FF2B5EF4-FFF2-40B4-BE49-F238E27FC236}">
                    <a16:creationId xmlns:a16="http://schemas.microsoft.com/office/drawing/2014/main" id="{C92B26E1-F9B4-4BF8-9B7C-4384A422C44B}"/>
                  </a:ext>
                </a:extLst>
              </p:cNvPr>
              <p:cNvCxnSpPr/>
              <p:nvPr/>
            </p:nvCxnSpPr>
            <p:spPr bwMode="auto">
              <a:xfrm flipH="1" flipV="1">
                <a:off x="4475161" y="3978336"/>
                <a:ext cx="656351" cy="62246"/>
              </a:xfrm>
              <a:prstGeom prst="line">
                <a:avLst/>
              </a:prstGeom>
              <a:noFill/>
              <a:ln w="25400" cap="flat" cmpd="sng" algn="ctr">
                <a:solidFill>
                  <a:srgbClr val="FFFFFF"/>
                </a:solidFill>
                <a:prstDash val="solid"/>
              </a:ln>
              <a:effectLst/>
            </p:spPr>
          </p:cxnSp>
          <p:cxnSp>
            <p:nvCxnSpPr>
              <p:cNvPr id="67" name="Straight Connector 66">
                <a:extLst>
                  <a:ext uri="{FF2B5EF4-FFF2-40B4-BE49-F238E27FC236}">
                    <a16:creationId xmlns:a16="http://schemas.microsoft.com/office/drawing/2014/main" id="{E35E011D-A871-4A44-BBF9-3C7F0936029F}"/>
                  </a:ext>
                </a:extLst>
              </p:cNvPr>
              <p:cNvCxnSpPr/>
              <p:nvPr/>
            </p:nvCxnSpPr>
            <p:spPr bwMode="auto">
              <a:xfrm flipH="1">
                <a:off x="3697567" y="1795055"/>
                <a:ext cx="273965" cy="541416"/>
              </a:xfrm>
              <a:prstGeom prst="line">
                <a:avLst/>
              </a:prstGeom>
              <a:noFill/>
              <a:ln w="25400" cap="flat" cmpd="sng" algn="ctr">
                <a:solidFill>
                  <a:srgbClr val="FFFFFF"/>
                </a:solidFill>
                <a:prstDash val="solid"/>
              </a:ln>
              <a:effectLst/>
            </p:spPr>
          </p:cxnSp>
          <p:sp>
            <p:nvSpPr>
              <p:cNvPr id="68" name="Block Arc 67">
                <a:extLst>
                  <a:ext uri="{FF2B5EF4-FFF2-40B4-BE49-F238E27FC236}">
                    <a16:creationId xmlns:a16="http://schemas.microsoft.com/office/drawing/2014/main" id="{FB7556F7-C537-46B0-BBFC-567AB19B8EF0}"/>
                  </a:ext>
                </a:extLst>
              </p:cNvPr>
              <p:cNvSpPr/>
              <p:nvPr/>
            </p:nvSpPr>
            <p:spPr bwMode="auto">
              <a:xfrm>
                <a:off x="963745" y="1775090"/>
                <a:ext cx="3893802" cy="3993091"/>
              </a:xfrm>
              <a:prstGeom prst="blockArc">
                <a:avLst>
                  <a:gd name="adj1" fmla="val 14995344"/>
                  <a:gd name="adj2" fmla="val 16473895"/>
                  <a:gd name="adj3" fmla="val 22292"/>
                </a:avLst>
              </a:prstGeom>
              <a:solidFill>
                <a:srgbClr val="0E7BAE"/>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69" name="Block Arc 68">
                <a:extLst>
                  <a:ext uri="{FF2B5EF4-FFF2-40B4-BE49-F238E27FC236}">
                    <a16:creationId xmlns:a16="http://schemas.microsoft.com/office/drawing/2014/main" id="{EE7AA393-1863-448A-8EA9-4F05EC519469}"/>
                  </a:ext>
                </a:extLst>
              </p:cNvPr>
              <p:cNvSpPr/>
              <p:nvPr/>
            </p:nvSpPr>
            <p:spPr bwMode="auto">
              <a:xfrm>
                <a:off x="963745" y="1775090"/>
                <a:ext cx="3893802" cy="3993091"/>
              </a:xfrm>
              <a:prstGeom prst="blockArc">
                <a:avLst>
                  <a:gd name="adj1" fmla="val 13762100"/>
                  <a:gd name="adj2" fmla="val 14986803"/>
                  <a:gd name="adj3" fmla="val 22242"/>
                </a:avLst>
              </a:prstGeom>
              <a:solidFill>
                <a:srgbClr val="0E7BAE"/>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70" name="Block Arc 69">
                <a:extLst>
                  <a:ext uri="{FF2B5EF4-FFF2-40B4-BE49-F238E27FC236}">
                    <a16:creationId xmlns:a16="http://schemas.microsoft.com/office/drawing/2014/main" id="{888ED9B4-85D2-4D40-B9E5-9E7BC47CDC30}"/>
                  </a:ext>
                </a:extLst>
              </p:cNvPr>
              <p:cNvSpPr/>
              <p:nvPr/>
            </p:nvSpPr>
            <p:spPr bwMode="auto">
              <a:xfrm>
                <a:off x="963745" y="1775090"/>
                <a:ext cx="3893802" cy="3993091"/>
              </a:xfrm>
              <a:prstGeom prst="blockArc">
                <a:avLst>
                  <a:gd name="adj1" fmla="val 12426076"/>
                  <a:gd name="adj2" fmla="val 13754063"/>
                  <a:gd name="adj3" fmla="val 22207"/>
                </a:avLst>
              </a:prstGeom>
              <a:solidFill>
                <a:srgbClr val="0E7BAE"/>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71" name="Block Arc 70">
                <a:extLst>
                  <a:ext uri="{FF2B5EF4-FFF2-40B4-BE49-F238E27FC236}">
                    <a16:creationId xmlns:a16="http://schemas.microsoft.com/office/drawing/2014/main" id="{7F7FC2F4-0676-4C4B-B26C-5E58E54DFE79}"/>
                  </a:ext>
                </a:extLst>
              </p:cNvPr>
              <p:cNvSpPr/>
              <p:nvPr/>
            </p:nvSpPr>
            <p:spPr bwMode="auto">
              <a:xfrm>
                <a:off x="963745" y="1775090"/>
                <a:ext cx="3893802" cy="3993091"/>
              </a:xfrm>
              <a:prstGeom prst="blockArc">
                <a:avLst>
                  <a:gd name="adj1" fmla="val 16479693"/>
                  <a:gd name="adj2" fmla="val 17920044"/>
                  <a:gd name="adj3" fmla="val 22257"/>
                </a:avLst>
              </a:prstGeom>
              <a:solidFill>
                <a:srgbClr val="83D1F5">
                  <a:lumMod val="50000"/>
                </a:srgbClr>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72" name="Block Arc 71">
                <a:extLst>
                  <a:ext uri="{FF2B5EF4-FFF2-40B4-BE49-F238E27FC236}">
                    <a16:creationId xmlns:a16="http://schemas.microsoft.com/office/drawing/2014/main" id="{2F1BEB59-1FCF-4870-B5B7-BED455775946}"/>
                  </a:ext>
                </a:extLst>
              </p:cNvPr>
              <p:cNvSpPr/>
              <p:nvPr/>
            </p:nvSpPr>
            <p:spPr bwMode="auto">
              <a:xfrm>
                <a:off x="963745" y="1775090"/>
                <a:ext cx="3893802" cy="3993091"/>
              </a:xfrm>
              <a:prstGeom prst="blockArc">
                <a:avLst>
                  <a:gd name="adj1" fmla="val 17922095"/>
                  <a:gd name="adj2" fmla="val 19436890"/>
                  <a:gd name="adj3" fmla="val 22098"/>
                </a:avLst>
              </a:prstGeom>
              <a:solidFill>
                <a:srgbClr val="005E82"/>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73" name="Block Arc 72">
                <a:extLst>
                  <a:ext uri="{FF2B5EF4-FFF2-40B4-BE49-F238E27FC236}">
                    <a16:creationId xmlns:a16="http://schemas.microsoft.com/office/drawing/2014/main" id="{5CB0BC3B-976B-4E86-A6E5-0E5C74AD6093}"/>
                  </a:ext>
                </a:extLst>
              </p:cNvPr>
              <p:cNvSpPr/>
              <p:nvPr/>
            </p:nvSpPr>
            <p:spPr bwMode="auto">
              <a:xfrm>
                <a:off x="963745" y="1775090"/>
                <a:ext cx="3893802" cy="3993091"/>
              </a:xfrm>
              <a:prstGeom prst="blockArc">
                <a:avLst>
                  <a:gd name="adj1" fmla="val 19442255"/>
                  <a:gd name="adj2" fmla="val 20728896"/>
                  <a:gd name="adj3" fmla="val 21855"/>
                </a:avLst>
              </a:prstGeom>
              <a:solidFill>
                <a:srgbClr val="005E82"/>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74" name="Block Arc 73">
                <a:extLst>
                  <a:ext uri="{FF2B5EF4-FFF2-40B4-BE49-F238E27FC236}">
                    <a16:creationId xmlns:a16="http://schemas.microsoft.com/office/drawing/2014/main" id="{EC2DF936-6D1C-4307-B2AA-A3350FD9104D}"/>
                  </a:ext>
                </a:extLst>
              </p:cNvPr>
              <p:cNvSpPr/>
              <p:nvPr/>
            </p:nvSpPr>
            <p:spPr bwMode="auto">
              <a:xfrm rot="10800000">
                <a:off x="963745" y="1775090"/>
                <a:ext cx="3893802" cy="3993091"/>
              </a:xfrm>
              <a:prstGeom prst="blockArc">
                <a:avLst>
                  <a:gd name="adj1" fmla="val 17187548"/>
                  <a:gd name="adj2" fmla="val 18745528"/>
                  <a:gd name="adj3" fmla="val 21870"/>
                </a:avLst>
              </a:prstGeom>
              <a:solidFill>
                <a:srgbClr val="003F57"/>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75" name="Block Arc 74">
                <a:extLst>
                  <a:ext uri="{FF2B5EF4-FFF2-40B4-BE49-F238E27FC236}">
                    <a16:creationId xmlns:a16="http://schemas.microsoft.com/office/drawing/2014/main" id="{31915767-DC01-43C0-8F28-7F263525E451}"/>
                  </a:ext>
                </a:extLst>
              </p:cNvPr>
              <p:cNvSpPr/>
              <p:nvPr/>
            </p:nvSpPr>
            <p:spPr bwMode="auto">
              <a:xfrm rot="10800000">
                <a:off x="963745" y="1775090"/>
                <a:ext cx="3893802" cy="3993091"/>
              </a:xfrm>
              <a:prstGeom prst="blockArc">
                <a:avLst>
                  <a:gd name="adj1" fmla="val 15606788"/>
                  <a:gd name="adj2" fmla="val 17199221"/>
                  <a:gd name="adj3" fmla="val 21756"/>
                </a:avLst>
              </a:prstGeom>
              <a:solidFill>
                <a:srgbClr val="003F57"/>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76" name="Block Arc 75">
                <a:extLst>
                  <a:ext uri="{FF2B5EF4-FFF2-40B4-BE49-F238E27FC236}">
                    <a16:creationId xmlns:a16="http://schemas.microsoft.com/office/drawing/2014/main" id="{6EB71196-DB15-43DC-83E6-7C086286C31C}"/>
                  </a:ext>
                </a:extLst>
              </p:cNvPr>
              <p:cNvSpPr/>
              <p:nvPr/>
            </p:nvSpPr>
            <p:spPr bwMode="auto">
              <a:xfrm rot="10800000">
                <a:off x="963745" y="1775090"/>
                <a:ext cx="3893802" cy="3993091"/>
              </a:xfrm>
              <a:prstGeom prst="blockArc">
                <a:avLst>
                  <a:gd name="adj1" fmla="val 13895933"/>
                  <a:gd name="adj2" fmla="val 15594753"/>
                  <a:gd name="adj3" fmla="val 21923"/>
                </a:avLst>
              </a:prstGeom>
              <a:solidFill>
                <a:srgbClr val="003F57"/>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77" name="Block Arc 76">
                <a:extLst>
                  <a:ext uri="{FF2B5EF4-FFF2-40B4-BE49-F238E27FC236}">
                    <a16:creationId xmlns:a16="http://schemas.microsoft.com/office/drawing/2014/main" id="{40E1FA55-615D-44A6-A76F-B945E13CAB6E}"/>
                  </a:ext>
                </a:extLst>
              </p:cNvPr>
              <p:cNvSpPr/>
              <p:nvPr/>
            </p:nvSpPr>
            <p:spPr bwMode="auto">
              <a:xfrm rot="10800000">
                <a:off x="963745" y="1775090"/>
                <a:ext cx="3893802" cy="3993091"/>
              </a:xfrm>
              <a:prstGeom prst="blockArc">
                <a:avLst>
                  <a:gd name="adj1" fmla="val 18740336"/>
                  <a:gd name="adj2" fmla="val 20270361"/>
                  <a:gd name="adj3" fmla="val 22151"/>
                </a:avLst>
              </a:prstGeom>
              <a:solidFill>
                <a:srgbClr val="007DAD">
                  <a:lumMod val="50000"/>
                </a:srgbClr>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78" name="Block Arc 77">
                <a:extLst>
                  <a:ext uri="{FF2B5EF4-FFF2-40B4-BE49-F238E27FC236}">
                    <a16:creationId xmlns:a16="http://schemas.microsoft.com/office/drawing/2014/main" id="{D4565B13-BE89-407C-BA85-FD03DC4576D0}"/>
                  </a:ext>
                </a:extLst>
              </p:cNvPr>
              <p:cNvSpPr/>
              <p:nvPr/>
            </p:nvSpPr>
            <p:spPr bwMode="auto">
              <a:xfrm rot="10800000">
                <a:off x="963745" y="1775090"/>
                <a:ext cx="3893802" cy="3993091"/>
              </a:xfrm>
              <a:prstGeom prst="blockArc">
                <a:avLst>
                  <a:gd name="adj1" fmla="val 20268480"/>
                  <a:gd name="adj2" fmla="val 233937"/>
                  <a:gd name="adj3" fmla="val 22174"/>
                </a:avLst>
              </a:prstGeom>
              <a:solidFill>
                <a:srgbClr val="5CBBEF"/>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79" name="Block Arc 78">
                <a:extLst>
                  <a:ext uri="{FF2B5EF4-FFF2-40B4-BE49-F238E27FC236}">
                    <a16:creationId xmlns:a16="http://schemas.microsoft.com/office/drawing/2014/main" id="{5BEAB68D-81E9-43FA-87F3-5C4AC0AB5D91}"/>
                  </a:ext>
                </a:extLst>
              </p:cNvPr>
              <p:cNvSpPr/>
              <p:nvPr/>
            </p:nvSpPr>
            <p:spPr bwMode="auto">
              <a:xfrm rot="10800000">
                <a:off x="963745" y="1775090"/>
                <a:ext cx="3893802" cy="3993091"/>
              </a:xfrm>
              <a:prstGeom prst="blockArc">
                <a:avLst>
                  <a:gd name="adj1" fmla="val 217483"/>
                  <a:gd name="adj2" fmla="val 1651188"/>
                  <a:gd name="adj3" fmla="val 22342"/>
                </a:avLst>
              </a:prstGeom>
              <a:solidFill>
                <a:srgbClr val="C1E5F9">
                  <a:lumMod val="75000"/>
                </a:srgbClr>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80" name="Block Arc 79">
                <a:extLst>
                  <a:ext uri="{FF2B5EF4-FFF2-40B4-BE49-F238E27FC236}">
                    <a16:creationId xmlns:a16="http://schemas.microsoft.com/office/drawing/2014/main" id="{B7D97476-6F8F-43C7-B860-6E5E156F03C4}"/>
                  </a:ext>
                </a:extLst>
              </p:cNvPr>
              <p:cNvSpPr/>
              <p:nvPr/>
            </p:nvSpPr>
            <p:spPr bwMode="auto">
              <a:xfrm>
                <a:off x="963745" y="1775090"/>
                <a:ext cx="3893802" cy="3993091"/>
              </a:xfrm>
              <a:prstGeom prst="blockArc">
                <a:avLst>
                  <a:gd name="adj1" fmla="val 20731219"/>
                  <a:gd name="adj2" fmla="val 412412"/>
                  <a:gd name="adj3" fmla="val 21803"/>
                </a:avLst>
              </a:prstGeom>
              <a:solidFill>
                <a:srgbClr val="007DAD">
                  <a:lumMod val="75000"/>
                </a:srgbClr>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81" name="Block Arc 80">
                <a:extLst>
                  <a:ext uri="{FF2B5EF4-FFF2-40B4-BE49-F238E27FC236}">
                    <a16:creationId xmlns:a16="http://schemas.microsoft.com/office/drawing/2014/main" id="{C08C82A9-AAAC-4468-B786-B480CDD1D297}"/>
                  </a:ext>
                </a:extLst>
              </p:cNvPr>
              <p:cNvSpPr/>
              <p:nvPr/>
            </p:nvSpPr>
            <p:spPr bwMode="auto">
              <a:xfrm>
                <a:off x="963745" y="1775090"/>
                <a:ext cx="3893802" cy="3993091"/>
              </a:xfrm>
              <a:prstGeom prst="blockArc">
                <a:avLst>
                  <a:gd name="adj1" fmla="val 429917"/>
                  <a:gd name="adj2" fmla="val 1679497"/>
                  <a:gd name="adj3" fmla="val 21669"/>
                </a:avLst>
              </a:prstGeom>
              <a:solidFill>
                <a:srgbClr val="003F57"/>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82" name="Block Arc 81">
                <a:extLst>
                  <a:ext uri="{FF2B5EF4-FFF2-40B4-BE49-F238E27FC236}">
                    <a16:creationId xmlns:a16="http://schemas.microsoft.com/office/drawing/2014/main" id="{58E94EED-074F-4120-B531-C254B654940D}"/>
                  </a:ext>
                </a:extLst>
              </p:cNvPr>
              <p:cNvSpPr/>
              <p:nvPr/>
            </p:nvSpPr>
            <p:spPr bwMode="auto">
              <a:xfrm>
                <a:off x="963745" y="1775090"/>
                <a:ext cx="3893802" cy="3993091"/>
              </a:xfrm>
              <a:prstGeom prst="blockArc">
                <a:avLst>
                  <a:gd name="adj1" fmla="val 1700949"/>
                  <a:gd name="adj2" fmla="val 3081430"/>
                  <a:gd name="adj3" fmla="val 21856"/>
                </a:avLst>
              </a:prstGeom>
              <a:solidFill>
                <a:srgbClr val="003F57"/>
              </a:solidFill>
              <a:ln w="9525" cap="flat" cmpd="sng" algn="ctr">
                <a:solidFill>
                  <a:srgbClr val="FFFFFF"/>
                </a:solidFill>
                <a:prstDash val="solid"/>
              </a:ln>
              <a:effectLst/>
            </p:spPr>
            <p:txBody>
              <a:bodyPr anchor="ctr"/>
              <a:lstStyle/>
              <a:p>
                <a:pPr defTabSz="914378">
                  <a:defRPr/>
                </a:pPr>
                <a:endParaRPr lang="en-US" sz="1400" kern="0" dirty="0">
                  <a:solidFill>
                    <a:srgbClr val="000000"/>
                  </a:solidFill>
                  <a:latin typeface="Arial"/>
                  <a:ea typeface="ＭＳ Ｐゴシック"/>
                </a:endParaRPr>
              </a:p>
            </p:txBody>
          </p:sp>
          <p:sp>
            <p:nvSpPr>
              <p:cNvPr id="83" name="TextBox 25">
                <a:extLst>
                  <a:ext uri="{FF2B5EF4-FFF2-40B4-BE49-F238E27FC236}">
                    <a16:creationId xmlns:a16="http://schemas.microsoft.com/office/drawing/2014/main" id="{7B597D94-C471-41BA-848F-1B9D9100C245}"/>
                  </a:ext>
                </a:extLst>
              </p:cNvPr>
              <p:cNvSpPr txBox="1">
                <a:spLocks noChangeArrowheads="1"/>
              </p:cNvSpPr>
              <p:nvPr/>
            </p:nvSpPr>
            <p:spPr bwMode="auto">
              <a:xfrm>
                <a:off x="888369" y="3095679"/>
                <a:ext cx="1063201" cy="53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900" kern="0" dirty="0">
                    <a:solidFill>
                      <a:srgbClr val="FFFFFF"/>
                    </a:solidFill>
                    <a:latin typeface="Avenir Light" charset="0"/>
                  </a:rPr>
                  <a:t>behavioral</a:t>
                </a:r>
              </a:p>
              <a:p>
                <a:pPr algn="ctr" defTabSz="914378" eaLnBrk="1" hangingPunct="1">
                  <a:lnSpc>
                    <a:spcPct val="80000"/>
                  </a:lnSpc>
                  <a:defRPr/>
                </a:pPr>
                <a:r>
                  <a:rPr lang="en-US" altLang="en-US" sz="900" kern="0" dirty="0">
                    <a:solidFill>
                      <a:srgbClr val="FFFFFF"/>
                    </a:solidFill>
                    <a:latin typeface="Avenir Light" charset="0"/>
                  </a:rPr>
                  <a:t>customer</a:t>
                </a:r>
              </a:p>
              <a:p>
                <a:pPr algn="ctr" defTabSz="914378" eaLnBrk="1" hangingPunct="1">
                  <a:lnSpc>
                    <a:spcPct val="80000"/>
                  </a:lnSpc>
                  <a:defRPr/>
                </a:pPr>
                <a:r>
                  <a:rPr lang="en-US" altLang="en-US" sz="900" kern="0" dirty="0">
                    <a:solidFill>
                      <a:srgbClr val="FFFFFF"/>
                    </a:solidFill>
                    <a:latin typeface="Avenir Light" charset="0"/>
                  </a:rPr>
                  <a:t>segmentation</a:t>
                </a:r>
              </a:p>
            </p:txBody>
          </p:sp>
          <p:sp>
            <p:nvSpPr>
              <p:cNvPr id="84" name="TextBox 26">
                <a:extLst>
                  <a:ext uri="{FF2B5EF4-FFF2-40B4-BE49-F238E27FC236}">
                    <a16:creationId xmlns:a16="http://schemas.microsoft.com/office/drawing/2014/main" id="{E6E00006-E725-4F86-AC47-708C2CB7FD09}"/>
                  </a:ext>
                </a:extLst>
              </p:cNvPr>
              <p:cNvSpPr txBox="1">
                <a:spLocks noChangeArrowheads="1"/>
              </p:cNvSpPr>
              <p:nvPr/>
            </p:nvSpPr>
            <p:spPr bwMode="auto">
              <a:xfrm>
                <a:off x="943130" y="3748598"/>
                <a:ext cx="808965" cy="53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900" kern="0" dirty="0">
                    <a:solidFill>
                      <a:srgbClr val="FFFFFF"/>
                    </a:solidFill>
                    <a:latin typeface="Avenir Light" charset="0"/>
                  </a:rPr>
                  <a:t>customer</a:t>
                </a:r>
              </a:p>
              <a:p>
                <a:pPr algn="ctr" defTabSz="914378" eaLnBrk="1" hangingPunct="1">
                  <a:lnSpc>
                    <a:spcPct val="80000"/>
                  </a:lnSpc>
                  <a:defRPr/>
                </a:pPr>
                <a:r>
                  <a:rPr lang="en-US" altLang="en-US" sz="900" kern="0" dirty="0">
                    <a:solidFill>
                      <a:srgbClr val="FFFFFF"/>
                    </a:solidFill>
                    <a:latin typeface="Avenir Light" charset="0"/>
                  </a:rPr>
                  <a:t>look-alike</a:t>
                </a:r>
              </a:p>
              <a:p>
                <a:pPr algn="ctr" defTabSz="914378" eaLnBrk="1" hangingPunct="1">
                  <a:lnSpc>
                    <a:spcPct val="80000"/>
                  </a:lnSpc>
                  <a:defRPr/>
                </a:pPr>
                <a:r>
                  <a:rPr lang="en-US" altLang="en-US" sz="900" kern="0" dirty="0">
                    <a:solidFill>
                      <a:srgbClr val="FFFFFF"/>
                    </a:solidFill>
                    <a:latin typeface="Avenir Light" charset="0"/>
                  </a:rPr>
                  <a:t>targeting</a:t>
                </a:r>
              </a:p>
            </p:txBody>
          </p:sp>
          <p:sp>
            <p:nvSpPr>
              <p:cNvPr id="85" name="TextBox 27">
                <a:extLst>
                  <a:ext uri="{FF2B5EF4-FFF2-40B4-BE49-F238E27FC236}">
                    <a16:creationId xmlns:a16="http://schemas.microsoft.com/office/drawing/2014/main" id="{55614046-2C73-4B15-AA92-E855A8645153}"/>
                  </a:ext>
                </a:extLst>
              </p:cNvPr>
              <p:cNvSpPr txBox="1">
                <a:spLocks noChangeArrowheads="1"/>
              </p:cNvSpPr>
              <p:nvPr/>
            </p:nvSpPr>
            <p:spPr bwMode="auto">
              <a:xfrm>
                <a:off x="3747469" y="4650632"/>
                <a:ext cx="826168" cy="39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900" kern="0" dirty="0">
                    <a:solidFill>
                      <a:srgbClr val="FFFFFF"/>
                    </a:solidFill>
                    <a:latin typeface="Avenir Light" charset="0"/>
                  </a:rPr>
                  <a:t>sentiment</a:t>
                </a:r>
              </a:p>
              <a:p>
                <a:pPr algn="ctr" defTabSz="914378" eaLnBrk="1" hangingPunct="1">
                  <a:lnSpc>
                    <a:spcPct val="80000"/>
                  </a:lnSpc>
                  <a:defRPr/>
                </a:pPr>
                <a:r>
                  <a:rPr lang="en-US" altLang="en-US" sz="900" kern="0" dirty="0">
                    <a:solidFill>
                      <a:srgbClr val="FFFFFF"/>
                    </a:solidFill>
                    <a:latin typeface="Avenir Light" charset="0"/>
                  </a:rPr>
                  <a:t>analysis</a:t>
                </a:r>
              </a:p>
            </p:txBody>
          </p:sp>
          <p:sp>
            <p:nvSpPr>
              <p:cNvPr id="86" name="TextBox 28">
                <a:extLst>
                  <a:ext uri="{FF2B5EF4-FFF2-40B4-BE49-F238E27FC236}">
                    <a16:creationId xmlns:a16="http://schemas.microsoft.com/office/drawing/2014/main" id="{8A0D38D4-2BBC-4EAB-8DAA-D4B0D7D66C43}"/>
                  </a:ext>
                </a:extLst>
              </p:cNvPr>
              <p:cNvSpPr txBox="1">
                <a:spLocks noChangeArrowheads="1"/>
              </p:cNvSpPr>
              <p:nvPr/>
            </p:nvSpPr>
            <p:spPr bwMode="auto">
              <a:xfrm>
                <a:off x="3992009" y="4005614"/>
                <a:ext cx="864135" cy="53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900" kern="0" dirty="0">
                    <a:solidFill>
                      <a:srgbClr val="FFFFFF"/>
                    </a:solidFill>
                    <a:latin typeface="Avenir Light" charset="0"/>
                  </a:rPr>
                  <a:t>customer</a:t>
                </a:r>
              </a:p>
              <a:p>
                <a:pPr algn="ctr" defTabSz="914378" eaLnBrk="1" hangingPunct="1">
                  <a:lnSpc>
                    <a:spcPct val="80000"/>
                  </a:lnSpc>
                  <a:defRPr/>
                </a:pPr>
                <a:r>
                  <a:rPr lang="en-US" altLang="en-US" sz="900" kern="0" dirty="0">
                    <a:solidFill>
                      <a:srgbClr val="FFFFFF"/>
                    </a:solidFill>
                    <a:latin typeface="Avenir Light" charset="0"/>
                  </a:rPr>
                  <a:t>location</a:t>
                </a:r>
              </a:p>
              <a:p>
                <a:pPr algn="ctr" defTabSz="914378" eaLnBrk="1" hangingPunct="1">
                  <a:lnSpc>
                    <a:spcPct val="80000"/>
                  </a:lnSpc>
                  <a:defRPr/>
                </a:pPr>
                <a:r>
                  <a:rPr lang="en-US" altLang="en-US" sz="900" kern="0" dirty="0">
                    <a:solidFill>
                      <a:srgbClr val="FFFFFF"/>
                    </a:solidFill>
                    <a:latin typeface="Avenir Light" charset="0"/>
                  </a:rPr>
                  <a:t>analysis</a:t>
                </a:r>
              </a:p>
            </p:txBody>
          </p:sp>
          <p:sp>
            <p:nvSpPr>
              <p:cNvPr id="87" name="TextBox 29">
                <a:extLst>
                  <a:ext uri="{FF2B5EF4-FFF2-40B4-BE49-F238E27FC236}">
                    <a16:creationId xmlns:a16="http://schemas.microsoft.com/office/drawing/2014/main" id="{E81CD42B-EDA4-4453-810F-D0AB7B8B9116}"/>
                  </a:ext>
                </a:extLst>
              </p:cNvPr>
              <p:cNvSpPr txBox="1">
                <a:spLocks noChangeArrowheads="1"/>
              </p:cNvSpPr>
              <p:nvPr/>
            </p:nvSpPr>
            <p:spPr bwMode="auto">
              <a:xfrm>
                <a:off x="3094625" y="4918162"/>
                <a:ext cx="930170" cy="6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800" kern="0" dirty="0">
                    <a:solidFill>
                      <a:srgbClr val="FFFFFF"/>
                    </a:solidFill>
                    <a:latin typeface="Avenir Light" charset="0"/>
                  </a:rPr>
                  <a:t>customer</a:t>
                </a:r>
                <a:br>
                  <a:rPr lang="en-US" altLang="en-US" sz="800" kern="0" dirty="0">
                    <a:solidFill>
                      <a:srgbClr val="FFFFFF"/>
                    </a:solidFill>
                    <a:latin typeface="Avenir Light" charset="0"/>
                  </a:rPr>
                </a:br>
                <a:r>
                  <a:rPr lang="en-US" altLang="en-US" sz="800" kern="0" dirty="0">
                    <a:solidFill>
                      <a:srgbClr val="FFFFFF"/>
                    </a:solidFill>
                    <a:latin typeface="Avenir Light" charset="0"/>
                  </a:rPr>
                  <a:t>device </a:t>
                </a:r>
                <a:br>
                  <a:rPr lang="en-US" altLang="en-US" sz="800" kern="0" dirty="0">
                    <a:solidFill>
                      <a:srgbClr val="FFFFFF"/>
                    </a:solidFill>
                    <a:latin typeface="Avenir Light" charset="0"/>
                  </a:rPr>
                </a:br>
                <a:r>
                  <a:rPr lang="en-US" altLang="en-US" sz="800" kern="0" dirty="0">
                    <a:solidFill>
                      <a:srgbClr val="FFFFFF"/>
                    </a:solidFill>
                    <a:latin typeface="Avenir Light" charset="0"/>
                  </a:rPr>
                  <a:t>usage </a:t>
                </a:r>
                <a:br>
                  <a:rPr lang="en-US" altLang="en-US" sz="800" kern="0" dirty="0">
                    <a:solidFill>
                      <a:srgbClr val="FFFFFF"/>
                    </a:solidFill>
                    <a:latin typeface="Avenir Light" charset="0"/>
                  </a:rPr>
                </a:br>
                <a:r>
                  <a:rPr lang="en-US" altLang="en-US" sz="800" kern="0" dirty="0">
                    <a:solidFill>
                      <a:srgbClr val="FFFFFF"/>
                    </a:solidFill>
                    <a:latin typeface="Avenir Light" charset="0"/>
                  </a:rPr>
                  <a:t>analysis</a:t>
                </a:r>
              </a:p>
            </p:txBody>
          </p:sp>
          <p:sp>
            <p:nvSpPr>
              <p:cNvPr id="88" name="TextBox 30">
                <a:extLst>
                  <a:ext uri="{FF2B5EF4-FFF2-40B4-BE49-F238E27FC236}">
                    <a16:creationId xmlns:a16="http://schemas.microsoft.com/office/drawing/2014/main" id="{1B62E4D3-DECC-4A30-BF51-C4749848C213}"/>
                  </a:ext>
                </a:extLst>
              </p:cNvPr>
              <p:cNvSpPr txBox="1">
                <a:spLocks noChangeArrowheads="1"/>
              </p:cNvSpPr>
              <p:nvPr/>
            </p:nvSpPr>
            <p:spPr bwMode="auto">
              <a:xfrm>
                <a:off x="1184340" y="4440198"/>
                <a:ext cx="890258" cy="485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800" kern="0" dirty="0">
                    <a:solidFill>
                      <a:srgbClr val="FFFFFF"/>
                    </a:solidFill>
                    <a:latin typeface="Avenir Light" charset="0"/>
                  </a:rPr>
                  <a:t>customer satisfaction analysis</a:t>
                </a:r>
              </a:p>
            </p:txBody>
          </p:sp>
          <p:sp>
            <p:nvSpPr>
              <p:cNvPr id="89" name="TextBox 31">
                <a:extLst>
                  <a:ext uri="{FF2B5EF4-FFF2-40B4-BE49-F238E27FC236}">
                    <a16:creationId xmlns:a16="http://schemas.microsoft.com/office/drawing/2014/main" id="{E4E86DAD-9F35-483C-A125-1568666F3785}"/>
                  </a:ext>
                </a:extLst>
              </p:cNvPr>
              <p:cNvSpPr txBox="1">
                <a:spLocks noChangeArrowheads="1"/>
              </p:cNvSpPr>
              <p:nvPr/>
            </p:nvSpPr>
            <p:spPr bwMode="auto">
              <a:xfrm>
                <a:off x="1611893" y="4924849"/>
                <a:ext cx="1000445" cy="485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800" kern="0" dirty="0">
                    <a:solidFill>
                      <a:srgbClr val="FFFFFF"/>
                    </a:solidFill>
                    <a:latin typeface="Avenir Light" charset="0"/>
                  </a:rPr>
                  <a:t> Customer Engagement analysis</a:t>
                </a:r>
              </a:p>
            </p:txBody>
          </p:sp>
          <p:sp>
            <p:nvSpPr>
              <p:cNvPr id="90" name="TextBox 33">
                <a:extLst>
                  <a:ext uri="{FF2B5EF4-FFF2-40B4-BE49-F238E27FC236}">
                    <a16:creationId xmlns:a16="http://schemas.microsoft.com/office/drawing/2014/main" id="{CC5BF296-0C94-4C6A-81B0-296E36C46DA4}"/>
                  </a:ext>
                </a:extLst>
              </p:cNvPr>
              <p:cNvSpPr txBox="1">
                <a:spLocks noChangeArrowheads="1"/>
              </p:cNvSpPr>
              <p:nvPr/>
            </p:nvSpPr>
            <p:spPr bwMode="auto">
              <a:xfrm>
                <a:off x="3980400" y="3425249"/>
                <a:ext cx="950666" cy="53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900" kern="0" dirty="0">
                    <a:solidFill>
                      <a:srgbClr val="FFFFFF"/>
                    </a:solidFill>
                    <a:latin typeface="Avenir Light" charset="0"/>
                  </a:rPr>
                  <a:t>social network analysis</a:t>
                </a:r>
              </a:p>
            </p:txBody>
          </p:sp>
          <p:sp>
            <p:nvSpPr>
              <p:cNvPr id="91" name="TextBox 40">
                <a:extLst>
                  <a:ext uri="{FF2B5EF4-FFF2-40B4-BE49-F238E27FC236}">
                    <a16:creationId xmlns:a16="http://schemas.microsoft.com/office/drawing/2014/main" id="{ABA9B044-F86E-4E2E-996A-1109DF56223D}"/>
                  </a:ext>
                </a:extLst>
              </p:cNvPr>
              <p:cNvSpPr txBox="1">
                <a:spLocks noChangeArrowheads="1"/>
              </p:cNvSpPr>
              <p:nvPr/>
            </p:nvSpPr>
            <p:spPr bwMode="auto">
              <a:xfrm>
                <a:off x="2393188" y="5011691"/>
                <a:ext cx="863781" cy="6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800" kern="0" dirty="0">
                    <a:solidFill>
                      <a:srgbClr val="FFFFFF"/>
                    </a:solidFill>
                    <a:latin typeface="Avenir Light" charset="0"/>
                  </a:rPr>
                  <a:t>customer</a:t>
                </a:r>
              </a:p>
              <a:p>
                <a:pPr algn="ctr" defTabSz="914378" eaLnBrk="1" hangingPunct="1">
                  <a:lnSpc>
                    <a:spcPct val="80000"/>
                  </a:lnSpc>
                  <a:defRPr/>
                </a:pPr>
                <a:r>
                  <a:rPr lang="en-US" altLang="en-US" sz="800" kern="0" dirty="0">
                    <a:solidFill>
                      <a:srgbClr val="FFFFFF"/>
                    </a:solidFill>
                    <a:latin typeface="Avenir Light" charset="0"/>
                  </a:rPr>
                  <a:t>journey/ path</a:t>
                </a:r>
              </a:p>
              <a:p>
                <a:pPr algn="ctr" defTabSz="914378" eaLnBrk="1" hangingPunct="1">
                  <a:lnSpc>
                    <a:spcPct val="80000"/>
                  </a:lnSpc>
                  <a:defRPr/>
                </a:pPr>
                <a:r>
                  <a:rPr lang="en-US" altLang="en-US" sz="800" kern="0" dirty="0">
                    <a:solidFill>
                      <a:srgbClr val="FFFFFF"/>
                    </a:solidFill>
                    <a:latin typeface="Avenir Light" charset="0"/>
                  </a:rPr>
                  <a:t>analysis</a:t>
                </a:r>
              </a:p>
            </p:txBody>
          </p:sp>
          <p:sp>
            <p:nvSpPr>
              <p:cNvPr id="92" name="TextBox 41">
                <a:extLst>
                  <a:ext uri="{FF2B5EF4-FFF2-40B4-BE49-F238E27FC236}">
                    <a16:creationId xmlns:a16="http://schemas.microsoft.com/office/drawing/2014/main" id="{A1BD6621-62C3-4CEB-B172-511FF1FD8CEF}"/>
                  </a:ext>
                </a:extLst>
              </p:cNvPr>
              <p:cNvSpPr txBox="1">
                <a:spLocks noChangeArrowheads="1"/>
              </p:cNvSpPr>
              <p:nvPr/>
            </p:nvSpPr>
            <p:spPr bwMode="auto">
              <a:xfrm>
                <a:off x="1211309" y="2506463"/>
                <a:ext cx="891771" cy="485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800" kern="0" dirty="0">
                    <a:solidFill>
                      <a:srgbClr val="FFFFFF"/>
                    </a:solidFill>
                    <a:latin typeface="Avenir Light" charset="0"/>
                  </a:rPr>
                  <a:t>customer</a:t>
                </a:r>
              </a:p>
              <a:p>
                <a:pPr algn="ctr" defTabSz="914378" eaLnBrk="1" hangingPunct="1">
                  <a:lnSpc>
                    <a:spcPct val="80000"/>
                  </a:lnSpc>
                  <a:defRPr/>
                </a:pPr>
                <a:r>
                  <a:rPr lang="en-US" altLang="en-US" sz="800" kern="0" dirty="0">
                    <a:solidFill>
                      <a:srgbClr val="FFFFFF"/>
                    </a:solidFill>
                    <a:latin typeface="Avenir Light" charset="0"/>
                  </a:rPr>
                  <a:t>propensity analysis</a:t>
                </a:r>
              </a:p>
            </p:txBody>
          </p:sp>
          <p:sp>
            <p:nvSpPr>
              <p:cNvPr id="93" name="TextBox 42">
                <a:extLst>
                  <a:ext uri="{FF2B5EF4-FFF2-40B4-BE49-F238E27FC236}">
                    <a16:creationId xmlns:a16="http://schemas.microsoft.com/office/drawing/2014/main" id="{6ADFBE3A-8929-45B9-BCF2-BC47D0A38D41}"/>
                  </a:ext>
                </a:extLst>
              </p:cNvPr>
              <p:cNvSpPr txBox="1">
                <a:spLocks noChangeArrowheads="1"/>
              </p:cNvSpPr>
              <p:nvPr/>
            </p:nvSpPr>
            <p:spPr bwMode="auto">
              <a:xfrm>
                <a:off x="1629469" y="2115465"/>
                <a:ext cx="899674" cy="485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800" kern="0" dirty="0">
                    <a:solidFill>
                      <a:srgbClr val="FFFFFF"/>
                    </a:solidFill>
                    <a:latin typeface="Avenir Light" charset="0"/>
                  </a:rPr>
                  <a:t>cross-sell/</a:t>
                </a:r>
              </a:p>
              <a:p>
                <a:pPr algn="ctr" defTabSz="914378" eaLnBrk="1" hangingPunct="1">
                  <a:lnSpc>
                    <a:spcPct val="80000"/>
                  </a:lnSpc>
                  <a:defRPr/>
                </a:pPr>
                <a:r>
                  <a:rPr lang="en-US" altLang="en-US" sz="800" kern="0" dirty="0">
                    <a:solidFill>
                      <a:srgbClr val="FFFFFF"/>
                    </a:solidFill>
                    <a:latin typeface="Avenir Light" charset="0"/>
                  </a:rPr>
                  <a:t>up-sell</a:t>
                </a:r>
              </a:p>
              <a:p>
                <a:pPr algn="ctr" defTabSz="914378" eaLnBrk="1" hangingPunct="1">
                  <a:lnSpc>
                    <a:spcPct val="80000"/>
                  </a:lnSpc>
                  <a:defRPr/>
                </a:pPr>
                <a:r>
                  <a:rPr lang="en-US" altLang="en-US" sz="800" kern="0" dirty="0">
                    <a:solidFill>
                      <a:srgbClr val="FFFFFF"/>
                    </a:solidFill>
                    <a:latin typeface="Avenir Light" charset="0"/>
                  </a:rPr>
                  <a:t>analysis</a:t>
                </a:r>
              </a:p>
            </p:txBody>
          </p:sp>
          <p:sp>
            <p:nvSpPr>
              <p:cNvPr id="94" name="TextBox 43">
                <a:extLst>
                  <a:ext uri="{FF2B5EF4-FFF2-40B4-BE49-F238E27FC236}">
                    <a16:creationId xmlns:a16="http://schemas.microsoft.com/office/drawing/2014/main" id="{EAF81FB7-D9B2-4D28-96AB-580CBD5995F9}"/>
                  </a:ext>
                </a:extLst>
              </p:cNvPr>
              <p:cNvSpPr txBox="1">
                <a:spLocks noChangeArrowheads="1"/>
              </p:cNvSpPr>
              <p:nvPr/>
            </p:nvSpPr>
            <p:spPr bwMode="auto">
              <a:xfrm>
                <a:off x="2215652" y="1908197"/>
                <a:ext cx="1024648" cy="485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800" kern="0" dirty="0">
                    <a:solidFill>
                      <a:srgbClr val="FFFFFF"/>
                    </a:solidFill>
                    <a:latin typeface="Avenir Light" charset="0"/>
                  </a:rPr>
                  <a:t>product &amp; recommend.</a:t>
                </a:r>
              </a:p>
              <a:p>
                <a:pPr algn="ctr" defTabSz="914378" eaLnBrk="1" hangingPunct="1">
                  <a:lnSpc>
                    <a:spcPct val="80000"/>
                  </a:lnSpc>
                  <a:defRPr/>
                </a:pPr>
                <a:r>
                  <a:rPr lang="en-US" altLang="en-US" sz="800" kern="0" dirty="0">
                    <a:solidFill>
                      <a:srgbClr val="FFFFFF"/>
                    </a:solidFill>
                    <a:latin typeface="Avenir Light" charset="0"/>
                  </a:rPr>
                  <a:t>analysis</a:t>
                </a:r>
              </a:p>
            </p:txBody>
          </p:sp>
          <p:sp>
            <p:nvSpPr>
              <p:cNvPr id="95" name="TextBox 44">
                <a:extLst>
                  <a:ext uri="{FF2B5EF4-FFF2-40B4-BE49-F238E27FC236}">
                    <a16:creationId xmlns:a16="http://schemas.microsoft.com/office/drawing/2014/main" id="{652FFCBB-880A-4FC8-8198-7968D1F1CEAE}"/>
                  </a:ext>
                </a:extLst>
              </p:cNvPr>
              <p:cNvSpPr txBox="1">
                <a:spLocks noChangeArrowheads="1"/>
              </p:cNvSpPr>
              <p:nvPr/>
            </p:nvSpPr>
            <p:spPr bwMode="auto">
              <a:xfrm>
                <a:off x="3002088" y="1966549"/>
                <a:ext cx="732057" cy="485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800" kern="0" dirty="0">
                    <a:solidFill>
                      <a:srgbClr val="FFFFFF"/>
                    </a:solidFill>
                    <a:latin typeface="Avenir Light" charset="0"/>
                  </a:rPr>
                  <a:t>next-best action analysis</a:t>
                </a:r>
              </a:p>
            </p:txBody>
          </p:sp>
          <p:sp>
            <p:nvSpPr>
              <p:cNvPr id="96" name="TextBox 45">
                <a:extLst>
                  <a:ext uri="{FF2B5EF4-FFF2-40B4-BE49-F238E27FC236}">
                    <a16:creationId xmlns:a16="http://schemas.microsoft.com/office/drawing/2014/main" id="{F550FD06-039A-4C18-A247-8BE02D863427}"/>
                  </a:ext>
                </a:extLst>
              </p:cNvPr>
              <p:cNvSpPr txBox="1">
                <a:spLocks noChangeArrowheads="1"/>
              </p:cNvSpPr>
              <p:nvPr/>
            </p:nvSpPr>
            <p:spPr bwMode="auto">
              <a:xfrm>
                <a:off x="3515672" y="2294713"/>
                <a:ext cx="895284" cy="6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800" kern="0" dirty="0">
                    <a:solidFill>
                      <a:srgbClr val="FFFFFF"/>
                    </a:solidFill>
                    <a:latin typeface="Avenir Light" charset="0"/>
                  </a:rPr>
                  <a:t>customer lifetime value analysis</a:t>
                </a:r>
              </a:p>
            </p:txBody>
          </p:sp>
          <p:sp>
            <p:nvSpPr>
              <p:cNvPr id="97" name="Oval 96">
                <a:extLst>
                  <a:ext uri="{FF2B5EF4-FFF2-40B4-BE49-F238E27FC236}">
                    <a16:creationId xmlns:a16="http://schemas.microsoft.com/office/drawing/2014/main" id="{028C15F1-3B98-4C03-8848-76FF1F94D081}"/>
                  </a:ext>
                </a:extLst>
              </p:cNvPr>
              <p:cNvSpPr/>
              <p:nvPr/>
            </p:nvSpPr>
            <p:spPr bwMode="auto">
              <a:xfrm>
                <a:off x="1809559" y="2643449"/>
                <a:ext cx="2211807" cy="2259893"/>
              </a:xfrm>
              <a:prstGeom prst="ellipse">
                <a:avLst/>
              </a:prstGeom>
              <a:solidFill>
                <a:srgbClr val="FFFFFF"/>
              </a:solidFill>
              <a:ln w="38100" cap="flat" cmpd="sng" algn="ctr">
                <a:solidFill>
                  <a:srgbClr val="FFFFFF"/>
                </a:solidFill>
                <a:prstDash val="solid"/>
              </a:ln>
              <a:effectLst>
                <a:innerShdw blurRad="114300">
                  <a:prstClr val="black"/>
                </a:innerShdw>
              </a:effectLst>
            </p:spPr>
            <p:txBody>
              <a:bodyPr anchor="ctr"/>
              <a:lstStyle/>
              <a:p>
                <a:pPr defTabSz="914378">
                  <a:defRPr/>
                </a:pPr>
                <a:endParaRPr lang="en-US" sz="1400" kern="0" dirty="0">
                  <a:solidFill>
                    <a:srgbClr val="FFFFFF"/>
                  </a:solidFill>
                  <a:latin typeface="Arial"/>
                  <a:ea typeface="ＭＳ Ｐゴシック"/>
                </a:endParaRPr>
              </a:p>
            </p:txBody>
          </p:sp>
          <p:sp>
            <p:nvSpPr>
              <p:cNvPr id="98" name="Rectangle 97">
                <a:extLst>
                  <a:ext uri="{FF2B5EF4-FFF2-40B4-BE49-F238E27FC236}">
                    <a16:creationId xmlns:a16="http://schemas.microsoft.com/office/drawing/2014/main" id="{AFD8B2F8-DBB2-4BF6-97EB-80B8E7D8E10B}"/>
                  </a:ext>
                </a:extLst>
              </p:cNvPr>
              <p:cNvSpPr/>
              <p:nvPr/>
            </p:nvSpPr>
            <p:spPr bwMode="auto">
              <a:xfrm rot="17834123">
                <a:off x="299846" y="2290769"/>
                <a:ext cx="2963204" cy="2159244"/>
              </a:xfrm>
              <a:prstGeom prst="rect">
                <a:avLst/>
              </a:prstGeom>
              <a:noFill/>
              <a:effectLst/>
            </p:spPr>
            <p:txBody>
              <a:bodyPr spcFirstLastPara="1" wrap="none">
                <a:prstTxWarp prst="textArchUp">
                  <a:avLst>
                    <a:gd name="adj" fmla="val 12226341"/>
                  </a:avLst>
                </a:prstTxWarp>
                <a:spAutoFit/>
              </a:bodyPr>
              <a:lstStyle/>
              <a:p>
                <a:pPr defTabSz="914378">
                  <a:defRPr/>
                </a:pPr>
                <a:r>
                  <a:rPr lang="en-CA" sz="800" kern="0" spc="200" dirty="0">
                    <a:ln w="12700">
                      <a:solidFill>
                        <a:srgbClr val="000000">
                          <a:satMod val="155000"/>
                        </a:srgbClr>
                      </a:solidFill>
                      <a:prstDash val="solid"/>
                    </a:ln>
                    <a:solidFill>
                      <a:srgbClr val="2CB1EE"/>
                    </a:solidFill>
                    <a:latin typeface="Avenir Light"/>
                    <a:ea typeface="MS PGothic" charset="0"/>
                    <a:cs typeface="Avenir Light"/>
                  </a:rPr>
                  <a:t>ATTRACT &amp; ACQUIRE</a:t>
                </a:r>
              </a:p>
            </p:txBody>
          </p:sp>
          <p:sp>
            <p:nvSpPr>
              <p:cNvPr id="99" name="TextBox 54">
                <a:extLst>
                  <a:ext uri="{FF2B5EF4-FFF2-40B4-BE49-F238E27FC236}">
                    <a16:creationId xmlns:a16="http://schemas.microsoft.com/office/drawing/2014/main" id="{582F8E01-5C20-40A7-9392-9F38971F5EE0}"/>
                  </a:ext>
                </a:extLst>
              </p:cNvPr>
              <p:cNvSpPr txBox="1">
                <a:spLocks noChangeArrowheads="1"/>
              </p:cNvSpPr>
              <p:nvPr/>
            </p:nvSpPr>
            <p:spPr bwMode="auto">
              <a:xfrm>
                <a:off x="2124173" y="3241691"/>
                <a:ext cx="1988388" cy="148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78" eaLnBrk="1" hangingPunct="1">
                  <a:defRPr/>
                </a:pPr>
                <a:r>
                  <a:rPr lang="en-US" altLang="en-US" kern="0" dirty="0">
                    <a:solidFill>
                      <a:srgbClr val="FFFFFF"/>
                    </a:solidFill>
                    <a:latin typeface="Avenir Light" charset="0"/>
                  </a:rPr>
                  <a:t>Actionable</a:t>
                </a:r>
              </a:p>
              <a:p>
                <a:pPr defTabSz="914378" eaLnBrk="1" hangingPunct="1">
                  <a:defRPr/>
                </a:pPr>
                <a:r>
                  <a:rPr lang="en-US" altLang="en-US" kern="0" dirty="0">
                    <a:solidFill>
                      <a:srgbClr val="FFFFFF"/>
                    </a:solidFill>
                    <a:latin typeface="Avenir Light" charset="0"/>
                  </a:rPr>
                  <a:t>Customer</a:t>
                </a:r>
              </a:p>
              <a:p>
                <a:pPr defTabSz="914378" eaLnBrk="1" hangingPunct="1">
                  <a:defRPr/>
                </a:pPr>
                <a:r>
                  <a:rPr lang="en-US" altLang="en-US" kern="0" dirty="0">
                    <a:solidFill>
                      <a:srgbClr val="FFFFFF"/>
                    </a:solidFill>
                    <a:latin typeface="Avenir Light" charset="0"/>
                  </a:rPr>
                  <a:t>Insight </a:t>
                </a:r>
              </a:p>
            </p:txBody>
          </p:sp>
          <p:sp>
            <p:nvSpPr>
              <p:cNvPr id="100" name="TextBox 51">
                <a:extLst>
                  <a:ext uri="{FF2B5EF4-FFF2-40B4-BE49-F238E27FC236}">
                    <a16:creationId xmlns:a16="http://schemas.microsoft.com/office/drawing/2014/main" id="{46D459CC-98AF-4B7E-A3A8-D9ED7623002C}"/>
                  </a:ext>
                </a:extLst>
              </p:cNvPr>
              <p:cNvSpPr txBox="1">
                <a:spLocks noChangeArrowheads="1"/>
              </p:cNvSpPr>
              <p:nvPr/>
            </p:nvSpPr>
            <p:spPr bwMode="auto">
              <a:xfrm>
                <a:off x="2123260" y="3315389"/>
                <a:ext cx="1915750" cy="105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78" eaLnBrk="1" hangingPunct="1">
                  <a:lnSpc>
                    <a:spcPct val="80000"/>
                  </a:lnSpc>
                  <a:defRPr/>
                </a:pPr>
                <a:r>
                  <a:rPr lang="en-US" altLang="en-US" kern="0" dirty="0">
                    <a:solidFill>
                      <a:srgbClr val="000000"/>
                    </a:solidFill>
                    <a:latin typeface="Avenir Light" charset="0"/>
                  </a:rPr>
                  <a:t>Customer </a:t>
                </a:r>
              </a:p>
              <a:p>
                <a:pPr defTabSz="914378" eaLnBrk="1" hangingPunct="1">
                  <a:lnSpc>
                    <a:spcPct val="80000"/>
                  </a:lnSpc>
                  <a:defRPr/>
                </a:pPr>
                <a:r>
                  <a:rPr lang="en-US" altLang="en-US" kern="0" dirty="0">
                    <a:solidFill>
                      <a:srgbClr val="000000"/>
                    </a:solidFill>
                    <a:latin typeface="Avenir Light" charset="0"/>
                  </a:rPr>
                  <a:t>Analytics</a:t>
                </a:r>
              </a:p>
              <a:p>
                <a:pPr defTabSz="914378" eaLnBrk="1" hangingPunct="1">
                  <a:defRPr/>
                </a:pPr>
                <a:r>
                  <a:rPr lang="en-US" altLang="en-US" sz="1100" i="1" kern="0" dirty="0">
                    <a:solidFill>
                      <a:srgbClr val="000000"/>
                    </a:solidFill>
                    <a:latin typeface="Avenir Light" charset="0"/>
                  </a:rPr>
                  <a:t>Outcomes &amp; Methods</a:t>
                </a:r>
              </a:p>
            </p:txBody>
          </p:sp>
          <p:sp>
            <p:nvSpPr>
              <p:cNvPr id="101" name="TextBox 32">
                <a:extLst>
                  <a:ext uri="{FF2B5EF4-FFF2-40B4-BE49-F238E27FC236}">
                    <a16:creationId xmlns:a16="http://schemas.microsoft.com/office/drawing/2014/main" id="{3B1B64DB-CBBE-48F6-9164-4BB91A52C600}"/>
                  </a:ext>
                </a:extLst>
              </p:cNvPr>
              <p:cNvSpPr txBox="1">
                <a:spLocks noChangeArrowheads="1"/>
              </p:cNvSpPr>
              <p:nvPr/>
            </p:nvSpPr>
            <p:spPr bwMode="auto">
              <a:xfrm>
                <a:off x="3776836" y="2987572"/>
                <a:ext cx="1030222" cy="43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78" eaLnBrk="1" hangingPunct="1">
                  <a:lnSpc>
                    <a:spcPct val="80000"/>
                  </a:lnSpc>
                  <a:defRPr/>
                </a:pPr>
                <a:r>
                  <a:rPr lang="en-US" altLang="en-US" sz="700" kern="0" dirty="0">
                    <a:solidFill>
                      <a:srgbClr val="FFFFFF"/>
                    </a:solidFill>
                    <a:latin typeface="Avenir Light" charset="0"/>
                  </a:rPr>
                  <a:t>customer churn </a:t>
                </a:r>
              </a:p>
              <a:p>
                <a:pPr algn="ctr" defTabSz="914378" eaLnBrk="1" hangingPunct="1">
                  <a:lnSpc>
                    <a:spcPct val="80000"/>
                  </a:lnSpc>
                  <a:defRPr/>
                </a:pPr>
                <a:r>
                  <a:rPr lang="en-US" altLang="en-US" sz="700" kern="0" dirty="0">
                    <a:solidFill>
                      <a:srgbClr val="FFFFFF"/>
                    </a:solidFill>
                    <a:latin typeface="Avenir Light" charset="0"/>
                  </a:rPr>
                  <a:t>&amp; attrition </a:t>
                </a:r>
              </a:p>
              <a:p>
                <a:pPr algn="ctr" defTabSz="914378" eaLnBrk="1" hangingPunct="1">
                  <a:lnSpc>
                    <a:spcPct val="80000"/>
                  </a:lnSpc>
                  <a:defRPr/>
                </a:pPr>
                <a:r>
                  <a:rPr lang="en-US" altLang="en-US" sz="700" kern="0" dirty="0">
                    <a:solidFill>
                      <a:srgbClr val="FFFFFF"/>
                    </a:solidFill>
                    <a:latin typeface="Avenir Light" charset="0"/>
                  </a:rPr>
                  <a:t>analysis</a:t>
                </a:r>
              </a:p>
            </p:txBody>
          </p:sp>
        </p:grpSp>
        <p:sp>
          <p:nvSpPr>
            <p:cNvPr id="58" name="Rectangle 57">
              <a:extLst>
                <a:ext uri="{FF2B5EF4-FFF2-40B4-BE49-F238E27FC236}">
                  <a16:creationId xmlns:a16="http://schemas.microsoft.com/office/drawing/2014/main" id="{52B6A1DA-C433-45C1-821A-DC4DCD98C7C6}"/>
                </a:ext>
              </a:extLst>
            </p:cNvPr>
            <p:cNvSpPr/>
            <p:nvPr/>
          </p:nvSpPr>
          <p:spPr>
            <a:xfrm rot="3159062">
              <a:off x="1365254" y="1673889"/>
              <a:ext cx="2042104" cy="1888382"/>
            </a:xfrm>
            <a:prstGeom prst="rect">
              <a:avLst/>
            </a:prstGeom>
            <a:noFill/>
            <a:effectLst/>
          </p:spPr>
          <p:txBody>
            <a:bodyPr spcFirstLastPara="1" wrap="none">
              <a:prstTxWarp prst="textArchUp">
                <a:avLst/>
              </a:prstTxWarp>
              <a:spAutoFit/>
            </a:bodyPr>
            <a:lstStyle/>
            <a:p>
              <a:pPr defTabSz="914378">
                <a:defRPr/>
              </a:pPr>
              <a:r>
                <a:rPr lang="en-CA" sz="800" kern="0" spc="200" dirty="0">
                  <a:ln w="12700">
                    <a:solidFill>
                      <a:srgbClr val="000000">
                        <a:satMod val="155000"/>
                      </a:srgbClr>
                    </a:solidFill>
                    <a:prstDash val="solid"/>
                  </a:ln>
                  <a:solidFill>
                    <a:srgbClr val="2CB1EE"/>
                  </a:solidFill>
                  <a:latin typeface="Avenir Light"/>
                  <a:ea typeface="MS PGothic" charset="0"/>
                  <a:cs typeface="Avenir Light"/>
                </a:rPr>
                <a:t>GROW</a:t>
              </a:r>
            </a:p>
          </p:txBody>
        </p:sp>
        <p:sp>
          <p:nvSpPr>
            <p:cNvPr id="59" name="Rectangle 58">
              <a:extLst>
                <a:ext uri="{FF2B5EF4-FFF2-40B4-BE49-F238E27FC236}">
                  <a16:creationId xmlns:a16="http://schemas.microsoft.com/office/drawing/2014/main" id="{FE237F19-DFF7-49F3-8C14-FE8E3B57EFE6}"/>
                </a:ext>
              </a:extLst>
            </p:cNvPr>
            <p:cNvSpPr/>
            <p:nvPr/>
          </p:nvSpPr>
          <p:spPr>
            <a:xfrm rot="7920621">
              <a:off x="2069826" y="2418343"/>
              <a:ext cx="3141183" cy="2108127"/>
            </a:xfrm>
            <a:prstGeom prst="rect">
              <a:avLst/>
            </a:prstGeom>
            <a:noFill/>
            <a:effectLst/>
          </p:spPr>
          <p:txBody>
            <a:bodyPr spcFirstLastPara="1" wrap="none">
              <a:prstTxWarp prst="textArchUp">
                <a:avLst/>
              </a:prstTxWarp>
              <a:spAutoFit/>
            </a:bodyPr>
            <a:lstStyle/>
            <a:p>
              <a:pPr defTabSz="914378">
                <a:defRPr/>
              </a:pPr>
              <a:r>
                <a:rPr lang="en-CA" sz="800" kern="0" spc="200" dirty="0">
                  <a:ln w="12700">
                    <a:solidFill>
                      <a:srgbClr val="000000">
                        <a:satMod val="155000"/>
                      </a:srgbClr>
                    </a:solidFill>
                    <a:prstDash val="solid"/>
                  </a:ln>
                  <a:solidFill>
                    <a:srgbClr val="000000"/>
                  </a:solidFill>
                  <a:latin typeface="Avenir Light"/>
                  <a:ea typeface="MS PGothic" charset="0"/>
                  <a:cs typeface="Avenir Light"/>
                </a:rPr>
                <a:t>RETAIN</a:t>
              </a:r>
            </a:p>
          </p:txBody>
        </p:sp>
        <p:sp>
          <p:nvSpPr>
            <p:cNvPr id="60" name="Rectangle 59">
              <a:extLst>
                <a:ext uri="{FF2B5EF4-FFF2-40B4-BE49-F238E27FC236}">
                  <a16:creationId xmlns:a16="http://schemas.microsoft.com/office/drawing/2014/main" id="{0C55D75B-C767-44E4-89E5-8ECADF1273AD}"/>
                </a:ext>
              </a:extLst>
            </p:cNvPr>
            <p:cNvSpPr/>
            <p:nvPr/>
          </p:nvSpPr>
          <p:spPr>
            <a:xfrm rot="17853466">
              <a:off x="2222077" y="3290900"/>
              <a:ext cx="3421296" cy="2230177"/>
            </a:xfrm>
            <a:prstGeom prst="rect">
              <a:avLst/>
            </a:prstGeom>
            <a:noFill/>
            <a:effectLst/>
          </p:spPr>
          <p:txBody>
            <a:bodyPr spcFirstLastPara="1" wrap="none">
              <a:prstTxWarp prst="textArchDown">
                <a:avLst>
                  <a:gd name="adj" fmla="val 1570470"/>
                </a:avLst>
              </a:prstTxWarp>
              <a:spAutoFit/>
            </a:bodyPr>
            <a:lstStyle/>
            <a:p>
              <a:pPr defTabSz="914378">
                <a:defRPr/>
              </a:pPr>
              <a:r>
                <a:rPr lang="en-CA" sz="800" kern="0" spc="200" dirty="0">
                  <a:ln w="12700">
                    <a:solidFill>
                      <a:srgbClr val="000000">
                        <a:satMod val="155000"/>
                      </a:srgbClr>
                    </a:solidFill>
                    <a:prstDash val="solid"/>
                  </a:ln>
                  <a:solidFill>
                    <a:srgbClr val="000000"/>
                  </a:solidFill>
                  <a:latin typeface="Avenir Light"/>
                  <a:ea typeface="MS PGothic" charset="0"/>
                  <a:cs typeface="Avenir Light"/>
                </a:rPr>
                <a:t>ENGAGEMENT &amp; EXPERIENCE</a:t>
              </a:r>
            </a:p>
          </p:txBody>
        </p:sp>
        <p:sp>
          <p:nvSpPr>
            <p:cNvPr id="61" name="Oval 60">
              <a:extLst>
                <a:ext uri="{FF2B5EF4-FFF2-40B4-BE49-F238E27FC236}">
                  <a16:creationId xmlns:a16="http://schemas.microsoft.com/office/drawing/2014/main" id="{F57BAE8D-7F42-47D5-9125-F9564A1A918E}"/>
                </a:ext>
              </a:extLst>
            </p:cNvPr>
            <p:cNvSpPr/>
            <p:nvPr/>
          </p:nvSpPr>
          <p:spPr>
            <a:xfrm>
              <a:off x="665298" y="1516714"/>
              <a:ext cx="4500022" cy="4532158"/>
            </a:xfrm>
            <a:prstGeom prst="ellipse">
              <a:avLst/>
            </a:prstGeom>
            <a:noFill/>
            <a:ln w="9525" cap="flat" cmpd="sng" algn="ctr">
              <a:solidFill>
                <a:srgbClr val="FFFFFF"/>
              </a:solidFill>
              <a:prstDash val="solid"/>
            </a:ln>
            <a:effectLst/>
          </p:spPr>
          <p:txBody>
            <a:bodyPr anchor="ctr"/>
            <a:lstStyle/>
            <a:p>
              <a:pPr defTabSz="914378">
                <a:defRPr/>
              </a:pPr>
              <a:endParaRPr lang="en-US" sz="1400" kern="0" dirty="0">
                <a:solidFill>
                  <a:srgbClr val="FFFFFF"/>
                </a:solidFill>
                <a:latin typeface="Arial"/>
                <a:ea typeface="ＭＳ Ｐゴシック"/>
              </a:endParaRPr>
            </a:p>
          </p:txBody>
        </p:sp>
        <p:sp>
          <p:nvSpPr>
            <p:cNvPr id="62" name="Arc 25">
              <a:extLst>
                <a:ext uri="{FF2B5EF4-FFF2-40B4-BE49-F238E27FC236}">
                  <a16:creationId xmlns:a16="http://schemas.microsoft.com/office/drawing/2014/main" id="{4ECD10FA-C473-4DB1-BCD2-5E59B13F999C}"/>
                </a:ext>
              </a:extLst>
            </p:cNvPr>
            <p:cNvSpPr>
              <a:spLocks/>
            </p:cNvSpPr>
            <p:nvPr/>
          </p:nvSpPr>
          <p:spPr bwMode="auto">
            <a:xfrm>
              <a:off x="434468" y="1333501"/>
              <a:ext cx="4947693" cy="4858932"/>
            </a:xfrm>
            <a:custGeom>
              <a:avLst/>
              <a:gdLst>
                <a:gd name="T0" fmla="*/ 563271 w 6737350"/>
                <a:gd name="T1" fmla="*/ 4932637 h 6350000"/>
                <a:gd name="T2" fmla="*/ 1048003 w 6737350"/>
                <a:gd name="T3" fmla="*/ 873574 h 6350000"/>
                <a:gd name="T4" fmla="*/ 5057981 w 6737350"/>
                <a:gd name="T5" fmla="*/ 428078 h 6350000"/>
                <a:gd name="T6" fmla="*/ 6544885 w 6737350"/>
                <a:gd name="T7" fmla="*/ 4232820 h 635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37350" h="6350000" stroke="0">
                  <a:moveTo>
                    <a:pt x="563271" y="4932637"/>
                  </a:moveTo>
                  <a:cubicBezTo>
                    <a:pt x="-342597" y="3648237"/>
                    <a:pt x="-138128" y="1936049"/>
                    <a:pt x="1048003" y="873574"/>
                  </a:cubicBezTo>
                  <a:cubicBezTo>
                    <a:pt x="2131687" y="-97134"/>
                    <a:pt x="3764524" y="-278537"/>
                    <a:pt x="5057981" y="428078"/>
                  </a:cubicBezTo>
                  <a:cubicBezTo>
                    <a:pt x="6460157" y="1194087"/>
                    <a:pt x="7084853" y="2792580"/>
                    <a:pt x="6544885" y="4232820"/>
                  </a:cubicBezTo>
                  <a:lnTo>
                    <a:pt x="3368675" y="3175000"/>
                  </a:lnTo>
                  <a:lnTo>
                    <a:pt x="563271" y="4932637"/>
                  </a:lnTo>
                  <a:close/>
                </a:path>
                <a:path w="6737350" h="6350000" fill="none">
                  <a:moveTo>
                    <a:pt x="563271" y="4932637"/>
                  </a:moveTo>
                  <a:cubicBezTo>
                    <a:pt x="-342597" y="3648237"/>
                    <a:pt x="-138128" y="1936049"/>
                    <a:pt x="1048003" y="873574"/>
                  </a:cubicBezTo>
                  <a:cubicBezTo>
                    <a:pt x="2131687" y="-97134"/>
                    <a:pt x="3764524" y="-278537"/>
                    <a:pt x="5057981" y="428078"/>
                  </a:cubicBezTo>
                  <a:cubicBezTo>
                    <a:pt x="6460157" y="1194087"/>
                    <a:pt x="7084853" y="2792580"/>
                    <a:pt x="6544885" y="4232820"/>
                  </a:cubicBezTo>
                </a:path>
              </a:pathLst>
            </a:custGeom>
            <a:noFill/>
            <a:ln w="38100" cap="flat" cmpd="sng">
              <a:solidFill>
                <a:srgbClr val="FF0000"/>
              </a:solidFill>
              <a:prstDash val="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defTabSz="914378">
                <a:defRPr/>
              </a:pPr>
              <a:endParaRPr lang="en-US" sz="1400" kern="0" dirty="0">
                <a:solidFill>
                  <a:srgbClr val="000000"/>
                </a:solidFill>
                <a:ea typeface="ＭＳ Ｐゴシック" charset="0"/>
              </a:endParaRPr>
            </a:p>
          </p:txBody>
        </p:sp>
      </p:grpSp>
      <p:sp>
        <p:nvSpPr>
          <p:cNvPr id="104" name="Rectangle 103">
            <a:extLst>
              <a:ext uri="{FF2B5EF4-FFF2-40B4-BE49-F238E27FC236}">
                <a16:creationId xmlns:a16="http://schemas.microsoft.com/office/drawing/2014/main" id="{AA58F19E-5011-42F8-92B7-4C8841F39ECC}"/>
              </a:ext>
            </a:extLst>
          </p:cNvPr>
          <p:cNvSpPr/>
          <p:nvPr/>
        </p:nvSpPr>
        <p:spPr bwMode="auto">
          <a:xfrm>
            <a:off x="4706034" y="1370695"/>
            <a:ext cx="3982115" cy="2555291"/>
          </a:xfrm>
          <a:prstGeom prst="rect">
            <a:avLst/>
          </a:prstGeom>
          <a:solidFill>
            <a:srgbClr val="EFF1FF"/>
          </a:solidFill>
          <a:ln w="25400" cap="flat" cmpd="sng" algn="ctr">
            <a:solidFill>
              <a:schemeClr val="accent5">
                <a:lumMod val="25000"/>
              </a:schemeClr>
            </a:solidFill>
            <a:prstDash val="solid"/>
          </a:ln>
          <a:effectLst>
            <a:outerShdw blurRad="50800" dist="38100" dir="2700000" algn="tl" rotWithShape="0">
              <a:prstClr val="black">
                <a:alpha val="40000"/>
              </a:prstClr>
            </a:outerShdw>
          </a:effectLst>
        </p:spPr>
        <p:txBody>
          <a:bodyPr anchor="ctr"/>
          <a:lstStyle/>
          <a:p>
            <a:pPr defTabSz="914378">
              <a:defRPr/>
            </a:pPr>
            <a:endParaRPr lang="en-US" sz="1800" kern="0" dirty="0">
              <a:solidFill>
                <a:srgbClr val="000000"/>
              </a:solidFill>
              <a:latin typeface="Arial"/>
              <a:ea typeface="ＭＳ Ｐゴシック"/>
            </a:endParaRPr>
          </a:p>
        </p:txBody>
      </p:sp>
      <p:sp>
        <p:nvSpPr>
          <p:cNvPr id="105" name="Rectangle 104">
            <a:extLst>
              <a:ext uri="{FF2B5EF4-FFF2-40B4-BE49-F238E27FC236}">
                <a16:creationId xmlns:a16="http://schemas.microsoft.com/office/drawing/2014/main" id="{8430392A-EEB6-4CBC-9F3D-316B49C3D26E}"/>
              </a:ext>
            </a:extLst>
          </p:cNvPr>
          <p:cNvSpPr/>
          <p:nvPr/>
        </p:nvSpPr>
        <p:spPr bwMode="auto">
          <a:xfrm>
            <a:off x="5027347" y="1161471"/>
            <a:ext cx="3318726" cy="338554"/>
          </a:xfrm>
          <a:prstGeom prst="rect">
            <a:avLst/>
          </a:prstGeom>
          <a:solidFill>
            <a:srgbClr val="FFFFFF"/>
          </a:solidFill>
          <a:ln w="25400" cap="flat" cmpd="sng" algn="ctr">
            <a:solidFill>
              <a:schemeClr val="accent5">
                <a:lumMod val="25000"/>
              </a:schemeClr>
            </a:solidFill>
            <a:prstDash val="solid"/>
          </a:ln>
          <a:effectLst/>
        </p:spPr>
        <p:txBody>
          <a:bodyPr wrap="square" lIns="45720" tIns="45720" rIns="45720" bIns="45720" anchor="ctr">
            <a:spAutoFit/>
          </a:bodyPr>
          <a:lstStyle/>
          <a:p>
            <a:pPr defTabSz="914378">
              <a:defRPr/>
            </a:pPr>
            <a:r>
              <a:rPr lang="en-GB" sz="1600" b="1" kern="0" dirty="0">
                <a:solidFill>
                  <a:schemeClr val="accent5">
                    <a:lumMod val="10000"/>
                  </a:schemeClr>
                </a:solidFill>
                <a:latin typeface="Calibri" panose="020F0502020204030204" pitchFamily="34" charset="0"/>
                <a:ea typeface="ＭＳ Ｐゴシック"/>
              </a:rPr>
              <a:t>Create a Customer Focused Enterprise</a:t>
            </a:r>
          </a:p>
        </p:txBody>
      </p:sp>
      <p:sp>
        <p:nvSpPr>
          <p:cNvPr id="107" name="TextBox 106">
            <a:extLst>
              <a:ext uri="{FF2B5EF4-FFF2-40B4-BE49-F238E27FC236}">
                <a16:creationId xmlns:a16="http://schemas.microsoft.com/office/drawing/2014/main" id="{66222F9B-EBCB-4247-B9EC-FA28901D47CE}"/>
              </a:ext>
            </a:extLst>
          </p:cNvPr>
          <p:cNvSpPr txBox="1"/>
          <p:nvPr/>
        </p:nvSpPr>
        <p:spPr>
          <a:xfrm>
            <a:off x="4643039" y="4192509"/>
            <a:ext cx="4087342" cy="307777"/>
          </a:xfrm>
          <a:prstGeom prst="rect">
            <a:avLst/>
          </a:prstGeom>
          <a:noFill/>
        </p:spPr>
        <p:txBody>
          <a:bodyPr wrap="square" rtlCol="0">
            <a:spAutoFit/>
          </a:bodyPr>
          <a:lstStyle/>
          <a:p>
            <a:pPr defTabSz="685783"/>
            <a:r>
              <a:rPr lang="en-US" sz="1400" b="1" i="1" dirty="0">
                <a:solidFill>
                  <a:srgbClr val="031356"/>
                </a:solidFill>
                <a:latin typeface="IBM Plex Sans"/>
              </a:rPr>
              <a:t>These use cases apply to most industry verticals</a:t>
            </a:r>
          </a:p>
        </p:txBody>
      </p:sp>
      <p:sp>
        <p:nvSpPr>
          <p:cNvPr id="108" name="TextBox 14">
            <a:extLst>
              <a:ext uri="{FF2B5EF4-FFF2-40B4-BE49-F238E27FC236}">
                <a16:creationId xmlns:a16="http://schemas.microsoft.com/office/drawing/2014/main" id="{CC121316-E14C-44B1-88A8-AE77224DE36C}"/>
              </a:ext>
            </a:extLst>
          </p:cNvPr>
          <p:cNvSpPr txBox="1">
            <a:spLocks noChangeArrowheads="1"/>
          </p:cNvSpPr>
          <p:nvPr/>
        </p:nvSpPr>
        <p:spPr bwMode="auto">
          <a:xfrm>
            <a:off x="4823440" y="1669759"/>
            <a:ext cx="3658640" cy="2246769"/>
          </a:xfrm>
          <a:prstGeom prst="rect">
            <a:avLst/>
          </a:prstGeom>
          <a:noFill/>
          <a:ln w="9525">
            <a:noFill/>
            <a:miter lim="800000"/>
            <a:headEnd/>
            <a:tailEnd/>
          </a:ln>
        </p:spPr>
        <p:txBody>
          <a:bodyPr wrap="square">
            <a:spAutoFit/>
          </a:bodyPr>
          <a:lstStyle/>
          <a:p>
            <a:pPr marL="168271" indent="-168271" defTabSz="914378" eaLnBrk="0" hangingPunct="0">
              <a:spcBef>
                <a:spcPts val="600"/>
              </a:spcBef>
              <a:buFont typeface="Arial" panose="020B0604020202020204" pitchFamily="34" charset="0"/>
              <a:buChar char="•"/>
            </a:pPr>
            <a:r>
              <a:rPr lang="en-GB" sz="1500" dirty="0">
                <a:solidFill>
                  <a:srgbClr val="000000"/>
                </a:solidFill>
                <a:latin typeface="Calibri" panose="020F0502020204030204" pitchFamily="34" charset="0"/>
                <a:ea typeface="ＭＳ Ｐゴシック" charset="0"/>
              </a:rPr>
              <a:t>Rich profile for every customer kept up to date in real time as new customer behaviour is collected (360 view)</a:t>
            </a:r>
          </a:p>
          <a:p>
            <a:pPr marL="511163" lvl="1" indent="-168271" defTabSz="914378" eaLnBrk="0" hangingPunct="0">
              <a:spcBef>
                <a:spcPts val="600"/>
              </a:spcBef>
              <a:buFont typeface="Arial" panose="020B0604020202020204" pitchFamily="34" charset="0"/>
              <a:buChar char="•"/>
            </a:pPr>
            <a:r>
              <a:rPr lang="en-GB" sz="1500" dirty="0">
                <a:solidFill>
                  <a:srgbClr val="000000"/>
                </a:solidFill>
                <a:latin typeface="Calibri" panose="020F0502020204030204" pitchFamily="34" charset="0"/>
                <a:ea typeface="ＭＳ Ｐゴシック" charset="0"/>
              </a:rPr>
              <a:t>Spending Patterns</a:t>
            </a:r>
          </a:p>
          <a:p>
            <a:pPr marL="511163" lvl="1" indent="-168271" defTabSz="914378" eaLnBrk="0" hangingPunct="0">
              <a:spcBef>
                <a:spcPts val="600"/>
              </a:spcBef>
              <a:buFont typeface="Arial" panose="020B0604020202020204" pitchFamily="34" charset="0"/>
              <a:buChar char="•"/>
            </a:pPr>
            <a:r>
              <a:rPr lang="en-GB" sz="1500" dirty="0">
                <a:solidFill>
                  <a:srgbClr val="000000"/>
                </a:solidFill>
                <a:latin typeface="Calibri" panose="020F0502020204030204" pitchFamily="34" charset="0"/>
                <a:ea typeface="ＭＳ Ｐゴシック" charset="0"/>
              </a:rPr>
              <a:t>Behaviour</a:t>
            </a:r>
          </a:p>
          <a:p>
            <a:pPr marL="168271" indent="-168271" defTabSz="914378" eaLnBrk="0" hangingPunct="0">
              <a:spcBef>
                <a:spcPts val="600"/>
              </a:spcBef>
              <a:buFont typeface="Arial" panose="020B0604020202020204" pitchFamily="34" charset="0"/>
              <a:buChar char="•"/>
            </a:pPr>
            <a:r>
              <a:rPr lang="en-GB" sz="1500" dirty="0">
                <a:solidFill>
                  <a:srgbClr val="000000"/>
                </a:solidFill>
                <a:latin typeface="Calibri" panose="020F0502020204030204" pitchFamily="34" charset="0"/>
                <a:ea typeface="ＭＳ Ｐゴシック" charset="0"/>
              </a:rPr>
              <a:t>Deliver tailored offerings based on segmentation</a:t>
            </a:r>
          </a:p>
          <a:p>
            <a:pPr marL="168271" indent="-168271" defTabSz="914378" eaLnBrk="0" hangingPunct="0">
              <a:spcBef>
                <a:spcPts val="600"/>
              </a:spcBef>
              <a:buFont typeface="Arial" panose="020B0604020202020204" pitchFamily="34" charset="0"/>
              <a:buChar char="•"/>
            </a:pPr>
            <a:r>
              <a:rPr lang="en-GB" sz="1500" dirty="0">
                <a:solidFill>
                  <a:srgbClr val="000000"/>
                </a:solidFill>
                <a:latin typeface="Calibri" panose="020F0502020204030204" pitchFamily="34" charset="0"/>
                <a:ea typeface="ＭＳ Ｐゴシック" charset="0"/>
              </a:rPr>
              <a:t>Provide “next best action” in real-time</a:t>
            </a:r>
          </a:p>
        </p:txBody>
      </p:sp>
      <p:sp>
        <p:nvSpPr>
          <p:cNvPr id="3" name="Oval 2">
            <a:extLst>
              <a:ext uri="{FF2B5EF4-FFF2-40B4-BE49-F238E27FC236}">
                <a16:creationId xmlns:a16="http://schemas.microsoft.com/office/drawing/2014/main" id="{5345245F-9752-492D-B4D2-E1E4DDB0151F}"/>
              </a:ext>
            </a:extLst>
          </p:cNvPr>
          <p:cNvSpPr/>
          <p:nvPr/>
        </p:nvSpPr>
        <p:spPr bwMode="auto">
          <a:xfrm>
            <a:off x="3420694" y="2609016"/>
            <a:ext cx="805992" cy="466627"/>
          </a:xfrm>
          <a:prstGeom prst="ellipse">
            <a:avLst/>
          </a:prstGeom>
          <a:noFill/>
          <a:ln w="50800" cap="flat" cmpd="sng" algn="ctr">
            <a:solidFill>
              <a:srgbClr val="FF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4" name="Footer Placeholder 3">
            <a:extLst>
              <a:ext uri="{FF2B5EF4-FFF2-40B4-BE49-F238E27FC236}">
                <a16:creationId xmlns:a16="http://schemas.microsoft.com/office/drawing/2014/main" id="{9241B145-B434-FE45-BA56-AA8F7A2FDCE8}"/>
              </a:ext>
            </a:extLst>
          </p:cNvPr>
          <p:cNvSpPr>
            <a:spLocks noGrp="1"/>
          </p:cNvSpPr>
          <p:nvPr>
            <p:ph type="ftr" sz="quarter" idx="10"/>
          </p:nvPr>
        </p:nvSpPr>
        <p:spPr/>
        <p:txBody>
          <a:bodyPr/>
          <a:lstStyle/>
          <a:p>
            <a:r>
              <a:rPr lang="en-US" dirty="0"/>
              <a:t>IBM Cloud Pak for Data Workshop v3.0.1 / © 2020 IBM Corporation</a:t>
            </a:r>
          </a:p>
        </p:txBody>
      </p:sp>
      <p:sp>
        <p:nvSpPr>
          <p:cNvPr id="5" name="Slide Number Placeholder 4">
            <a:extLst>
              <a:ext uri="{FF2B5EF4-FFF2-40B4-BE49-F238E27FC236}">
                <a16:creationId xmlns:a16="http://schemas.microsoft.com/office/drawing/2014/main" id="{D00D8D32-DD62-B34F-B723-B89A04CF3617}"/>
              </a:ext>
            </a:extLst>
          </p:cNvPr>
          <p:cNvSpPr>
            <a:spLocks noGrp="1"/>
          </p:cNvSpPr>
          <p:nvPr>
            <p:ph type="sldNum" sz="quarter" idx="11"/>
          </p:nvPr>
        </p:nvSpPr>
        <p:spPr/>
        <p:txBody>
          <a:bodyPr/>
          <a:lstStyle/>
          <a:p>
            <a:fld id="{59395FB3-9C97-154F-86B2-7E381B951268}" type="slidenum">
              <a:rPr lang="en-US" smtClean="0"/>
              <a:pPr/>
              <a:t>109</a:t>
            </a:fld>
            <a:endParaRPr lang="en-US" dirty="0"/>
          </a:p>
        </p:txBody>
      </p:sp>
      <p:pic>
        <p:nvPicPr>
          <p:cNvPr id="102" name="Picture 101">
            <a:extLst>
              <a:ext uri="{FF2B5EF4-FFF2-40B4-BE49-F238E27FC236}">
                <a16:creationId xmlns:a16="http://schemas.microsoft.com/office/drawing/2014/main" id="{59A8C7F2-BA25-C543-AF07-3991C8150B66}"/>
              </a:ext>
            </a:extLst>
          </p:cNvPr>
          <p:cNvPicPr>
            <a:picLocks noChangeAspect="1"/>
          </p:cNvPicPr>
          <p:nvPr/>
        </p:nvPicPr>
        <p:blipFill>
          <a:blip r:embed="rId3"/>
          <a:stretch>
            <a:fillRect/>
          </a:stretch>
        </p:blipFill>
        <p:spPr>
          <a:xfrm>
            <a:off x="8388628" y="141514"/>
            <a:ext cx="605352" cy="699791"/>
          </a:xfrm>
          <a:prstGeom prst="rect">
            <a:avLst/>
          </a:prstGeom>
        </p:spPr>
      </p:pic>
    </p:spTree>
    <p:extLst>
      <p:ext uri="{BB962C8B-B14F-4D97-AF65-F5344CB8AC3E}">
        <p14:creationId xmlns:p14="http://schemas.microsoft.com/office/powerpoint/2010/main" val="2425244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333829" cy="685229"/>
          </a:xfrm>
        </p:spPr>
        <p:txBody>
          <a:bodyPr/>
          <a:lstStyle/>
          <a:p>
            <a:r>
              <a:rPr lang="en-US" dirty="0"/>
              <a:t>Containers – the second key to cloud native applications</a:t>
            </a:r>
            <a:br>
              <a:rPr lang="en-US" dirty="0"/>
            </a:br>
            <a:r>
              <a:rPr lang="en-US" sz="1800" dirty="0"/>
              <a:t>Reducing operational and development costs</a:t>
            </a:r>
            <a:br>
              <a:rPr lang="en-US" dirty="0"/>
            </a:br>
            <a:endParaRPr lang="en-US" dirty="0"/>
          </a:p>
        </p:txBody>
      </p:sp>
      <p:sp>
        <p:nvSpPr>
          <p:cNvPr id="3" name="TextBox 2">
            <a:extLst>
              <a:ext uri="{FF2B5EF4-FFF2-40B4-BE49-F238E27FC236}">
                <a16:creationId xmlns:a16="http://schemas.microsoft.com/office/drawing/2014/main" id="{08126359-6E47-4409-9E02-BB3330B6665F}"/>
              </a:ext>
            </a:extLst>
          </p:cNvPr>
          <p:cNvSpPr txBox="1"/>
          <p:nvPr/>
        </p:nvSpPr>
        <p:spPr>
          <a:xfrm>
            <a:off x="342901" y="4597687"/>
            <a:ext cx="7895795" cy="300082"/>
          </a:xfrm>
          <a:prstGeom prst="rect">
            <a:avLst/>
          </a:prstGeom>
          <a:noFill/>
        </p:spPr>
        <p:txBody>
          <a:bodyPr wrap="square" rtlCol="0">
            <a:spAutoFit/>
          </a:bodyPr>
          <a:lstStyle/>
          <a:p>
            <a:pPr defTabSz="514350"/>
            <a:r>
              <a:rPr lang="en-US" dirty="0">
                <a:solidFill>
                  <a:schemeClr val="accent2"/>
                </a:solidFill>
                <a:latin typeface="Arial"/>
              </a:rPr>
              <a:t>* Containers virtual software in the way that virtual machines have virtualized hardware</a:t>
            </a:r>
          </a:p>
        </p:txBody>
      </p:sp>
      <p:sp>
        <p:nvSpPr>
          <p:cNvPr id="4" name="TextBox 3">
            <a:extLst>
              <a:ext uri="{FF2B5EF4-FFF2-40B4-BE49-F238E27FC236}">
                <a16:creationId xmlns:a16="http://schemas.microsoft.com/office/drawing/2014/main" id="{B7D6AD12-B5D0-435B-82F2-20FD49F60DB9}"/>
              </a:ext>
            </a:extLst>
          </p:cNvPr>
          <p:cNvSpPr txBox="1"/>
          <p:nvPr/>
        </p:nvSpPr>
        <p:spPr>
          <a:xfrm>
            <a:off x="978917" y="1152987"/>
            <a:ext cx="3926044" cy="369332"/>
          </a:xfrm>
          <a:prstGeom prst="rect">
            <a:avLst/>
          </a:prstGeom>
          <a:noFill/>
        </p:spPr>
        <p:txBody>
          <a:bodyPr wrap="square" rtlCol="0">
            <a:spAutoFit/>
          </a:bodyPr>
          <a:lstStyle/>
          <a:p>
            <a:pPr defTabSz="514350"/>
            <a:r>
              <a:rPr lang="en-US" sz="1500" b="1" dirty="0">
                <a:solidFill>
                  <a:schemeClr val="accent2">
                    <a:lumMod val="40000"/>
                    <a:lumOff val="60000"/>
                  </a:schemeClr>
                </a:solidFill>
                <a:latin typeface="Arial"/>
              </a:rPr>
              <a:t> </a:t>
            </a:r>
            <a:r>
              <a:rPr lang="en-US" sz="1800" b="1" dirty="0">
                <a:solidFill>
                  <a:schemeClr val="accent2">
                    <a:lumMod val="40000"/>
                    <a:lumOff val="60000"/>
                  </a:schemeClr>
                </a:solidFill>
                <a:latin typeface="Arial"/>
              </a:rPr>
              <a:t>Virtual machines  vs. containers *</a:t>
            </a:r>
          </a:p>
        </p:txBody>
      </p:sp>
      <p:sp>
        <p:nvSpPr>
          <p:cNvPr id="5" name="Rectangle 4">
            <a:extLst>
              <a:ext uri="{FF2B5EF4-FFF2-40B4-BE49-F238E27FC236}">
                <a16:creationId xmlns:a16="http://schemas.microsoft.com/office/drawing/2014/main" id="{687BE664-752F-473E-BB31-99A923843B75}"/>
              </a:ext>
            </a:extLst>
          </p:cNvPr>
          <p:cNvSpPr/>
          <p:nvPr/>
        </p:nvSpPr>
        <p:spPr>
          <a:xfrm>
            <a:off x="1071926" y="2923948"/>
            <a:ext cx="1770145" cy="219158"/>
          </a:xfrm>
          <a:prstGeom prst="rect">
            <a:avLst/>
          </a:prstGeom>
          <a:solidFill>
            <a:srgbClr val="000E5E">
              <a:lumMod val="50000"/>
              <a:lumOff val="50000"/>
              <a:alpha val="59000"/>
            </a:srgbClr>
          </a:solidFill>
          <a:scene3d>
            <a:camera prst="orthographicFront"/>
            <a:lightRig rig="threePt" dir="t"/>
          </a:scene3d>
          <a:sp3d>
            <a:bevelT/>
          </a:sp3d>
        </p:spPr>
        <p:txBody>
          <a:bodyPr wrap="square" lIns="0" tIns="0" rIns="0" bIns="0" rtlCol="0" anchor="ctr">
            <a:noAutofit/>
          </a:bodyPr>
          <a:lstStyle/>
          <a:p>
            <a:pPr algn="ctr" defTabSz="514350">
              <a:defRPr/>
            </a:pPr>
            <a:r>
              <a:rPr lang="en-US" sz="900" kern="0" dirty="0">
                <a:solidFill>
                  <a:srgbClr val="FFFFFF"/>
                </a:solidFill>
                <a:latin typeface="Arial"/>
                <a:cs typeface="Arial"/>
              </a:rPr>
              <a:t>Hypervisor</a:t>
            </a:r>
          </a:p>
        </p:txBody>
      </p:sp>
      <p:sp>
        <p:nvSpPr>
          <p:cNvPr id="6" name="Rectangle 5">
            <a:extLst>
              <a:ext uri="{FF2B5EF4-FFF2-40B4-BE49-F238E27FC236}">
                <a16:creationId xmlns:a16="http://schemas.microsoft.com/office/drawing/2014/main" id="{362BDD23-CB6A-4C90-90D5-ABFEA1B1711F}"/>
              </a:ext>
            </a:extLst>
          </p:cNvPr>
          <p:cNvSpPr/>
          <p:nvPr/>
        </p:nvSpPr>
        <p:spPr>
          <a:xfrm>
            <a:off x="1071926" y="3159444"/>
            <a:ext cx="1770145" cy="586345"/>
          </a:xfrm>
          <a:prstGeom prst="rect">
            <a:avLst/>
          </a:prstGeom>
          <a:solidFill>
            <a:srgbClr val="000E5E">
              <a:lumMod val="50000"/>
              <a:lumOff val="50000"/>
              <a:alpha val="59000"/>
            </a:srgbClr>
          </a:solidFill>
          <a:scene3d>
            <a:camera prst="orthographicFront"/>
            <a:lightRig rig="threePt" dir="t"/>
          </a:scene3d>
          <a:sp3d>
            <a:bevelT/>
          </a:sp3d>
        </p:spPr>
        <p:txBody>
          <a:bodyPr wrap="square" lIns="0" tIns="0" rIns="0" bIns="0" rtlCol="0" anchor="ctr">
            <a:noAutofit/>
          </a:bodyPr>
          <a:lstStyle/>
          <a:p>
            <a:pPr algn="ctr" defTabSz="514350"/>
            <a:r>
              <a:rPr lang="en-US" sz="900" kern="0" dirty="0">
                <a:solidFill>
                  <a:srgbClr val="FFFFFF"/>
                </a:solidFill>
                <a:latin typeface="Arial"/>
                <a:cs typeface="Arial"/>
              </a:rPr>
              <a:t>Infrastructure </a:t>
            </a:r>
          </a:p>
        </p:txBody>
      </p:sp>
      <p:sp>
        <p:nvSpPr>
          <p:cNvPr id="7" name="Rectangle 6">
            <a:extLst>
              <a:ext uri="{FF2B5EF4-FFF2-40B4-BE49-F238E27FC236}">
                <a16:creationId xmlns:a16="http://schemas.microsoft.com/office/drawing/2014/main" id="{E7909575-F4DC-498A-8551-BE7CDFE2D783}"/>
              </a:ext>
            </a:extLst>
          </p:cNvPr>
          <p:cNvSpPr/>
          <p:nvPr/>
        </p:nvSpPr>
        <p:spPr>
          <a:xfrm>
            <a:off x="1071926" y="2190283"/>
            <a:ext cx="551369" cy="708497"/>
          </a:xfrm>
          <a:prstGeom prst="rect">
            <a:avLst/>
          </a:prstGeom>
          <a:solidFill>
            <a:srgbClr val="01115A"/>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Guest</a:t>
            </a:r>
            <a:br>
              <a:rPr lang="en-US" sz="900" dirty="0">
                <a:solidFill>
                  <a:srgbClr val="FFFFFF"/>
                </a:solidFill>
                <a:latin typeface="Arial"/>
                <a:cs typeface="Arial"/>
              </a:rPr>
            </a:br>
            <a:r>
              <a:rPr lang="en-US" sz="900" dirty="0">
                <a:solidFill>
                  <a:srgbClr val="FFFFFF"/>
                </a:solidFill>
                <a:latin typeface="Arial"/>
                <a:cs typeface="Arial"/>
              </a:rPr>
              <a:t>OS</a:t>
            </a:r>
          </a:p>
        </p:txBody>
      </p:sp>
      <p:sp>
        <p:nvSpPr>
          <p:cNvPr id="8" name="Rectangle 7">
            <a:extLst>
              <a:ext uri="{FF2B5EF4-FFF2-40B4-BE49-F238E27FC236}">
                <a16:creationId xmlns:a16="http://schemas.microsoft.com/office/drawing/2014/main" id="{713CD8EC-0ADE-49BB-BF7E-B2A7F0A65184}"/>
              </a:ext>
            </a:extLst>
          </p:cNvPr>
          <p:cNvSpPr/>
          <p:nvPr/>
        </p:nvSpPr>
        <p:spPr>
          <a:xfrm>
            <a:off x="1681314" y="2190283"/>
            <a:ext cx="551369" cy="708497"/>
          </a:xfrm>
          <a:prstGeom prst="rect">
            <a:avLst/>
          </a:prstGeom>
          <a:solidFill>
            <a:srgbClr val="103EC1"/>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Guest</a:t>
            </a:r>
            <a:br>
              <a:rPr lang="en-US" sz="900" dirty="0">
                <a:solidFill>
                  <a:srgbClr val="FFFFFF"/>
                </a:solidFill>
                <a:latin typeface="Arial"/>
                <a:cs typeface="Arial"/>
              </a:rPr>
            </a:br>
            <a:r>
              <a:rPr lang="en-US" sz="900" dirty="0">
                <a:solidFill>
                  <a:srgbClr val="FFFFFF"/>
                </a:solidFill>
                <a:latin typeface="Arial"/>
                <a:cs typeface="Arial"/>
              </a:rPr>
              <a:t>OS</a:t>
            </a:r>
          </a:p>
        </p:txBody>
      </p:sp>
      <p:sp>
        <p:nvSpPr>
          <p:cNvPr id="9" name="Rectangle 8">
            <a:extLst>
              <a:ext uri="{FF2B5EF4-FFF2-40B4-BE49-F238E27FC236}">
                <a16:creationId xmlns:a16="http://schemas.microsoft.com/office/drawing/2014/main" id="{5969395F-97AC-4CDB-A882-16EC232C3E6B}"/>
              </a:ext>
            </a:extLst>
          </p:cNvPr>
          <p:cNvSpPr/>
          <p:nvPr/>
        </p:nvSpPr>
        <p:spPr>
          <a:xfrm>
            <a:off x="2290702" y="2190283"/>
            <a:ext cx="551369" cy="708497"/>
          </a:xfrm>
          <a:prstGeom prst="rect">
            <a:avLst/>
          </a:prstGeom>
          <a:solidFill>
            <a:srgbClr val="2466F6"/>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Guest</a:t>
            </a:r>
            <a:br>
              <a:rPr lang="en-US" sz="900" dirty="0">
                <a:solidFill>
                  <a:srgbClr val="FFFFFF"/>
                </a:solidFill>
                <a:latin typeface="Arial"/>
                <a:cs typeface="Arial"/>
              </a:rPr>
            </a:br>
            <a:r>
              <a:rPr lang="en-US" sz="900" dirty="0">
                <a:solidFill>
                  <a:srgbClr val="FFFFFF"/>
                </a:solidFill>
                <a:latin typeface="Arial"/>
                <a:cs typeface="Arial"/>
              </a:rPr>
              <a:t>OS</a:t>
            </a:r>
          </a:p>
        </p:txBody>
      </p:sp>
      <p:sp>
        <p:nvSpPr>
          <p:cNvPr id="10" name="Rectangle 9">
            <a:extLst>
              <a:ext uri="{FF2B5EF4-FFF2-40B4-BE49-F238E27FC236}">
                <a16:creationId xmlns:a16="http://schemas.microsoft.com/office/drawing/2014/main" id="{19D55C93-3E9B-427F-AAA9-D69D52440DFB}"/>
              </a:ext>
            </a:extLst>
          </p:cNvPr>
          <p:cNvSpPr/>
          <p:nvPr/>
        </p:nvSpPr>
        <p:spPr>
          <a:xfrm>
            <a:off x="1071926" y="1882951"/>
            <a:ext cx="551369" cy="282161"/>
          </a:xfrm>
          <a:prstGeom prst="rect">
            <a:avLst/>
          </a:prstGeom>
          <a:solidFill>
            <a:srgbClr val="01115A"/>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Bins/Libs</a:t>
            </a:r>
          </a:p>
        </p:txBody>
      </p:sp>
      <p:sp>
        <p:nvSpPr>
          <p:cNvPr id="11" name="Rectangle 10">
            <a:extLst>
              <a:ext uri="{FF2B5EF4-FFF2-40B4-BE49-F238E27FC236}">
                <a16:creationId xmlns:a16="http://schemas.microsoft.com/office/drawing/2014/main" id="{F4BE5417-8452-49BD-8014-BB52F32A2E22}"/>
              </a:ext>
            </a:extLst>
          </p:cNvPr>
          <p:cNvSpPr/>
          <p:nvPr/>
        </p:nvSpPr>
        <p:spPr>
          <a:xfrm>
            <a:off x="1681313" y="1882951"/>
            <a:ext cx="551369" cy="282161"/>
          </a:xfrm>
          <a:prstGeom prst="rect">
            <a:avLst/>
          </a:prstGeom>
          <a:solidFill>
            <a:srgbClr val="103EC1"/>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LibsBins/</a:t>
            </a:r>
          </a:p>
        </p:txBody>
      </p:sp>
      <p:sp>
        <p:nvSpPr>
          <p:cNvPr id="12" name="Rectangle 11">
            <a:extLst>
              <a:ext uri="{FF2B5EF4-FFF2-40B4-BE49-F238E27FC236}">
                <a16:creationId xmlns:a16="http://schemas.microsoft.com/office/drawing/2014/main" id="{0B5D86F0-D3C2-4B46-BAA5-6490B29C8157}"/>
              </a:ext>
            </a:extLst>
          </p:cNvPr>
          <p:cNvSpPr/>
          <p:nvPr/>
        </p:nvSpPr>
        <p:spPr>
          <a:xfrm>
            <a:off x="2290702" y="1877756"/>
            <a:ext cx="551369" cy="282161"/>
          </a:xfrm>
          <a:prstGeom prst="rect">
            <a:avLst/>
          </a:prstGeom>
          <a:solidFill>
            <a:srgbClr val="2466F6"/>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Bins/Libs</a:t>
            </a:r>
          </a:p>
        </p:txBody>
      </p:sp>
      <p:sp>
        <p:nvSpPr>
          <p:cNvPr id="13" name="Rectangle 12">
            <a:extLst>
              <a:ext uri="{FF2B5EF4-FFF2-40B4-BE49-F238E27FC236}">
                <a16:creationId xmlns:a16="http://schemas.microsoft.com/office/drawing/2014/main" id="{B584CF49-4037-4303-8BD4-D2C2A298A5AF}"/>
              </a:ext>
            </a:extLst>
          </p:cNvPr>
          <p:cNvSpPr/>
          <p:nvPr/>
        </p:nvSpPr>
        <p:spPr>
          <a:xfrm>
            <a:off x="1071925" y="1571509"/>
            <a:ext cx="551369" cy="282161"/>
          </a:xfrm>
          <a:prstGeom prst="rect">
            <a:avLst/>
          </a:prstGeom>
          <a:solidFill>
            <a:srgbClr val="01115A"/>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App 1</a:t>
            </a:r>
          </a:p>
        </p:txBody>
      </p:sp>
      <p:sp>
        <p:nvSpPr>
          <p:cNvPr id="14" name="Rectangle 13">
            <a:extLst>
              <a:ext uri="{FF2B5EF4-FFF2-40B4-BE49-F238E27FC236}">
                <a16:creationId xmlns:a16="http://schemas.microsoft.com/office/drawing/2014/main" id="{7E9B2D9C-3002-4DF1-9A77-0D1A2F7FCB77}"/>
              </a:ext>
            </a:extLst>
          </p:cNvPr>
          <p:cNvSpPr/>
          <p:nvPr/>
        </p:nvSpPr>
        <p:spPr>
          <a:xfrm>
            <a:off x="1681313" y="1571509"/>
            <a:ext cx="551369" cy="282161"/>
          </a:xfrm>
          <a:prstGeom prst="rect">
            <a:avLst/>
          </a:prstGeom>
          <a:solidFill>
            <a:srgbClr val="103EC1"/>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App 2</a:t>
            </a:r>
          </a:p>
        </p:txBody>
      </p:sp>
      <p:sp>
        <p:nvSpPr>
          <p:cNvPr id="15" name="Rectangle 14">
            <a:extLst>
              <a:ext uri="{FF2B5EF4-FFF2-40B4-BE49-F238E27FC236}">
                <a16:creationId xmlns:a16="http://schemas.microsoft.com/office/drawing/2014/main" id="{1BFB9FEC-67CC-4EA2-B478-75623564F65A}"/>
              </a:ext>
            </a:extLst>
          </p:cNvPr>
          <p:cNvSpPr/>
          <p:nvPr/>
        </p:nvSpPr>
        <p:spPr>
          <a:xfrm>
            <a:off x="2290702" y="1571509"/>
            <a:ext cx="551369" cy="282161"/>
          </a:xfrm>
          <a:prstGeom prst="rect">
            <a:avLst/>
          </a:prstGeom>
          <a:solidFill>
            <a:srgbClr val="2466F6"/>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App 3</a:t>
            </a:r>
          </a:p>
        </p:txBody>
      </p:sp>
      <p:sp>
        <p:nvSpPr>
          <p:cNvPr id="16" name="Rectangle 15">
            <a:extLst>
              <a:ext uri="{FF2B5EF4-FFF2-40B4-BE49-F238E27FC236}">
                <a16:creationId xmlns:a16="http://schemas.microsoft.com/office/drawing/2014/main" id="{0DCDED06-7140-4E32-AB57-2D9983A95E38}"/>
              </a:ext>
            </a:extLst>
          </p:cNvPr>
          <p:cNvSpPr/>
          <p:nvPr/>
        </p:nvSpPr>
        <p:spPr>
          <a:xfrm>
            <a:off x="3116095" y="2923948"/>
            <a:ext cx="1770145" cy="219158"/>
          </a:xfrm>
          <a:prstGeom prst="rect">
            <a:avLst/>
          </a:prstGeom>
          <a:solidFill>
            <a:srgbClr val="000E5E">
              <a:lumMod val="50000"/>
              <a:lumOff val="50000"/>
              <a:alpha val="59000"/>
            </a:srgbClr>
          </a:solidFill>
          <a:scene3d>
            <a:camera prst="orthographicFront"/>
            <a:lightRig rig="threePt" dir="t"/>
          </a:scene3d>
          <a:sp3d>
            <a:bevelT/>
          </a:sp3d>
        </p:spPr>
        <p:txBody>
          <a:bodyPr wrap="square" lIns="0" tIns="0" rIns="0" bIns="0" rtlCol="0" anchor="ctr">
            <a:noAutofit/>
          </a:bodyPr>
          <a:lstStyle/>
          <a:p>
            <a:pPr algn="ctr" defTabSz="514350"/>
            <a:r>
              <a:rPr lang="en-US" sz="900" kern="0" dirty="0">
                <a:solidFill>
                  <a:srgbClr val="FFFFFF"/>
                </a:solidFill>
                <a:latin typeface="Arial"/>
                <a:cs typeface="Arial"/>
              </a:rPr>
              <a:t>Operating System</a:t>
            </a:r>
          </a:p>
        </p:txBody>
      </p:sp>
      <p:sp>
        <p:nvSpPr>
          <p:cNvPr id="17" name="Rectangle 16">
            <a:extLst>
              <a:ext uri="{FF2B5EF4-FFF2-40B4-BE49-F238E27FC236}">
                <a16:creationId xmlns:a16="http://schemas.microsoft.com/office/drawing/2014/main" id="{0095B453-91E8-4242-9F79-6B2CF6E2A3C3}"/>
              </a:ext>
            </a:extLst>
          </p:cNvPr>
          <p:cNvSpPr/>
          <p:nvPr/>
        </p:nvSpPr>
        <p:spPr>
          <a:xfrm>
            <a:off x="3116095" y="3159444"/>
            <a:ext cx="1770145" cy="586345"/>
          </a:xfrm>
          <a:prstGeom prst="rect">
            <a:avLst/>
          </a:prstGeom>
          <a:solidFill>
            <a:srgbClr val="000E5E">
              <a:lumMod val="50000"/>
              <a:lumOff val="50000"/>
              <a:alpha val="59000"/>
            </a:srgbClr>
          </a:solidFill>
          <a:scene3d>
            <a:camera prst="orthographicFront"/>
            <a:lightRig rig="threePt" dir="t"/>
          </a:scene3d>
          <a:sp3d>
            <a:bevelT/>
          </a:sp3d>
        </p:spPr>
        <p:txBody>
          <a:bodyPr wrap="square" lIns="0" tIns="0" rIns="0" bIns="0" rtlCol="0" anchor="ctr">
            <a:noAutofit/>
          </a:bodyPr>
          <a:lstStyle/>
          <a:p>
            <a:pPr algn="ctr" defTabSz="514350"/>
            <a:r>
              <a:rPr lang="en-US" sz="900" kern="0" dirty="0">
                <a:solidFill>
                  <a:srgbClr val="FFFFFF"/>
                </a:solidFill>
                <a:latin typeface="Arial"/>
                <a:cs typeface="Arial"/>
              </a:rPr>
              <a:t>Infrastructure </a:t>
            </a:r>
          </a:p>
        </p:txBody>
      </p:sp>
      <p:sp>
        <p:nvSpPr>
          <p:cNvPr id="19" name="Rectangle 18">
            <a:extLst>
              <a:ext uri="{FF2B5EF4-FFF2-40B4-BE49-F238E27FC236}">
                <a16:creationId xmlns:a16="http://schemas.microsoft.com/office/drawing/2014/main" id="{FA033CE3-36E5-4461-BB24-14112C11594C}"/>
              </a:ext>
            </a:extLst>
          </p:cNvPr>
          <p:cNvSpPr/>
          <p:nvPr/>
        </p:nvSpPr>
        <p:spPr>
          <a:xfrm>
            <a:off x="3113176" y="2187251"/>
            <a:ext cx="551369" cy="282161"/>
          </a:xfrm>
          <a:prstGeom prst="rect">
            <a:avLst/>
          </a:prstGeom>
          <a:solidFill>
            <a:srgbClr val="01115A"/>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Bins/Libs</a:t>
            </a:r>
          </a:p>
        </p:txBody>
      </p:sp>
      <p:sp>
        <p:nvSpPr>
          <p:cNvPr id="20" name="Rectangle 19">
            <a:extLst>
              <a:ext uri="{FF2B5EF4-FFF2-40B4-BE49-F238E27FC236}">
                <a16:creationId xmlns:a16="http://schemas.microsoft.com/office/drawing/2014/main" id="{EE6C7D80-0AF0-4CE9-9465-C7ED23C18D64}"/>
              </a:ext>
            </a:extLst>
          </p:cNvPr>
          <p:cNvSpPr/>
          <p:nvPr/>
        </p:nvSpPr>
        <p:spPr>
          <a:xfrm>
            <a:off x="3722563" y="2187250"/>
            <a:ext cx="551369" cy="282161"/>
          </a:xfrm>
          <a:prstGeom prst="rect">
            <a:avLst/>
          </a:prstGeom>
          <a:solidFill>
            <a:srgbClr val="103EC1"/>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Bins/Libs</a:t>
            </a:r>
          </a:p>
        </p:txBody>
      </p:sp>
      <p:sp>
        <p:nvSpPr>
          <p:cNvPr id="21" name="Rectangle 20">
            <a:extLst>
              <a:ext uri="{FF2B5EF4-FFF2-40B4-BE49-F238E27FC236}">
                <a16:creationId xmlns:a16="http://schemas.microsoft.com/office/drawing/2014/main" id="{21846061-06F3-498D-A469-31526615B698}"/>
              </a:ext>
            </a:extLst>
          </p:cNvPr>
          <p:cNvSpPr/>
          <p:nvPr/>
        </p:nvSpPr>
        <p:spPr>
          <a:xfrm>
            <a:off x="4331951" y="2182057"/>
            <a:ext cx="551369" cy="282161"/>
          </a:xfrm>
          <a:prstGeom prst="rect">
            <a:avLst/>
          </a:prstGeom>
          <a:solidFill>
            <a:srgbClr val="2466F6"/>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Bins/Libs</a:t>
            </a:r>
          </a:p>
        </p:txBody>
      </p:sp>
      <p:sp>
        <p:nvSpPr>
          <p:cNvPr id="22" name="Rectangle 21">
            <a:extLst>
              <a:ext uri="{FF2B5EF4-FFF2-40B4-BE49-F238E27FC236}">
                <a16:creationId xmlns:a16="http://schemas.microsoft.com/office/drawing/2014/main" id="{2654EF24-56B7-4032-A433-4AA89423C334}"/>
              </a:ext>
            </a:extLst>
          </p:cNvPr>
          <p:cNvSpPr/>
          <p:nvPr/>
        </p:nvSpPr>
        <p:spPr>
          <a:xfrm>
            <a:off x="3113175" y="1875810"/>
            <a:ext cx="551369" cy="282161"/>
          </a:xfrm>
          <a:prstGeom prst="rect">
            <a:avLst/>
          </a:prstGeom>
          <a:solidFill>
            <a:srgbClr val="01115A"/>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App 1</a:t>
            </a:r>
          </a:p>
        </p:txBody>
      </p:sp>
      <p:sp>
        <p:nvSpPr>
          <p:cNvPr id="23" name="Rectangle 22">
            <a:extLst>
              <a:ext uri="{FF2B5EF4-FFF2-40B4-BE49-F238E27FC236}">
                <a16:creationId xmlns:a16="http://schemas.microsoft.com/office/drawing/2014/main" id="{219AAE99-3CD3-47C6-9386-4175251E61C9}"/>
              </a:ext>
            </a:extLst>
          </p:cNvPr>
          <p:cNvSpPr/>
          <p:nvPr/>
        </p:nvSpPr>
        <p:spPr>
          <a:xfrm>
            <a:off x="3722563" y="1875810"/>
            <a:ext cx="551369" cy="282161"/>
          </a:xfrm>
          <a:prstGeom prst="rect">
            <a:avLst/>
          </a:prstGeom>
          <a:solidFill>
            <a:srgbClr val="103EC1"/>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App 2</a:t>
            </a:r>
          </a:p>
        </p:txBody>
      </p:sp>
      <p:sp>
        <p:nvSpPr>
          <p:cNvPr id="24" name="Rectangle 23">
            <a:extLst>
              <a:ext uri="{FF2B5EF4-FFF2-40B4-BE49-F238E27FC236}">
                <a16:creationId xmlns:a16="http://schemas.microsoft.com/office/drawing/2014/main" id="{7DE20662-0694-4ACC-940D-66D0057E0FA5}"/>
              </a:ext>
            </a:extLst>
          </p:cNvPr>
          <p:cNvSpPr/>
          <p:nvPr/>
        </p:nvSpPr>
        <p:spPr>
          <a:xfrm>
            <a:off x="4331951" y="1875810"/>
            <a:ext cx="551369" cy="282161"/>
          </a:xfrm>
          <a:prstGeom prst="rect">
            <a:avLst/>
          </a:prstGeom>
          <a:solidFill>
            <a:srgbClr val="2466F6"/>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App 3</a:t>
            </a:r>
          </a:p>
        </p:txBody>
      </p:sp>
      <p:sp>
        <p:nvSpPr>
          <p:cNvPr id="25" name="Rectangle 24">
            <a:extLst>
              <a:ext uri="{FF2B5EF4-FFF2-40B4-BE49-F238E27FC236}">
                <a16:creationId xmlns:a16="http://schemas.microsoft.com/office/drawing/2014/main" id="{988B46D0-FB65-464F-A069-FBF021BC7428}"/>
              </a:ext>
            </a:extLst>
          </p:cNvPr>
          <p:cNvSpPr/>
          <p:nvPr/>
        </p:nvSpPr>
        <p:spPr>
          <a:xfrm>
            <a:off x="3116910" y="2737481"/>
            <a:ext cx="1770145" cy="161298"/>
          </a:xfrm>
          <a:prstGeom prst="rect">
            <a:avLst/>
          </a:prstGeom>
          <a:solidFill>
            <a:srgbClr val="52B3E6"/>
          </a:solidFill>
          <a:scene3d>
            <a:camera prst="orthographicFront"/>
            <a:lightRig rig="threePt" dir="t"/>
          </a:scene3d>
          <a:sp3d>
            <a:bevelT/>
          </a:sp3d>
        </p:spPr>
        <p:txBody>
          <a:bodyPr wrap="square" lIns="0" tIns="0" rIns="0" bIns="0" rtlCol="0" anchor="ctr">
            <a:noAutofit/>
          </a:bodyPr>
          <a:lstStyle/>
          <a:p>
            <a:pPr algn="ctr" defTabSz="514350"/>
            <a:r>
              <a:rPr lang="en-US" sz="900" dirty="0">
                <a:solidFill>
                  <a:srgbClr val="FFFFFF"/>
                </a:solidFill>
                <a:latin typeface="Arial"/>
                <a:cs typeface="Arial"/>
              </a:rPr>
              <a:t>Container Engine</a:t>
            </a:r>
          </a:p>
        </p:txBody>
      </p:sp>
      <p:sp>
        <p:nvSpPr>
          <p:cNvPr id="28" name="Down Arrow 9">
            <a:extLst>
              <a:ext uri="{FF2B5EF4-FFF2-40B4-BE49-F238E27FC236}">
                <a16:creationId xmlns:a16="http://schemas.microsoft.com/office/drawing/2014/main" id="{799C85EE-678D-4F8A-B85B-19A9DFB2DDB9}"/>
              </a:ext>
            </a:extLst>
          </p:cNvPr>
          <p:cNvSpPr/>
          <p:nvPr/>
        </p:nvSpPr>
        <p:spPr>
          <a:xfrm rot="16200000">
            <a:off x="624634" y="2242951"/>
            <a:ext cx="370426" cy="573458"/>
          </a:xfrm>
          <a:prstGeom prst="downArrow">
            <a:avLst/>
          </a:prstGeom>
          <a:solidFill>
            <a:srgbClr val="0070C0"/>
          </a:solidFill>
          <a:ln>
            <a:solidFill>
              <a:srgbClr val="C5CDFF"/>
            </a:solidFill>
          </a:ln>
          <a:effectLst>
            <a:outerShdw blurRad="50800" dist="38100" algn="l" rotWithShape="0">
              <a:prstClr val="black">
                <a:alpha val="40000"/>
              </a:prstClr>
            </a:outerShdw>
          </a:effectLst>
          <a:scene3d>
            <a:camera prst="orthographicFront"/>
            <a:lightRig rig="threePt" dir="t"/>
          </a:scene3d>
          <a:sp3d>
            <a:bevelT/>
          </a:sp3d>
        </p:spPr>
        <p:txBody>
          <a:bodyPr wrap="square" lIns="0" tIns="0" rIns="0" bIns="0" rtlCol="0" anchor="ctr">
            <a:noAutofit/>
          </a:bodyPr>
          <a:lstStyle/>
          <a:p>
            <a:pPr algn="ctr" defTabSz="514350"/>
            <a:endParaRPr lang="en-US" sz="900" dirty="0">
              <a:solidFill>
                <a:srgbClr val="FFFFFF"/>
              </a:solidFill>
              <a:latin typeface="Arial"/>
              <a:cs typeface="Arial"/>
            </a:endParaRPr>
          </a:p>
        </p:txBody>
      </p:sp>
      <p:grpSp>
        <p:nvGrpSpPr>
          <p:cNvPr id="29" name="Group 28">
            <a:extLst>
              <a:ext uri="{FF2B5EF4-FFF2-40B4-BE49-F238E27FC236}">
                <a16:creationId xmlns:a16="http://schemas.microsoft.com/office/drawing/2014/main" id="{9A99F8C5-D42E-448F-AB5E-556E04C46B3A}"/>
              </a:ext>
            </a:extLst>
          </p:cNvPr>
          <p:cNvGrpSpPr/>
          <p:nvPr/>
        </p:nvGrpSpPr>
        <p:grpSpPr>
          <a:xfrm>
            <a:off x="3253901" y="2479996"/>
            <a:ext cx="1467747" cy="244334"/>
            <a:chOff x="3178081" y="2269154"/>
            <a:chExt cx="1611164" cy="271853"/>
          </a:xfrm>
        </p:grpSpPr>
        <p:pic>
          <p:nvPicPr>
            <p:cNvPr id="30" name="Picture 29">
              <a:extLst>
                <a:ext uri="{FF2B5EF4-FFF2-40B4-BE49-F238E27FC236}">
                  <a16:creationId xmlns:a16="http://schemas.microsoft.com/office/drawing/2014/main" id="{5754567C-5160-4B24-ACEF-116D73F00DA0}"/>
                </a:ext>
              </a:extLst>
            </p:cNvPr>
            <p:cNvPicPr>
              <a:picLocks noChangeAspect="1"/>
            </p:cNvPicPr>
            <p:nvPr/>
          </p:nvPicPr>
          <p:blipFill>
            <a:blip r:embed="rId3"/>
            <a:stretch>
              <a:fillRect/>
            </a:stretch>
          </p:blipFill>
          <p:spPr>
            <a:xfrm>
              <a:off x="3178081" y="2276908"/>
              <a:ext cx="264099" cy="264099"/>
            </a:xfrm>
            <a:prstGeom prst="rect">
              <a:avLst/>
            </a:prstGeom>
          </p:spPr>
        </p:pic>
        <p:pic>
          <p:nvPicPr>
            <p:cNvPr id="31" name="Picture 30">
              <a:extLst>
                <a:ext uri="{FF2B5EF4-FFF2-40B4-BE49-F238E27FC236}">
                  <a16:creationId xmlns:a16="http://schemas.microsoft.com/office/drawing/2014/main" id="{B3E61EAF-F2BB-4721-9E61-83BE1544A270}"/>
                </a:ext>
              </a:extLst>
            </p:cNvPr>
            <p:cNvPicPr>
              <a:picLocks noChangeAspect="1"/>
            </p:cNvPicPr>
            <p:nvPr/>
          </p:nvPicPr>
          <p:blipFill>
            <a:blip r:embed="rId3"/>
            <a:stretch>
              <a:fillRect/>
            </a:stretch>
          </p:blipFill>
          <p:spPr>
            <a:xfrm>
              <a:off x="3836870" y="2269154"/>
              <a:ext cx="264099" cy="264099"/>
            </a:xfrm>
            <a:prstGeom prst="rect">
              <a:avLst/>
            </a:prstGeom>
          </p:spPr>
        </p:pic>
        <p:pic>
          <p:nvPicPr>
            <p:cNvPr id="32" name="Picture 31">
              <a:extLst>
                <a:ext uri="{FF2B5EF4-FFF2-40B4-BE49-F238E27FC236}">
                  <a16:creationId xmlns:a16="http://schemas.microsoft.com/office/drawing/2014/main" id="{7C9EB48E-F178-4797-AD7C-F3C921BB8D76}"/>
                </a:ext>
              </a:extLst>
            </p:cNvPr>
            <p:cNvPicPr>
              <a:picLocks noChangeAspect="1"/>
            </p:cNvPicPr>
            <p:nvPr/>
          </p:nvPicPr>
          <p:blipFill>
            <a:blip r:embed="rId3"/>
            <a:stretch>
              <a:fillRect/>
            </a:stretch>
          </p:blipFill>
          <p:spPr>
            <a:xfrm>
              <a:off x="4525146" y="2276899"/>
              <a:ext cx="264099" cy="264099"/>
            </a:xfrm>
            <a:prstGeom prst="rect">
              <a:avLst/>
            </a:prstGeom>
          </p:spPr>
        </p:pic>
      </p:grpSp>
      <p:cxnSp>
        <p:nvCxnSpPr>
          <p:cNvPr id="33" name="Straight Connector 32">
            <a:extLst>
              <a:ext uri="{FF2B5EF4-FFF2-40B4-BE49-F238E27FC236}">
                <a16:creationId xmlns:a16="http://schemas.microsoft.com/office/drawing/2014/main" id="{C83FBE48-19F7-46D8-A2CD-8A8AFC363AF4}"/>
              </a:ext>
            </a:extLst>
          </p:cNvPr>
          <p:cNvCxnSpPr>
            <a:cxnSpLocks/>
          </p:cNvCxnSpPr>
          <p:nvPr/>
        </p:nvCxnSpPr>
        <p:spPr>
          <a:xfrm>
            <a:off x="5257800" y="1231727"/>
            <a:ext cx="0" cy="3109293"/>
          </a:xfrm>
          <a:prstGeom prst="line">
            <a:avLst/>
          </a:prstGeom>
          <a:noFill/>
          <a:ln w="25400" cap="flat" cmpd="sng" algn="ctr">
            <a:solidFill>
              <a:srgbClr val="69A6FF"/>
            </a:solidFill>
            <a:prstDash val="solid"/>
          </a:ln>
          <a:effectLst>
            <a:outerShdw blurRad="40000" dist="20000" dir="5400000" rotWithShape="0">
              <a:srgbClr val="000000">
                <a:alpha val="38000"/>
              </a:srgbClr>
            </a:outerShdw>
          </a:effectLst>
        </p:spPr>
      </p:cxnSp>
      <p:sp>
        <p:nvSpPr>
          <p:cNvPr id="34" name="TextBox 33">
            <a:extLst>
              <a:ext uri="{FF2B5EF4-FFF2-40B4-BE49-F238E27FC236}">
                <a16:creationId xmlns:a16="http://schemas.microsoft.com/office/drawing/2014/main" id="{276FE5ED-A69C-420F-A0CD-9A0817156222}"/>
              </a:ext>
            </a:extLst>
          </p:cNvPr>
          <p:cNvSpPr txBox="1"/>
          <p:nvPr/>
        </p:nvSpPr>
        <p:spPr>
          <a:xfrm>
            <a:off x="442708" y="2428365"/>
            <a:ext cx="626812" cy="213585"/>
          </a:xfrm>
          <a:prstGeom prst="rect">
            <a:avLst/>
          </a:prstGeom>
          <a:noFill/>
        </p:spPr>
        <p:txBody>
          <a:bodyPr wrap="square" rtlCol="0">
            <a:spAutoFit/>
          </a:bodyPr>
          <a:lstStyle/>
          <a:p>
            <a:pPr algn="ctr" defTabSz="514350"/>
            <a:r>
              <a:rPr lang="en-US" sz="788" dirty="0">
                <a:solidFill>
                  <a:srgbClr val="FFFFFF"/>
                </a:solidFill>
                <a:latin typeface="Arial"/>
              </a:rPr>
              <a:t>overhead</a:t>
            </a:r>
          </a:p>
        </p:txBody>
      </p:sp>
      <p:sp>
        <p:nvSpPr>
          <p:cNvPr id="35" name="Speech Bubble: Rectangle with Corners Rounded 34">
            <a:extLst>
              <a:ext uri="{FF2B5EF4-FFF2-40B4-BE49-F238E27FC236}">
                <a16:creationId xmlns:a16="http://schemas.microsoft.com/office/drawing/2014/main" id="{BB943962-5E8B-4180-BBE6-516C4A0B33E1}"/>
              </a:ext>
            </a:extLst>
          </p:cNvPr>
          <p:cNvSpPr/>
          <p:nvPr/>
        </p:nvSpPr>
        <p:spPr>
          <a:xfrm>
            <a:off x="5591869" y="3072540"/>
            <a:ext cx="2833616" cy="511574"/>
          </a:xfrm>
          <a:prstGeom prst="wedgeRoundRectCallout">
            <a:avLst>
              <a:gd name="adj1" fmla="val -15308"/>
              <a:gd name="adj2" fmla="val -43643"/>
              <a:gd name="adj3" fmla="val 16667"/>
            </a:avLst>
          </a:prstGeom>
          <a:gradFill flip="none" rotWithShape="1">
            <a:gsLst>
              <a:gs pos="0">
                <a:srgbClr val="69A6FF">
                  <a:lumMod val="67000"/>
                </a:srgbClr>
              </a:gs>
              <a:gs pos="48000">
                <a:srgbClr val="69A6FF">
                  <a:lumMod val="97000"/>
                  <a:lumOff val="3000"/>
                </a:srgbClr>
              </a:gs>
              <a:gs pos="100000">
                <a:srgbClr val="69A6FF">
                  <a:lumMod val="60000"/>
                  <a:lumOff val="40000"/>
                </a:srgbClr>
              </a:gs>
            </a:gsLst>
            <a:lin ang="16200000" scaled="1"/>
            <a:tileRect/>
          </a:gradFill>
          <a:ln>
            <a:noFill/>
          </a:ln>
          <a:effectLst/>
        </p:spPr>
        <p:txBody>
          <a:bodyPr wrap="square" lIns="0" tIns="0" rIns="0" bIns="0" rtlCol="0" anchor="ctr">
            <a:noAutofit/>
          </a:bodyPr>
          <a:lstStyle/>
          <a:p>
            <a:pPr algn="ctr" defTabSz="514350">
              <a:defRPr/>
            </a:pPr>
            <a:r>
              <a:rPr lang="en-US" sz="900" b="1" kern="0" dirty="0">
                <a:solidFill>
                  <a:srgbClr val="FFFFFF"/>
                </a:solidFill>
                <a:latin typeface="Arial"/>
              </a:rPr>
              <a:t>Containers can be 2 – 3 times more resource efficient than virtual machines</a:t>
            </a:r>
          </a:p>
        </p:txBody>
      </p:sp>
      <p:sp>
        <p:nvSpPr>
          <p:cNvPr id="36" name="Speech Bubble: Rectangle with Corners Rounded 35">
            <a:extLst>
              <a:ext uri="{FF2B5EF4-FFF2-40B4-BE49-F238E27FC236}">
                <a16:creationId xmlns:a16="http://schemas.microsoft.com/office/drawing/2014/main" id="{18E8B8C1-9108-4947-81F0-164A2BF8B390}"/>
              </a:ext>
            </a:extLst>
          </p:cNvPr>
          <p:cNvSpPr/>
          <p:nvPr/>
        </p:nvSpPr>
        <p:spPr>
          <a:xfrm>
            <a:off x="5591869" y="3661984"/>
            <a:ext cx="2833616" cy="511574"/>
          </a:xfrm>
          <a:prstGeom prst="wedgeRoundRectCallout">
            <a:avLst>
              <a:gd name="adj1" fmla="val -15308"/>
              <a:gd name="adj2" fmla="val -43643"/>
              <a:gd name="adj3" fmla="val 16667"/>
            </a:avLst>
          </a:prstGeom>
          <a:gradFill flip="none" rotWithShape="1">
            <a:gsLst>
              <a:gs pos="0">
                <a:srgbClr val="69A6FF">
                  <a:lumMod val="67000"/>
                </a:srgbClr>
              </a:gs>
              <a:gs pos="48000">
                <a:srgbClr val="69A6FF">
                  <a:lumMod val="97000"/>
                  <a:lumOff val="3000"/>
                </a:srgbClr>
              </a:gs>
              <a:gs pos="100000">
                <a:srgbClr val="69A6FF">
                  <a:lumMod val="60000"/>
                  <a:lumOff val="40000"/>
                </a:srgbClr>
              </a:gs>
            </a:gsLst>
            <a:lin ang="16200000" scaled="1"/>
            <a:tileRect/>
          </a:gradFill>
          <a:ln>
            <a:noFill/>
          </a:ln>
          <a:effectLst/>
        </p:spPr>
        <p:txBody>
          <a:bodyPr wrap="square" lIns="0" tIns="0" rIns="0" bIns="0" rtlCol="0" anchor="ctr">
            <a:noAutofit/>
          </a:bodyPr>
          <a:lstStyle/>
          <a:p>
            <a:pPr algn="ctr" defTabSz="514350">
              <a:defRPr/>
            </a:pPr>
            <a:r>
              <a:rPr lang="en-US" sz="900" b="1" kern="0" dirty="0">
                <a:solidFill>
                  <a:srgbClr val="FFFFFF"/>
                </a:solidFill>
                <a:latin typeface="Arial"/>
              </a:rPr>
              <a:t>On average Docker developers ship software 7x more frequently</a:t>
            </a:r>
          </a:p>
        </p:txBody>
      </p:sp>
      <p:grpSp>
        <p:nvGrpSpPr>
          <p:cNvPr id="38" name="Group 37">
            <a:extLst>
              <a:ext uri="{FF2B5EF4-FFF2-40B4-BE49-F238E27FC236}">
                <a16:creationId xmlns:a16="http://schemas.microsoft.com/office/drawing/2014/main" id="{B54D5A45-DC00-4437-B6FD-012976EB2EE0}"/>
              </a:ext>
            </a:extLst>
          </p:cNvPr>
          <p:cNvGrpSpPr/>
          <p:nvPr/>
        </p:nvGrpSpPr>
        <p:grpSpPr>
          <a:xfrm>
            <a:off x="6136633" y="1392878"/>
            <a:ext cx="1691903" cy="1588744"/>
            <a:chOff x="6327748" y="1159609"/>
            <a:chExt cx="1857222" cy="1767677"/>
          </a:xfrm>
        </p:grpSpPr>
        <p:pic>
          <p:nvPicPr>
            <p:cNvPr id="39" name="Picture 38">
              <a:extLst>
                <a:ext uri="{FF2B5EF4-FFF2-40B4-BE49-F238E27FC236}">
                  <a16:creationId xmlns:a16="http://schemas.microsoft.com/office/drawing/2014/main" id="{4D51AE15-00B2-4E7F-A01E-B6253E30B966}"/>
                </a:ext>
              </a:extLst>
            </p:cNvPr>
            <p:cNvPicPr>
              <a:picLocks noChangeAspect="1"/>
            </p:cNvPicPr>
            <p:nvPr/>
          </p:nvPicPr>
          <p:blipFill>
            <a:blip r:embed="rId3"/>
            <a:stretch>
              <a:fillRect/>
            </a:stretch>
          </p:blipFill>
          <p:spPr>
            <a:xfrm>
              <a:off x="6622535" y="1159609"/>
              <a:ext cx="589574" cy="567783"/>
            </a:xfrm>
            <a:prstGeom prst="rect">
              <a:avLst/>
            </a:prstGeom>
          </p:spPr>
        </p:pic>
        <p:pic>
          <p:nvPicPr>
            <p:cNvPr id="40" name="Picture 39">
              <a:extLst>
                <a:ext uri="{FF2B5EF4-FFF2-40B4-BE49-F238E27FC236}">
                  <a16:creationId xmlns:a16="http://schemas.microsoft.com/office/drawing/2014/main" id="{9DAFC823-9D51-42C7-9BAE-53DD6B23E6AB}"/>
                </a:ext>
              </a:extLst>
            </p:cNvPr>
            <p:cNvPicPr>
              <a:picLocks noChangeAspect="1"/>
            </p:cNvPicPr>
            <p:nvPr/>
          </p:nvPicPr>
          <p:blipFill>
            <a:blip r:embed="rId3"/>
            <a:stretch>
              <a:fillRect/>
            </a:stretch>
          </p:blipFill>
          <p:spPr>
            <a:xfrm>
              <a:off x="6961571" y="1758805"/>
              <a:ext cx="589574" cy="567783"/>
            </a:xfrm>
            <a:prstGeom prst="rect">
              <a:avLst/>
            </a:prstGeom>
          </p:spPr>
        </p:pic>
        <p:pic>
          <p:nvPicPr>
            <p:cNvPr id="41" name="Picture 40">
              <a:extLst>
                <a:ext uri="{FF2B5EF4-FFF2-40B4-BE49-F238E27FC236}">
                  <a16:creationId xmlns:a16="http://schemas.microsoft.com/office/drawing/2014/main" id="{36B52184-22B6-4BC7-8B9A-67EA56E78BEB}"/>
                </a:ext>
              </a:extLst>
            </p:cNvPr>
            <p:cNvPicPr>
              <a:picLocks noChangeAspect="1"/>
            </p:cNvPicPr>
            <p:nvPr/>
          </p:nvPicPr>
          <p:blipFill>
            <a:blip r:embed="rId3"/>
            <a:stretch>
              <a:fillRect/>
            </a:stretch>
          </p:blipFill>
          <p:spPr>
            <a:xfrm>
              <a:off x="7595396" y="1753778"/>
              <a:ext cx="589574" cy="567783"/>
            </a:xfrm>
            <a:prstGeom prst="rect">
              <a:avLst/>
            </a:prstGeom>
          </p:spPr>
        </p:pic>
        <p:pic>
          <p:nvPicPr>
            <p:cNvPr id="42" name="Picture 41">
              <a:extLst>
                <a:ext uri="{FF2B5EF4-FFF2-40B4-BE49-F238E27FC236}">
                  <a16:creationId xmlns:a16="http://schemas.microsoft.com/office/drawing/2014/main" id="{8F1BB12A-8A53-4808-966E-0608A7A5C852}"/>
                </a:ext>
              </a:extLst>
            </p:cNvPr>
            <p:cNvPicPr>
              <a:picLocks noChangeAspect="1"/>
            </p:cNvPicPr>
            <p:nvPr/>
          </p:nvPicPr>
          <p:blipFill>
            <a:blip r:embed="rId3"/>
            <a:stretch>
              <a:fillRect/>
            </a:stretch>
          </p:blipFill>
          <p:spPr>
            <a:xfrm>
              <a:off x="6631828" y="2359503"/>
              <a:ext cx="589574" cy="567783"/>
            </a:xfrm>
            <a:prstGeom prst="rect">
              <a:avLst/>
            </a:prstGeom>
          </p:spPr>
        </p:pic>
        <p:pic>
          <p:nvPicPr>
            <p:cNvPr id="43" name="Picture 42">
              <a:extLst>
                <a:ext uri="{FF2B5EF4-FFF2-40B4-BE49-F238E27FC236}">
                  <a16:creationId xmlns:a16="http://schemas.microsoft.com/office/drawing/2014/main" id="{8F682873-9282-479F-8F86-426ADFF8E850}"/>
                </a:ext>
              </a:extLst>
            </p:cNvPr>
            <p:cNvPicPr>
              <a:picLocks noChangeAspect="1"/>
            </p:cNvPicPr>
            <p:nvPr/>
          </p:nvPicPr>
          <p:blipFill>
            <a:blip r:embed="rId3"/>
            <a:stretch>
              <a:fillRect/>
            </a:stretch>
          </p:blipFill>
          <p:spPr>
            <a:xfrm>
              <a:off x="7300608" y="2359503"/>
              <a:ext cx="589574" cy="567783"/>
            </a:xfrm>
            <a:prstGeom prst="rect">
              <a:avLst/>
            </a:prstGeom>
          </p:spPr>
        </p:pic>
        <p:pic>
          <p:nvPicPr>
            <p:cNvPr id="44" name="Picture 43">
              <a:extLst>
                <a:ext uri="{FF2B5EF4-FFF2-40B4-BE49-F238E27FC236}">
                  <a16:creationId xmlns:a16="http://schemas.microsoft.com/office/drawing/2014/main" id="{9AC604BF-9B1C-4782-A1B5-D43B78595B23}"/>
                </a:ext>
              </a:extLst>
            </p:cNvPr>
            <p:cNvPicPr>
              <a:picLocks noChangeAspect="1"/>
            </p:cNvPicPr>
            <p:nvPr/>
          </p:nvPicPr>
          <p:blipFill>
            <a:blip r:embed="rId3"/>
            <a:stretch>
              <a:fillRect/>
            </a:stretch>
          </p:blipFill>
          <p:spPr>
            <a:xfrm>
              <a:off x="6327748" y="1758805"/>
              <a:ext cx="589574" cy="567783"/>
            </a:xfrm>
            <a:prstGeom prst="rect">
              <a:avLst/>
            </a:prstGeom>
          </p:spPr>
        </p:pic>
        <p:pic>
          <p:nvPicPr>
            <p:cNvPr id="45" name="Picture 44">
              <a:extLst>
                <a:ext uri="{FF2B5EF4-FFF2-40B4-BE49-F238E27FC236}">
                  <a16:creationId xmlns:a16="http://schemas.microsoft.com/office/drawing/2014/main" id="{336AC7F5-A5CD-4A28-8D80-2B6E6C61321B}"/>
                </a:ext>
              </a:extLst>
            </p:cNvPr>
            <p:cNvPicPr>
              <a:picLocks noChangeAspect="1"/>
            </p:cNvPicPr>
            <p:nvPr/>
          </p:nvPicPr>
          <p:blipFill>
            <a:blip r:embed="rId3"/>
            <a:stretch>
              <a:fillRect/>
            </a:stretch>
          </p:blipFill>
          <p:spPr>
            <a:xfrm>
              <a:off x="7285001" y="1159609"/>
              <a:ext cx="589574" cy="567783"/>
            </a:xfrm>
            <a:prstGeom prst="rect">
              <a:avLst/>
            </a:prstGeom>
          </p:spPr>
        </p:pic>
      </p:grpSp>
      <p:sp>
        <p:nvSpPr>
          <p:cNvPr id="18" name="Footer Placeholder 17">
            <a:extLst>
              <a:ext uri="{FF2B5EF4-FFF2-40B4-BE49-F238E27FC236}">
                <a16:creationId xmlns:a16="http://schemas.microsoft.com/office/drawing/2014/main" id="{37470534-5352-5A41-82C1-210DAB717DED}"/>
              </a:ext>
            </a:extLst>
          </p:cNvPr>
          <p:cNvSpPr>
            <a:spLocks noGrp="1"/>
          </p:cNvSpPr>
          <p:nvPr>
            <p:ph type="ftr" sz="quarter" idx="10"/>
          </p:nvPr>
        </p:nvSpPr>
        <p:spPr/>
        <p:txBody>
          <a:bodyPr/>
          <a:lstStyle/>
          <a:p>
            <a:r>
              <a:rPr lang="en-US" dirty="0"/>
              <a:t>IBM Cloud Pak for Data Workshop v3.0.1 / © 2020 IBM Corporation</a:t>
            </a:r>
          </a:p>
        </p:txBody>
      </p:sp>
      <p:sp>
        <p:nvSpPr>
          <p:cNvPr id="37" name="Slide Number Placeholder 36">
            <a:extLst>
              <a:ext uri="{FF2B5EF4-FFF2-40B4-BE49-F238E27FC236}">
                <a16:creationId xmlns:a16="http://schemas.microsoft.com/office/drawing/2014/main" id="{AF16891D-F87E-9447-9032-0FF814CA44E2}"/>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49" name="Picture 48">
            <a:extLst>
              <a:ext uri="{FF2B5EF4-FFF2-40B4-BE49-F238E27FC236}">
                <a16:creationId xmlns:a16="http://schemas.microsoft.com/office/drawing/2014/main" id="{C2E2BD71-096A-FA4F-A484-4D29E2382D77}"/>
              </a:ext>
            </a:extLst>
          </p:cNvPr>
          <p:cNvPicPr>
            <a:picLocks noChangeAspect="1"/>
          </p:cNvPicPr>
          <p:nvPr/>
        </p:nvPicPr>
        <p:blipFill>
          <a:blip r:embed="rId4"/>
          <a:stretch>
            <a:fillRect/>
          </a:stretch>
        </p:blipFill>
        <p:spPr>
          <a:xfrm>
            <a:off x="8388628" y="141514"/>
            <a:ext cx="605352" cy="699791"/>
          </a:xfrm>
          <a:prstGeom prst="rect">
            <a:avLst/>
          </a:prstGeom>
        </p:spPr>
      </p:pic>
      <p:pic>
        <p:nvPicPr>
          <p:cNvPr id="46" name="Picture 45">
            <a:extLst>
              <a:ext uri="{FF2B5EF4-FFF2-40B4-BE49-F238E27FC236}">
                <a16:creationId xmlns:a16="http://schemas.microsoft.com/office/drawing/2014/main" id="{9A0F890B-870B-CA4F-BEC0-813DE70F7BB2}"/>
              </a:ext>
            </a:extLst>
          </p:cNvPr>
          <p:cNvPicPr>
            <a:picLocks noChangeAspect="1"/>
          </p:cNvPicPr>
          <p:nvPr/>
        </p:nvPicPr>
        <p:blipFill>
          <a:blip r:embed="rId5"/>
          <a:stretch>
            <a:fillRect/>
          </a:stretch>
        </p:blipFill>
        <p:spPr>
          <a:xfrm>
            <a:off x="1237725" y="3840240"/>
            <a:ext cx="1287502" cy="267518"/>
          </a:xfrm>
          <a:prstGeom prst="rect">
            <a:avLst/>
          </a:prstGeom>
        </p:spPr>
      </p:pic>
      <p:pic>
        <p:nvPicPr>
          <p:cNvPr id="51" name="Picture 50">
            <a:extLst>
              <a:ext uri="{FF2B5EF4-FFF2-40B4-BE49-F238E27FC236}">
                <a16:creationId xmlns:a16="http://schemas.microsoft.com/office/drawing/2014/main" id="{F323A615-0268-A343-A967-61AF8DB322AC}"/>
              </a:ext>
            </a:extLst>
          </p:cNvPr>
          <p:cNvPicPr>
            <a:picLocks noChangeAspect="1"/>
          </p:cNvPicPr>
          <p:nvPr/>
        </p:nvPicPr>
        <p:blipFill>
          <a:blip r:embed="rId6"/>
          <a:stretch>
            <a:fillRect/>
          </a:stretch>
        </p:blipFill>
        <p:spPr>
          <a:xfrm>
            <a:off x="1456398" y="4143301"/>
            <a:ext cx="903656" cy="340678"/>
          </a:xfrm>
          <a:prstGeom prst="rect">
            <a:avLst/>
          </a:prstGeom>
        </p:spPr>
      </p:pic>
      <p:pic>
        <p:nvPicPr>
          <p:cNvPr id="52" name="Picture 51">
            <a:extLst>
              <a:ext uri="{FF2B5EF4-FFF2-40B4-BE49-F238E27FC236}">
                <a16:creationId xmlns:a16="http://schemas.microsoft.com/office/drawing/2014/main" id="{E4AA56F6-9B04-F84F-883F-01B6AFA44B0C}"/>
              </a:ext>
            </a:extLst>
          </p:cNvPr>
          <p:cNvPicPr>
            <a:picLocks noChangeAspect="1"/>
          </p:cNvPicPr>
          <p:nvPr/>
        </p:nvPicPr>
        <p:blipFill>
          <a:blip r:embed="rId7"/>
          <a:stretch>
            <a:fillRect/>
          </a:stretch>
        </p:blipFill>
        <p:spPr>
          <a:xfrm>
            <a:off x="3343922" y="3809239"/>
            <a:ext cx="1198250" cy="329519"/>
          </a:xfrm>
          <a:prstGeom prst="rect">
            <a:avLst/>
          </a:prstGeom>
        </p:spPr>
      </p:pic>
      <p:pic>
        <p:nvPicPr>
          <p:cNvPr id="53" name="Picture 52">
            <a:extLst>
              <a:ext uri="{FF2B5EF4-FFF2-40B4-BE49-F238E27FC236}">
                <a16:creationId xmlns:a16="http://schemas.microsoft.com/office/drawing/2014/main" id="{644FD621-E740-3649-AD27-4A276DA7F6DF}"/>
              </a:ext>
            </a:extLst>
          </p:cNvPr>
          <p:cNvPicPr>
            <a:picLocks noChangeAspect="1"/>
          </p:cNvPicPr>
          <p:nvPr/>
        </p:nvPicPr>
        <p:blipFill>
          <a:blip r:embed="rId8"/>
          <a:stretch>
            <a:fillRect/>
          </a:stretch>
        </p:blipFill>
        <p:spPr>
          <a:xfrm>
            <a:off x="3493945" y="4134542"/>
            <a:ext cx="824149" cy="334811"/>
          </a:xfrm>
          <a:prstGeom prst="rect">
            <a:avLst/>
          </a:prstGeom>
        </p:spPr>
      </p:pic>
    </p:spTree>
    <p:extLst>
      <p:ext uri="{BB962C8B-B14F-4D97-AF65-F5344CB8AC3E}">
        <p14:creationId xmlns:p14="http://schemas.microsoft.com/office/powerpoint/2010/main" val="15407988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EFC06D32-1C2F-1A42-8FA9-7FC448AE308C}"/>
              </a:ext>
            </a:extLst>
          </p:cNvPr>
          <p:cNvSpPr/>
          <p:nvPr/>
        </p:nvSpPr>
        <p:spPr bwMode="auto">
          <a:xfrm>
            <a:off x="210312" y="914400"/>
            <a:ext cx="8778240" cy="4023360"/>
          </a:xfrm>
          <a:prstGeom prst="roundRect">
            <a:avLst>
              <a:gd name="adj" fmla="val 16839"/>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E9EA72C8-362D-8B4D-B4AD-ED5EB47DE952}"/>
              </a:ext>
            </a:extLst>
          </p:cNvPr>
          <p:cNvSpPr>
            <a:spLocks noGrp="1"/>
          </p:cNvSpPr>
          <p:nvPr>
            <p:ph type="title" idx="4294967295"/>
          </p:nvPr>
        </p:nvSpPr>
        <p:spPr>
          <a:xfrm>
            <a:off x="210312" y="201168"/>
            <a:ext cx="8683625" cy="583826"/>
          </a:xfrm>
        </p:spPr>
        <p:txBody>
          <a:bodyPr/>
          <a:lstStyle/>
          <a:p>
            <a:r>
              <a:rPr lang="en-US" dirty="0"/>
              <a:t>CPD Use Cases</a:t>
            </a:r>
            <a:br>
              <a:rPr lang="en-US" sz="1800" dirty="0"/>
            </a:br>
            <a:r>
              <a:rPr lang="en-US" sz="1800" dirty="0"/>
              <a:t>Industry specific</a:t>
            </a:r>
            <a:endParaRPr lang="en-US" dirty="0"/>
          </a:p>
        </p:txBody>
      </p:sp>
      <p:pic>
        <p:nvPicPr>
          <p:cNvPr id="3" name="Picture 2">
            <a:extLst>
              <a:ext uri="{FF2B5EF4-FFF2-40B4-BE49-F238E27FC236}">
                <a16:creationId xmlns:a16="http://schemas.microsoft.com/office/drawing/2014/main" id="{E89560D4-5888-48C4-A203-98074CA5B3D6}"/>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1500"/>
                    </a14:imgEffect>
                    <a14:imgEffect>
                      <a14:saturation sat="99000"/>
                    </a14:imgEffect>
                  </a14:imgLayer>
                </a14:imgProps>
              </a:ext>
            </a:extLst>
          </a:blip>
          <a:stretch>
            <a:fillRect/>
          </a:stretch>
        </p:blipFill>
        <p:spPr>
          <a:xfrm>
            <a:off x="3902901" y="610672"/>
            <a:ext cx="4963292" cy="4302968"/>
          </a:xfrm>
          <a:prstGeom prst="rect">
            <a:avLst/>
          </a:prstGeom>
          <a:effectLst>
            <a:glow rad="215900">
              <a:schemeClr val="accent2">
                <a:satMod val="175000"/>
                <a:alpha val="40000"/>
              </a:schemeClr>
            </a:glow>
            <a:outerShdw blurRad="76200" dir="13500000" sy="23000" kx="1200000" algn="br" rotWithShape="0">
              <a:prstClr val="black">
                <a:alpha val="20000"/>
              </a:prstClr>
            </a:outerShdw>
          </a:effectLst>
        </p:spPr>
      </p:pic>
      <p:grpSp>
        <p:nvGrpSpPr>
          <p:cNvPr id="5" name="Group 4">
            <a:extLst>
              <a:ext uri="{FF2B5EF4-FFF2-40B4-BE49-F238E27FC236}">
                <a16:creationId xmlns:a16="http://schemas.microsoft.com/office/drawing/2014/main" id="{DE10F1AB-6B31-466C-9957-7BC0D7973950}"/>
              </a:ext>
            </a:extLst>
          </p:cNvPr>
          <p:cNvGrpSpPr/>
          <p:nvPr/>
        </p:nvGrpSpPr>
        <p:grpSpPr>
          <a:xfrm>
            <a:off x="229075" y="1251722"/>
            <a:ext cx="3660922" cy="3330230"/>
            <a:chOff x="198121" y="1882815"/>
            <a:chExt cx="4881229" cy="4440306"/>
          </a:xfrm>
        </p:grpSpPr>
        <p:sp>
          <p:nvSpPr>
            <p:cNvPr id="6" name="TextBox 5">
              <a:extLst>
                <a:ext uri="{FF2B5EF4-FFF2-40B4-BE49-F238E27FC236}">
                  <a16:creationId xmlns:a16="http://schemas.microsoft.com/office/drawing/2014/main" id="{67FDBCEB-A9A8-4E2D-872F-459929562F19}"/>
                </a:ext>
              </a:extLst>
            </p:cNvPr>
            <p:cNvSpPr txBox="1"/>
            <p:nvPr/>
          </p:nvSpPr>
          <p:spPr>
            <a:xfrm>
              <a:off x="198121" y="1882815"/>
              <a:ext cx="4524348" cy="1546748"/>
            </a:xfrm>
            <a:prstGeom prst="rect">
              <a:avLst/>
            </a:prstGeom>
            <a:noFill/>
          </p:spPr>
          <p:txBody>
            <a:bodyPr wrap="square" rtlCol="0">
              <a:spAutoFit/>
            </a:bodyPr>
            <a:lstStyle/>
            <a:p>
              <a:pPr defTabSz="685783">
                <a:lnSpc>
                  <a:spcPct val="150000"/>
                </a:lnSpc>
              </a:pPr>
              <a:r>
                <a:rPr lang="en-US" sz="1600" b="1" dirty="0">
                  <a:solidFill>
                    <a:srgbClr val="3468ED"/>
                  </a:solidFill>
                  <a:latin typeface="IBM Plex Sans"/>
                </a:rPr>
                <a:t>Over 24 Data Science &amp; AI use-cases across 15 industry verticals </a:t>
              </a:r>
              <a:r>
                <a:rPr lang="en-US" sz="1200" b="1" dirty="0">
                  <a:solidFill>
                    <a:srgbClr val="3468ED"/>
                  </a:solidFill>
                  <a:latin typeface="IBM Plex Sans"/>
                </a:rPr>
                <a:t>(</a:t>
              </a:r>
              <a:r>
                <a:rPr lang="en-US" sz="1200" b="1" i="1" dirty="0">
                  <a:solidFill>
                    <a:srgbClr val="3468ED"/>
                  </a:solidFill>
                  <a:latin typeface="IBM Plex Sans"/>
                </a:rPr>
                <a:t>applicability varies by customer</a:t>
              </a:r>
              <a:r>
                <a:rPr lang="en-US" sz="1200" b="1" dirty="0">
                  <a:solidFill>
                    <a:srgbClr val="3468ED"/>
                  </a:solidFill>
                  <a:latin typeface="IBM Plex Sans"/>
                </a:rPr>
                <a:t>)</a:t>
              </a:r>
              <a:endParaRPr lang="en-US" sz="1600" b="1" dirty="0">
                <a:solidFill>
                  <a:srgbClr val="3468ED"/>
                </a:solidFill>
                <a:latin typeface="IBM Plex Sans"/>
              </a:endParaRPr>
            </a:p>
          </p:txBody>
        </p:sp>
        <p:sp>
          <p:nvSpPr>
            <p:cNvPr id="7" name="Right Brace 6">
              <a:extLst>
                <a:ext uri="{FF2B5EF4-FFF2-40B4-BE49-F238E27FC236}">
                  <a16:creationId xmlns:a16="http://schemas.microsoft.com/office/drawing/2014/main" id="{65DA644B-EFDC-434C-95AD-779EB72A142A}"/>
                </a:ext>
              </a:extLst>
            </p:cNvPr>
            <p:cNvSpPr/>
            <p:nvPr/>
          </p:nvSpPr>
          <p:spPr>
            <a:xfrm>
              <a:off x="4446601" y="1899038"/>
              <a:ext cx="632749" cy="4244051"/>
            </a:xfrm>
            <a:prstGeom prst="rightBrace">
              <a:avLst/>
            </a:prstGeom>
            <a:ln>
              <a:solidFill>
                <a:srgbClr val="20365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685783"/>
              <a:endParaRPr lang="en-US" dirty="0">
                <a:solidFill>
                  <a:srgbClr val="031356"/>
                </a:solidFill>
                <a:latin typeface="IBM Plex Sans"/>
              </a:endParaRPr>
            </a:p>
          </p:txBody>
        </p:sp>
        <p:sp>
          <p:nvSpPr>
            <p:cNvPr id="8" name="TextBox 7">
              <a:extLst>
                <a:ext uri="{FF2B5EF4-FFF2-40B4-BE49-F238E27FC236}">
                  <a16:creationId xmlns:a16="http://schemas.microsoft.com/office/drawing/2014/main" id="{53D022F7-A036-4DE3-869F-6A51A0E76E99}"/>
                </a:ext>
              </a:extLst>
            </p:cNvPr>
            <p:cNvSpPr txBox="1"/>
            <p:nvPr/>
          </p:nvSpPr>
          <p:spPr>
            <a:xfrm>
              <a:off x="261000" y="3522355"/>
              <a:ext cx="4461469" cy="2800766"/>
            </a:xfrm>
            <a:prstGeom prst="rect">
              <a:avLst/>
            </a:prstGeom>
            <a:noFill/>
          </p:spPr>
          <p:txBody>
            <a:bodyPr wrap="square" rtlCol="0">
              <a:spAutoFit/>
            </a:bodyPr>
            <a:lstStyle/>
            <a:p>
              <a:pPr defTabSz="685783"/>
              <a:r>
                <a:rPr lang="en-US" b="1" dirty="0">
                  <a:solidFill>
                    <a:srgbClr val="000000"/>
                  </a:solidFill>
                  <a:latin typeface="IBM Plex Sans"/>
                </a:rPr>
                <a:t>Cloud Pak for Data differentiation </a:t>
              </a:r>
              <a:r>
                <a:rPr lang="en-US" dirty="0">
                  <a:solidFill>
                    <a:srgbClr val="000000"/>
                  </a:solidFill>
                  <a:latin typeface="IBM Plex Sans"/>
                </a:rPr>
                <a:t>:</a:t>
              </a:r>
            </a:p>
            <a:p>
              <a:pPr defTabSz="685783"/>
              <a:endParaRPr lang="en-US" dirty="0">
                <a:solidFill>
                  <a:srgbClr val="000000"/>
                </a:solidFill>
                <a:latin typeface="IBM Plex Sans"/>
              </a:endParaRPr>
            </a:p>
            <a:p>
              <a:pPr marL="285743" indent="-285743" defTabSz="685783">
                <a:buFont typeface="Arial" panose="020B0604020202020204" pitchFamily="34" charset="0"/>
                <a:buChar char="•"/>
              </a:pPr>
              <a:r>
                <a:rPr lang="en-US" dirty="0">
                  <a:solidFill>
                    <a:srgbClr val="000000"/>
                  </a:solidFill>
                  <a:latin typeface="IBM Plex Sans"/>
                </a:rPr>
                <a:t>Operationalize models in a matter of minutes  (Deploy, scale &amp; manage models with minimum effort)</a:t>
              </a:r>
            </a:p>
            <a:p>
              <a:pPr marL="285743" indent="-285743" defTabSz="685783">
                <a:buFont typeface="Arial" panose="020B0604020202020204" pitchFamily="34" charset="0"/>
                <a:buChar char="•"/>
              </a:pPr>
              <a:endParaRPr lang="en-US" sz="900" dirty="0">
                <a:solidFill>
                  <a:srgbClr val="000000"/>
                </a:solidFill>
                <a:latin typeface="IBM Plex Sans"/>
              </a:endParaRPr>
            </a:p>
            <a:p>
              <a:pPr marL="285743" indent="-285743" defTabSz="685783">
                <a:buFont typeface="Arial" panose="020B0604020202020204" pitchFamily="34" charset="0"/>
                <a:buChar char="•"/>
              </a:pPr>
              <a:r>
                <a:rPr lang="en-US" dirty="0">
                  <a:solidFill>
                    <a:srgbClr val="000000"/>
                  </a:solidFill>
                  <a:latin typeface="IBM Plex Sans"/>
                </a:rPr>
                <a:t>Model governance (Lineage and provenance </a:t>
              </a:r>
              <a:r>
                <a:rPr lang="mr-IN" dirty="0">
                  <a:solidFill>
                    <a:srgbClr val="000000"/>
                  </a:solidFill>
                  <a:latin typeface="IBM Plex Sans"/>
                </a:rPr>
                <a:t>–</a:t>
              </a:r>
              <a:r>
                <a:rPr lang="en-US" dirty="0">
                  <a:solidFill>
                    <a:srgbClr val="000000"/>
                  </a:solidFill>
                  <a:latin typeface="IBM Plex Sans"/>
                </a:rPr>
                <a:t> Who created, when, what  data was  used, comments, ratings  etc.)</a:t>
              </a:r>
            </a:p>
          </p:txBody>
        </p:sp>
      </p:grpSp>
      <p:sp>
        <p:nvSpPr>
          <p:cNvPr id="4" name="Footer Placeholder 3">
            <a:extLst>
              <a:ext uri="{FF2B5EF4-FFF2-40B4-BE49-F238E27FC236}">
                <a16:creationId xmlns:a16="http://schemas.microsoft.com/office/drawing/2014/main" id="{C5304FE9-FF10-DA46-BED5-80AA47157A77}"/>
              </a:ext>
            </a:extLst>
          </p:cNvPr>
          <p:cNvSpPr>
            <a:spLocks noGrp="1"/>
          </p:cNvSpPr>
          <p:nvPr>
            <p:ph type="ftr" sz="quarter" idx="10"/>
          </p:nvPr>
        </p:nvSpPr>
        <p:spPr/>
        <p:txBody>
          <a:bodyPr/>
          <a:lstStyle/>
          <a:p>
            <a:r>
              <a:rPr lang="en-US" dirty="0"/>
              <a:t>IBM Cloud Pak for Data Workshop v3.0.1 / © 2020 IBM Corporation</a:t>
            </a:r>
          </a:p>
        </p:txBody>
      </p:sp>
      <p:sp>
        <p:nvSpPr>
          <p:cNvPr id="9" name="Slide Number Placeholder 8">
            <a:extLst>
              <a:ext uri="{FF2B5EF4-FFF2-40B4-BE49-F238E27FC236}">
                <a16:creationId xmlns:a16="http://schemas.microsoft.com/office/drawing/2014/main" id="{96D0538F-F391-1645-BC68-8DA7A5F81BF3}"/>
              </a:ext>
            </a:extLst>
          </p:cNvPr>
          <p:cNvSpPr>
            <a:spLocks noGrp="1"/>
          </p:cNvSpPr>
          <p:nvPr>
            <p:ph type="sldNum" sz="quarter" idx="11"/>
          </p:nvPr>
        </p:nvSpPr>
        <p:spPr/>
        <p:txBody>
          <a:bodyPr/>
          <a:lstStyle/>
          <a:p>
            <a:fld id="{59395FB3-9C97-154F-86B2-7E381B951268}" type="slidenum">
              <a:rPr lang="en-US" smtClean="0"/>
              <a:pPr/>
              <a:t>110</a:t>
            </a:fld>
            <a:endParaRPr lang="en-US" dirty="0"/>
          </a:p>
        </p:txBody>
      </p:sp>
    </p:spTree>
    <p:extLst>
      <p:ext uri="{BB962C8B-B14F-4D97-AF65-F5344CB8AC3E}">
        <p14:creationId xmlns:p14="http://schemas.microsoft.com/office/powerpoint/2010/main" val="6940941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682168D-82B2-3645-A04E-1D995CFCDC22}"/>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640137"/>
          </a:xfrm>
        </p:spPr>
        <p:txBody>
          <a:bodyPr/>
          <a:lstStyle/>
          <a:p>
            <a:r>
              <a:rPr lang="en-US" dirty="0"/>
              <a:t>Cloud Pak for Data</a:t>
            </a:r>
            <a:br>
              <a:rPr lang="en-US" dirty="0"/>
            </a:br>
            <a:r>
              <a:rPr lang="en-US" sz="1800" dirty="0"/>
              <a:t>Ranked #1 by Forrester for “Enterprise Insight Platforms”</a:t>
            </a:r>
          </a:p>
        </p:txBody>
      </p:sp>
      <p:sp>
        <p:nvSpPr>
          <p:cNvPr id="5" name="Rectangle 4">
            <a:extLst>
              <a:ext uri="{FF2B5EF4-FFF2-40B4-BE49-F238E27FC236}">
                <a16:creationId xmlns:a16="http://schemas.microsoft.com/office/drawing/2014/main" id="{2A680F83-C50C-43BD-B423-978196F757C7}"/>
              </a:ext>
            </a:extLst>
          </p:cNvPr>
          <p:cNvSpPr/>
          <p:nvPr/>
        </p:nvSpPr>
        <p:spPr>
          <a:xfrm>
            <a:off x="4130676" y="1242697"/>
            <a:ext cx="4624704" cy="1223186"/>
          </a:xfrm>
          <a:prstGeom prst="rect">
            <a:avLst/>
          </a:prstGeom>
          <a:ln>
            <a:solidFill>
              <a:srgbClr val="000000">
                <a:lumMod val="65000"/>
                <a:lumOff val="35000"/>
              </a:srgbClr>
            </a:solidFill>
          </a:ln>
        </p:spPr>
        <p:txBody>
          <a:bodyPr wrap="square" lIns="0" tIns="0" rIns="0" bIns="0" rtlCol="0" anchor="ctr">
            <a:noAutofit/>
          </a:bodyPr>
          <a:lstStyle/>
          <a:p>
            <a:pPr defTabSz="514337">
              <a:defRPr/>
            </a:pPr>
            <a:endParaRPr lang="en-US" sz="900" kern="0" dirty="0">
              <a:solidFill>
                <a:srgbClr val="FFFFFF"/>
              </a:solidFill>
              <a:latin typeface="Arial"/>
              <a:cs typeface="Arial"/>
            </a:endParaRPr>
          </a:p>
        </p:txBody>
      </p:sp>
      <p:sp>
        <p:nvSpPr>
          <p:cNvPr id="8" name="TextBox 7">
            <a:extLst>
              <a:ext uri="{FF2B5EF4-FFF2-40B4-BE49-F238E27FC236}">
                <a16:creationId xmlns:a16="http://schemas.microsoft.com/office/drawing/2014/main" id="{33A915D4-4DA8-49CE-8F37-DAECC6AE0F4B}"/>
              </a:ext>
            </a:extLst>
          </p:cNvPr>
          <p:cNvSpPr txBox="1"/>
          <p:nvPr/>
        </p:nvSpPr>
        <p:spPr>
          <a:xfrm>
            <a:off x="4226460" y="1390309"/>
            <a:ext cx="4436405" cy="1194622"/>
          </a:xfrm>
          <a:prstGeom prst="rect">
            <a:avLst/>
          </a:prstGeom>
          <a:noFill/>
        </p:spPr>
        <p:txBody>
          <a:bodyPr wrap="square" rtlCol="0">
            <a:spAutoFit/>
          </a:bodyPr>
          <a:lstStyle/>
          <a:p>
            <a:pPr marL="96441" indent="-96441" defTabSz="514350">
              <a:buFont typeface="Wingdings" pitchFamily="2" charset="2"/>
              <a:buChar char="§"/>
              <a:defRPr/>
            </a:pPr>
            <a:r>
              <a:rPr lang="en-US" sz="825" kern="0" dirty="0">
                <a:solidFill>
                  <a:srgbClr val="000000"/>
                </a:solidFill>
                <a:latin typeface="IBM Plex Sans"/>
              </a:rPr>
              <a:t>Enterprise insight platforms pre-integrate most — or all — of the technology required to build systems of insight and thus help business move faster. The need to move faster and change more easily is the driving force behind customer demand for these platforms. </a:t>
            </a:r>
          </a:p>
          <a:p>
            <a:pPr marL="96441" indent="-96441" defTabSz="514350">
              <a:buFont typeface="Wingdings" pitchFamily="2" charset="2"/>
              <a:buChar char="§"/>
              <a:defRPr/>
            </a:pPr>
            <a:endParaRPr lang="en-US" sz="825" kern="0" dirty="0">
              <a:solidFill>
                <a:srgbClr val="000000"/>
              </a:solidFill>
              <a:latin typeface="IBM Plex Sans"/>
            </a:endParaRPr>
          </a:p>
          <a:p>
            <a:pPr marL="96441" indent="-96441" defTabSz="514350">
              <a:buFont typeface="Wingdings" pitchFamily="2" charset="2"/>
              <a:buChar char="§"/>
              <a:defRPr/>
            </a:pPr>
            <a:r>
              <a:rPr lang="en-US" sz="825" kern="0" dirty="0">
                <a:solidFill>
                  <a:srgbClr val="000000"/>
                </a:solidFill>
                <a:latin typeface="IBM Plex Sans"/>
              </a:rPr>
              <a:t>Vendors that can better support all the personas of an insight team with unified experiences that feature governance and can creatively enable hybrid cloud and multi-cloud delivery will win.</a:t>
            </a:r>
          </a:p>
          <a:p>
            <a:pPr marL="96441" indent="-96441" defTabSz="514350">
              <a:buFont typeface="Wingdings" pitchFamily="2" charset="2"/>
              <a:buChar char="§"/>
              <a:defRPr/>
            </a:pPr>
            <a:endParaRPr lang="en-US" sz="563" kern="0" dirty="0">
              <a:solidFill>
                <a:srgbClr val="000000"/>
              </a:solidFill>
              <a:latin typeface="IBM Plex Sans"/>
            </a:endParaRPr>
          </a:p>
        </p:txBody>
      </p:sp>
      <p:sp>
        <p:nvSpPr>
          <p:cNvPr id="11" name="TextBox 10">
            <a:extLst>
              <a:ext uri="{FF2B5EF4-FFF2-40B4-BE49-F238E27FC236}">
                <a16:creationId xmlns:a16="http://schemas.microsoft.com/office/drawing/2014/main" id="{80BD432B-41C4-4F34-9C18-864548BF61D5}"/>
              </a:ext>
            </a:extLst>
          </p:cNvPr>
          <p:cNvSpPr txBox="1"/>
          <p:nvPr/>
        </p:nvSpPr>
        <p:spPr>
          <a:xfrm>
            <a:off x="4261104" y="1165859"/>
            <a:ext cx="2366353" cy="230832"/>
          </a:xfrm>
          <a:prstGeom prst="rect">
            <a:avLst/>
          </a:prstGeom>
          <a:solidFill>
            <a:srgbClr val="FFFFFF"/>
          </a:solidFill>
        </p:spPr>
        <p:txBody>
          <a:bodyPr wrap="none" rtlCol="0">
            <a:spAutoFit/>
          </a:bodyPr>
          <a:lstStyle/>
          <a:p>
            <a:pPr defTabSz="514350">
              <a:defRPr/>
            </a:pPr>
            <a:r>
              <a:rPr lang="en-US" sz="900" b="1" kern="0" dirty="0">
                <a:solidFill>
                  <a:srgbClr val="002060"/>
                </a:solidFill>
                <a:latin typeface="IBM Plex Sans"/>
              </a:rPr>
              <a:t>Enterprise Insight Platforms - Definition</a:t>
            </a:r>
          </a:p>
        </p:txBody>
      </p:sp>
      <p:grpSp>
        <p:nvGrpSpPr>
          <p:cNvPr id="3" name="Group 2">
            <a:extLst>
              <a:ext uri="{FF2B5EF4-FFF2-40B4-BE49-F238E27FC236}">
                <a16:creationId xmlns:a16="http://schemas.microsoft.com/office/drawing/2014/main" id="{E54C2CC0-D6E4-4EA4-AE59-413BADD607E3}"/>
              </a:ext>
            </a:extLst>
          </p:cNvPr>
          <p:cNvGrpSpPr/>
          <p:nvPr/>
        </p:nvGrpSpPr>
        <p:grpSpPr>
          <a:xfrm>
            <a:off x="4130675" y="2514601"/>
            <a:ext cx="4624704" cy="1296384"/>
            <a:chOff x="5507568" y="3412044"/>
            <a:chExt cx="6166272" cy="1728510"/>
          </a:xfrm>
        </p:grpSpPr>
        <p:sp>
          <p:nvSpPr>
            <p:cNvPr id="9" name="TextBox 8">
              <a:extLst>
                <a:ext uri="{FF2B5EF4-FFF2-40B4-BE49-F238E27FC236}">
                  <a16:creationId xmlns:a16="http://schemas.microsoft.com/office/drawing/2014/main" id="{A4D98AEC-999D-4C39-9FFE-BC1A9DA7E497}"/>
                </a:ext>
              </a:extLst>
            </p:cNvPr>
            <p:cNvSpPr txBox="1"/>
            <p:nvPr/>
          </p:nvSpPr>
          <p:spPr>
            <a:xfrm>
              <a:off x="5633100" y="3495965"/>
              <a:ext cx="5915207" cy="1615826"/>
            </a:xfrm>
            <a:prstGeom prst="rect">
              <a:avLst/>
            </a:prstGeom>
            <a:noFill/>
          </p:spPr>
          <p:txBody>
            <a:bodyPr wrap="square" rtlCol="0">
              <a:spAutoFit/>
            </a:bodyPr>
            <a:lstStyle/>
            <a:p>
              <a:pPr defTabSz="514350">
                <a:defRPr/>
              </a:pPr>
              <a:endParaRPr lang="en-US" sz="675" kern="0" dirty="0">
                <a:solidFill>
                  <a:srgbClr val="000000"/>
                </a:solidFill>
                <a:latin typeface="IBM Plex Sans"/>
              </a:endParaRPr>
            </a:p>
            <a:p>
              <a:pPr defTabSz="514350">
                <a:defRPr/>
              </a:pPr>
              <a:r>
                <a:rPr lang="en-US" sz="825" kern="0" dirty="0">
                  <a:solidFill>
                    <a:srgbClr val="000000"/>
                  </a:solidFill>
                  <a:latin typeface="IBM Plex Sans"/>
                </a:rPr>
                <a:t>IBM has an impressive portfolio of individual data management and analytics capabilities that have consistently scored well on individual component Forrester Waves. With ICP for Data, IBM has pre-integrated capabilities that allow clients to be productive in a week or less. We were also impressed with its ML-assisted data cataloging and governance tools. IBM’s platform uses Kubernetes to deploy on-premises or into the public cloud. Lastly, IBM’s support for different insight team personas through tailored but unified experiences is commendable. Firms looking to unify the work of insight teams will do well on this platform.</a:t>
              </a:r>
            </a:p>
          </p:txBody>
        </p:sp>
        <p:sp>
          <p:nvSpPr>
            <p:cNvPr id="10" name="Rectangle 9">
              <a:extLst>
                <a:ext uri="{FF2B5EF4-FFF2-40B4-BE49-F238E27FC236}">
                  <a16:creationId xmlns:a16="http://schemas.microsoft.com/office/drawing/2014/main" id="{0C763DFC-618B-4093-8393-3F1A6756238A}"/>
                </a:ext>
              </a:extLst>
            </p:cNvPr>
            <p:cNvSpPr/>
            <p:nvPr/>
          </p:nvSpPr>
          <p:spPr>
            <a:xfrm>
              <a:off x="5507568" y="3578134"/>
              <a:ext cx="6166272" cy="1562420"/>
            </a:xfrm>
            <a:prstGeom prst="rect">
              <a:avLst/>
            </a:prstGeom>
            <a:ln>
              <a:solidFill>
                <a:srgbClr val="000000">
                  <a:lumMod val="65000"/>
                  <a:lumOff val="35000"/>
                </a:srgbClr>
              </a:solidFill>
            </a:ln>
          </p:spPr>
          <p:txBody>
            <a:bodyPr wrap="square" lIns="0" tIns="0" rIns="0" bIns="0" rtlCol="0" anchor="ctr">
              <a:noAutofit/>
            </a:bodyPr>
            <a:lstStyle/>
            <a:p>
              <a:pPr defTabSz="514337">
                <a:defRPr/>
              </a:pPr>
              <a:endParaRPr lang="en-US" sz="900" kern="0" dirty="0">
                <a:solidFill>
                  <a:srgbClr val="FFFFFF"/>
                </a:solidFill>
                <a:latin typeface="Arial"/>
                <a:cs typeface="Arial"/>
              </a:endParaRPr>
            </a:p>
          </p:txBody>
        </p:sp>
        <p:sp>
          <p:nvSpPr>
            <p:cNvPr id="12" name="TextBox 11">
              <a:extLst>
                <a:ext uri="{FF2B5EF4-FFF2-40B4-BE49-F238E27FC236}">
                  <a16:creationId xmlns:a16="http://schemas.microsoft.com/office/drawing/2014/main" id="{21C953B9-F736-4C99-95AA-EAF685E8EF6C}"/>
                </a:ext>
              </a:extLst>
            </p:cNvPr>
            <p:cNvSpPr txBox="1"/>
            <p:nvPr/>
          </p:nvSpPr>
          <p:spPr>
            <a:xfrm>
              <a:off x="5808231" y="3412044"/>
              <a:ext cx="2223259" cy="307776"/>
            </a:xfrm>
            <a:prstGeom prst="rect">
              <a:avLst/>
            </a:prstGeom>
            <a:solidFill>
              <a:srgbClr val="FFFFFF"/>
            </a:solidFill>
          </p:spPr>
          <p:txBody>
            <a:bodyPr wrap="none" rtlCol="0">
              <a:spAutoFit/>
            </a:bodyPr>
            <a:lstStyle/>
            <a:p>
              <a:pPr defTabSz="514350">
                <a:defRPr/>
              </a:pPr>
              <a:r>
                <a:rPr lang="en-US" sz="900" b="1" kern="0" dirty="0">
                  <a:solidFill>
                    <a:srgbClr val="002060"/>
                  </a:solidFill>
                  <a:latin typeface="IBM Plex Sans"/>
                </a:rPr>
                <a:t>Forrester on “ICP for Data”</a:t>
              </a:r>
            </a:p>
          </p:txBody>
        </p:sp>
      </p:grpSp>
      <p:sp>
        <p:nvSpPr>
          <p:cNvPr id="13" name="Rectangle 12">
            <a:extLst>
              <a:ext uri="{FF2B5EF4-FFF2-40B4-BE49-F238E27FC236}">
                <a16:creationId xmlns:a16="http://schemas.microsoft.com/office/drawing/2014/main" id="{8EF165AE-0BF6-4907-AE51-FC124FFD0761}"/>
              </a:ext>
            </a:extLst>
          </p:cNvPr>
          <p:cNvSpPr/>
          <p:nvPr/>
        </p:nvSpPr>
        <p:spPr>
          <a:xfrm>
            <a:off x="4130675" y="4003622"/>
            <a:ext cx="4624704" cy="689180"/>
          </a:xfrm>
          <a:prstGeom prst="rect">
            <a:avLst/>
          </a:prstGeom>
          <a:ln>
            <a:solidFill>
              <a:srgbClr val="000000">
                <a:lumMod val="65000"/>
                <a:lumOff val="35000"/>
              </a:srgbClr>
            </a:solidFill>
          </a:ln>
        </p:spPr>
        <p:txBody>
          <a:bodyPr wrap="square" lIns="0" tIns="0" rIns="0" bIns="0" rtlCol="0" anchor="ctr">
            <a:noAutofit/>
          </a:bodyPr>
          <a:lstStyle/>
          <a:p>
            <a:pPr defTabSz="514337">
              <a:defRPr/>
            </a:pPr>
            <a:endParaRPr lang="en-US" sz="900" kern="0" dirty="0">
              <a:solidFill>
                <a:srgbClr val="FFFFFF"/>
              </a:solidFill>
              <a:latin typeface="Arial"/>
              <a:cs typeface="Arial"/>
            </a:endParaRPr>
          </a:p>
        </p:txBody>
      </p:sp>
      <p:sp>
        <p:nvSpPr>
          <p:cNvPr id="14" name="TextBox 13">
            <a:extLst>
              <a:ext uri="{FF2B5EF4-FFF2-40B4-BE49-F238E27FC236}">
                <a16:creationId xmlns:a16="http://schemas.microsoft.com/office/drawing/2014/main" id="{8E574EA8-67B5-4112-B552-09F809AB6CD6}"/>
              </a:ext>
            </a:extLst>
          </p:cNvPr>
          <p:cNvSpPr txBox="1"/>
          <p:nvPr/>
        </p:nvSpPr>
        <p:spPr>
          <a:xfrm>
            <a:off x="4261104" y="3915722"/>
            <a:ext cx="3919663" cy="230832"/>
          </a:xfrm>
          <a:prstGeom prst="rect">
            <a:avLst/>
          </a:prstGeom>
          <a:solidFill>
            <a:srgbClr val="FFFFFF"/>
          </a:solidFill>
        </p:spPr>
        <p:txBody>
          <a:bodyPr wrap="none" rtlCol="0">
            <a:spAutoFit/>
          </a:bodyPr>
          <a:lstStyle/>
          <a:p>
            <a:pPr defTabSz="514350">
              <a:defRPr/>
            </a:pPr>
            <a:r>
              <a:rPr lang="en-US" sz="900" b="1" kern="0" dirty="0">
                <a:solidFill>
                  <a:srgbClr val="002060"/>
                </a:solidFill>
                <a:latin typeface="IBM Plex Sans"/>
              </a:rPr>
              <a:t>Forrester on Microsoft’s Perceived Weakness – Azure Cloud Platform</a:t>
            </a:r>
          </a:p>
        </p:txBody>
      </p:sp>
      <p:sp>
        <p:nvSpPr>
          <p:cNvPr id="16" name="TextBox 15">
            <a:extLst>
              <a:ext uri="{FF2B5EF4-FFF2-40B4-BE49-F238E27FC236}">
                <a16:creationId xmlns:a16="http://schemas.microsoft.com/office/drawing/2014/main" id="{48197909-6758-46F6-A938-FA743FBE1A31}"/>
              </a:ext>
            </a:extLst>
          </p:cNvPr>
          <p:cNvSpPr txBox="1"/>
          <p:nvPr/>
        </p:nvSpPr>
        <p:spPr>
          <a:xfrm>
            <a:off x="4224825" y="3997910"/>
            <a:ext cx="4530554" cy="704039"/>
          </a:xfrm>
          <a:prstGeom prst="rect">
            <a:avLst/>
          </a:prstGeom>
          <a:noFill/>
        </p:spPr>
        <p:txBody>
          <a:bodyPr wrap="square" rtlCol="0">
            <a:spAutoFit/>
          </a:bodyPr>
          <a:lstStyle/>
          <a:p>
            <a:endParaRPr lang="en-US" sz="675" dirty="0">
              <a:solidFill>
                <a:srgbClr val="000000"/>
              </a:solidFill>
              <a:latin typeface="IBM Plex Sans"/>
            </a:endParaRPr>
          </a:p>
          <a:p>
            <a:pPr algn="l"/>
            <a:r>
              <a:rPr lang="en-US" sz="825" dirty="0">
                <a:solidFill>
                  <a:srgbClr val="000000"/>
                </a:solidFill>
                <a:latin typeface="IBM Plex Sans"/>
              </a:rPr>
              <a:t>While Microsoft offers AI services, its multimodal predictive analytics and machine learning (PAML) tools scored poorly in previous Forrester Waves. Finally, we found this offering to be too light on data governance capabilities and self-service data preparation tooling, both of which are critical insight team capabilities.</a:t>
            </a:r>
            <a:endParaRPr lang="en-US" sz="675" dirty="0">
              <a:solidFill>
                <a:srgbClr val="000000"/>
              </a:solidFill>
              <a:latin typeface="IBM Plex Sans"/>
            </a:endParaRPr>
          </a:p>
        </p:txBody>
      </p:sp>
      <p:sp>
        <p:nvSpPr>
          <p:cNvPr id="19" name="TextBox 18">
            <a:extLst>
              <a:ext uri="{FF2B5EF4-FFF2-40B4-BE49-F238E27FC236}">
                <a16:creationId xmlns:a16="http://schemas.microsoft.com/office/drawing/2014/main" id="{E30375D1-A680-4612-A372-CD4E9C872C04}"/>
              </a:ext>
            </a:extLst>
          </p:cNvPr>
          <p:cNvSpPr txBox="1"/>
          <p:nvPr/>
        </p:nvSpPr>
        <p:spPr>
          <a:xfrm>
            <a:off x="1016396" y="4747577"/>
            <a:ext cx="3740126" cy="213585"/>
          </a:xfrm>
          <a:prstGeom prst="rect">
            <a:avLst/>
          </a:prstGeom>
          <a:noFill/>
        </p:spPr>
        <p:txBody>
          <a:bodyPr wrap="none" rtlCol="0">
            <a:spAutoFit/>
          </a:bodyPr>
          <a:lstStyle/>
          <a:p>
            <a:pPr defTabSz="514350">
              <a:defRPr/>
            </a:pPr>
            <a:r>
              <a:rPr lang="en-US" sz="788" kern="0" dirty="0">
                <a:solidFill>
                  <a:srgbClr val="000000"/>
                </a:solidFill>
                <a:latin typeface="IBM Plex Sans"/>
              </a:rPr>
              <a:t>Report Preview : </a:t>
            </a:r>
            <a:r>
              <a:rPr lang="en-US" sz="788" kern="0" dirty="0">
                <a:solidFill>
                  <a:srgbClr val="000000"/>
                </a:solidFill>
                <a:latin typeface="IBM Plex Sans"/>
                <a:hlinkClick r:id="rId3"/>
              </a:rPr>
              <a:t>https://ibm.box.com/s/bry68nm9alduszvrffo105cvjhmde7pn</a:t>
            </a:r>
            <a:endParaRPr lang="en-US" sz="788" kern="0" dirty="0">
              <a:solidFill>
                <a:srgbClr val="000000"/>
              </a:solidFill>
              <a:latin typeface="IBM Plex Sans"/>
            </a:endParaRPr>
          </a:p>
        </p:txBody>
      </p:sp>
      <p:grpSp>
        <p:nvGrpSpPr>
          <p:cNvPr id="4" name="Group 3">
            <a:extLst>
              <a:ext uri="{FF2B5EF4-FFF2-40B4-BE49-F238E27FC236}">
                <a16:creationId xmlns:a16="http://schemas.microsoft.com/office/drawing/2014/main" id="{AEB06E08-2183-47CE-BB15-28622464BEF5}"/>
              </a:ext>
            </a:extLst>
          </p:cNvPr>
          <p:cNvGrpSpPr/>
          <p:nvPr/>
        </p:nvGrpSpPr>
        <p:grpSpPr>
          <a:xfrm>
            <a:off x="428001" y="1270799"/>
            <a:ext cx="3522662" cy="3444022"/>
            <a:chOff x="365760" y="1672242"/>
            <a:chExt cx="4696883" cy="4592029"/>
          </a:xfrm>
          <a:effectLst>
            <a:glow rad="139700">
              <a:schemeClr val="accent2">
                <a:satMod val="175000"/>
                <a:alpha val="40000"/>
              </a:schemeClr>
            </a:glow>
            <a:outerShdw blurRad="50800" dist="38100" dir="13500000" algn="br" rotWithShape="0">
              <a:prstClr val="black">
                <a:alpha val="40000"/>
              </a:prstClr>
            </a:outerShdw>
          </a:effectLst>
        </p:grpSpPr>
        <p:pic>
          <p:nvPicPr>
            <p:cNvPr id="17" name="Picture 16">
              <a:extLst>
                <a:ext uri="{FF2B5EF4-FFF2-40B4-BE49-F238E27FC236}">
                  <a16:creationId xmlns:a16="http://schemas.microsoft.com/office/drawing/2014/main" id="{129EC7FE-1B78-4D87-88FF-CDF7AAFDD2CA}"/>
                </a:ext>
              </a:extLst>
            </p:cNvPr>
            <p:cNvPicPr>
              <a:picLocks noChangeAspect="1"/>
            </p:cNvPicPr>
            <p:nvPr/>
          </p:nvPicPr>
          <p:blipFill>
            <a:blip r:embed="rId4"/>
            <a:stretch>
              <a:fillRect/>
            </a:stretch>
          </p:blipFill>
          <p:spPr>
            <a:xfrm>
              <a:off x="365760" y="1672242"/>
              <a:ext cx="4696883" cy="4592029"/>
            </a:xfrm>
            <a:prstGeom prst="rect">
              <a:avLst/>
            </a:prstGeom>
            <a:ln>
              <a:solidFill>
                <a:schemeClr val="tx1"/>
              </a:solidFill>
            </a:ln>
          </p:spPr>
        </p:pic>
        <p:sp>
          <p:nvSpPr>
            <p:cNvPr id="20" name="Oval 19">
              <a:extLst>
                <a:ext uri="{FF2B5EF4-FFF2-40B4-BE49-F238E27FC236}">
                  <a16:creationId xmlns:a16="http://schemas.microsoft.com/office/drawing/2014/main" id="{C7F98637-F334-4DB0-9507-34D9EF5DAE89}"/>
                </a:ext>
              </a:extLst>
            </p:cNvPr>
            <p:cNvSpPr/>
            <p:nvPr/>
          </p:nvSpPr>
          <p:spPr>
            <a:xfrm>
              <a:off x="4221480" y="2834640"/>
              <a:ext cx="523034" cy="295667"/>
            </a:xfrm>
            <a:prstGeom prst="ellipse">
              <a:avLst/>
            </a:prstGeom>
            <a:ln w="31750">
              <a:solidFill>
                <a:srgbClr val="FF0000"/>
              </a:solidFill>
            </a:ln>
          </p:spPr>
          <p:txBody>
            <a:bodyPr wrap="square" lIns="0" tIns="0" rIns="0" bIns="0" rtlCol="0" anchor="ctr">
              <a:noAutofit/>
            </a:bodyPr>
            <a:lstStyle/>
            <a:p>
              <a:pPr defTabSz="514337">
                <a:defRPr/>
              </a:pPr>
              <a:endParaRPr lang="en-US" sz="900" kern="0" dirty="0">
                <a:solidFill>
                  <a:srgbClr val="FFFFFF"/>
                </a:solidFill>
                <a:latin typeface="Arial"/>
                <a:cs typeface="Arial"/>
              </a:endParaRPr>
            </a:p>
          </p:txBody>
        </p:sp>
      </p:grpSp>
      <p:sp>
        <p:nvSpPr>
          <p:cNvPr id="6" name="Footer Placeholder 5">
            <a:extLst>
              <a:ext uri="{FF2B5EF4-FFF2-40B4-BE49-F238E27FC236}">
                <a16:creationId xmlns:a16="http://schemas.microsoft.com/office/drawing/2014/main" id="{C0BBB510-40CB-734E-9EDF-82998AD902C5}"/>
              </a:ext>
            </a:extLst>
          </p:cNvPr>
          <p:cNvSpPr>
            <a:spLocks noGrp="1"/>
          </p:cNvSpPr>
          <p:nvPr>
            <p:ph type="ftr" sz="quarter" idx="10"/>
          </p:nvPr>
        </p:nvSpPr>
        <p:spPr/>
        <p:txBody>
          <a:bodyPr/>
          <a:lstStyle/>
          <a:p>
            <a:r>
              <a:rPr lang="en-US" dirty="0"/>
              <a:t>IBM Cloud Pak for Data Workshop v3.0.1 / © 2020 IBM Corporation</a:t>
            </a:r>
          </a:p>
        </p:txBody>
      </p:sp>
      <p:sp>
        <p:nvSpPr>
          <p:cNvPr id="7" name="Slide Number Placeholder 6">
            <a:extLst>
              <a:ext uri="{FF2B5EF4-FFF2-40B4-BE49-F238E27FC236}">
                <a16:creationId xmlns:a16="http://schemas.microsoft.com/office/drawing/2014/main" id="{F1C6884D-3D14-434E-9E1C-97AE55CE5AE1}"/>
              </a:ext>
            </a:extLst>
          </p:cNvPr>
          <p:cNvSpPr>
            <a:spLocks noGrp="1"/>
          </p:cNvSpPr>
          <p:nvPr>
            <p:ph type="sldNum" sz="quarter" idx="11"/>
          </p:nvPr>
        </p:nvSpPr>
        <p:spPr/>
        <p:txBody>
          <a:bodyPr/>
          <a:lstStyle/>
          <a:p>
            <a:fld id="{59395FB3-9C97-154F-86B2-7E381B951268}" type="slidenum">
              <a:rPr lang="en-US" smtClean="0"/>
              <a:pPr/>
              <a:t>111</a:t>
            </a:fld>
            <a:endParaRPr lang="en-US" dirty="0"/>
          </a:p>
        </p:txBody>
      </p:sp>
      <p:pic>
        <p:nvPicPr>
          <p:cNvPr id="21" name="Picture 20">
            <a:extLst>
              <a:ext uri="{FF2B5EF4-FFF2-40B4-BE49-F238E27FC236}">
                <a16:creationId xmlns:a16="http://schemas.microsoft.com/office/drawing/2014/main" id="{F0FF0002-D695-E04E-9080-E30B46EF6C25}"/>
              </a:ext>
            </a:extLst>
          </p:cNvPr>
          <p:cNvPicPr>
            <a:picLocks noChangeAspect="1"/>
          </p:cNvPicPr>
          <p:nvPr/>
        </p:nvPicPr>
        <p:blipFill>
          <a:blip r:embed="rId5"/>
          <a:stretch>
            <a:fillRect/>
          </a:stretch>
        </p:blipFill>
        <p:spPr>
          <a:xfrm>
            <a:off x="8388628" y="141514"/>
            <a:ext cx="605352" cy="699791"/>
          </a:xfrm>
          <a:prstGeom prst="rect">
            <a:avLst/>
          </a:prstGeom>
        </p:spPr>
      </p:pic>
    </p:spTree>
    <p:extLst>
      <p:ext uri="{BB962C8B-B14F-4D97-AF65-F5344CB8AC3E}">
        <p14:creationId xmlns:p14="http://schemas.microsoft.com/office/powerpoint/2010/main" val="6409725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682168D-82B2-3645-A04E-1D995CFCDC22}"/>
              </a:ext>
            </a:extLst>
          </p:cNvPr>
          <p:cNvSpPr/>
          <p:nvPr/>
        </p:nvSpPr>
        <p:spPr bwMode="auto">
          <a:xfrm>
            <a:off x="210311" y="953453"/>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640137"/>
          </a:xfrm>
        </p:spPr>
        <p:txBody>
          <a:bodyPr/>
          <a:lstStyle/>
          <a:p>
            <a:r>
              <a:rPr lang="en-US" dirty="0"/>
              <a:t>Cloud Pak for Data</a:t>
            </a:r>
            <a:br>
              <a:rPr lang="en-US" dirty="0"/>
            </a:br>
            <a:r>
              <a:rPr lang="en-US" sz="1800" dirty="0"/>
              <a:t>Ranked #1 by Forrester for “Multimodal Predictive Analytics And Machine Learning”</a:t>
            </a:r>
          </a:p>
        </p:txBody>
      </p:sp>
      <p:sp>
        <p:nvSpPr>
          <p:cNvPr id="5" name="Rectangle 4">
            <a:extLst>
              <a:ext uri="{FF2B5EF4-FFF2-40B4-BE49-F238E27FC236}">
                <a16:creationId xmlns:a16="http://schemas.microsoft.com/office/drawing/2014/main" id="{2A680F83-C50C-43BD-B423-978196F757C7}"/>
              </a:ext>
            </a:extLst>
          </p:cNvPr>
          <p:cNvSpPr/>
          <p:nvPr/>
        </p:nvSpPr>
        <p:spPr>
          <a:xfrm>
            <a:off x="4130676" y="1242697"/>
            <a:ext cx="4624704" cy="2271270"/>
          </a:xfrm>
          <a:prstGeom prst="rect">
            <a:avLst/>
          </a:prstGeom>
          <a:ln>
            <a:solidFill>
              <a:srgbClr val="000000">
                <a:lumMod val="65000"/>
                <a:lumOff val="35000"/>
              </a:srgbClr>
            </a:solidFill>
          </a:ln>
        </p:spPr>
        <p:txBody>
          <a:bodyPr wrap="square" lIns="0" tIns="0" rIns="0" bIns="0" rtlCol="0" anchor="ctr">
            <a:noAutofit/>
          </a:bodyPr>
          <a:lstStyle/>
          <a:p>
            <a:pPr defTabSz="514337">
              <a:defRPr/>
            </a:pPr>
            <a:endParaRPr lang="en-US" sz="900" kern="0" dirty="0">
              <a:solidFill>
                <a:srgbClr val="FFFFFF"/>
              </a:solidFill>
              <a:latin typeface="Arial"/>
              <a:cs typeface="Arial"/>
            </a:endParaRPr>
          </a:p>
        </p:txBody>
      </p:sp>
      <p:sp>
        <p:nvSpPr>
          <p:cNvPr id="8" name="TextBox 7">
            <a:extLst>
              <a:ext uri="{FF2B5EF4-FFF2-40B4-BE49-F238E27FC236}">
                <a16:creationId xmlns:a16="http://schemas.microsoft.com/office/drawing/2014/main" id="{33A915D4-4DA8-49CE-8F37-DAECC6AE0F4B}"/>
              </a:ext>
            </a:extLst>
          </p:cNvPr>
          <p:cNvSpPr txBox="1"/>
          <p:nvPr/>
        </p:nvSpPr>
        <p:spPr>
          <a:xfrm>
            <a:off x="4226460" y="1390309"/>
            <a:ext cx="4436405" cy="2123658"/>
          </a:xfrm>
          <a:prstGeom prst="rect">
            <a:avLst/>
          </a:prstGeom>
          <a:noFill/>
        </p:spPr>
        <p:txBody>
          <a:bodyPr wrap="square" rtlCol="0">
            <a:spAutoFit/>
          </a:bodyPr>
          <a:lstStyle/>
          <a:p>
            <a:pPr marL="96441" indent="-96441" defTabSz="514350">
              <a:buFont typeface="Wingdings" pitchFamily="2" charset="2"/>
              <a:buChar char="§"/>
              <a:defRPr/>
            </a:pPr>
            <a:r>
              <a:rPr lang="en-US" sz="825" kern="0" dirty="0">
                <a:solidFill>
                  <a:srgbClr val="000000"/>
                </a:solidFill>
                <a:latin typeface="IBM Plex Sans"/>
              </a:rPr>
              <a:t>IBM is packed with AI lifecycle services everywhere — public, private, and on-prem. What do you get when you combine a full stack of data analytics capabilities — from data management to PAML to business intelligence — in a microservices framework that can run seamlessly on premises, in the private cloud, and in multiple public clouds? </a:t>
            </a:r>
          </a:p>
          <a:p>
            <a:pPr marL="96441" indent="-96441" defTabSz="514350">
              <a:buFont typeface="Wingdings" pitchFamily="2" charset="2"/>
              <a:buChar char="§"/>
              <a:defRPr/>
            </a:pPr>
            <a:r>
              <a:rPr lang="en-US" sz="825" kern="0" dirty="0">
                <a:solidFill>
                  <a:srgbClr val="000000"/>
                </a:solidFill>
                <a:latin typeface="IBM Plex Sans"/>
              </a:rPr>
              <a:t>IBM Cloud Pak for Data, an offering that makes capabilities across the PAML lifecycle available when and where your users need them.</a:t>
            </a:r>
          </a:p>
          <a:p>
            <a:pPr marL="96441" indent="-96441" defTabSz="514350">
              <a:buFont typeface="Wingdings" pitchFamily="2" charset="2"/>
              <a:buChar char="§"/>
              <a:defRPr/>
            </a:pPr>
            <a:r>
              <a:rPr lang="en-US" sz="825" kern="0" dirty="0">
                <a:solidFill>
                  <a:srgbClr val="000000"/>
                </a:solidFill>
                <a:latin typeface="IBM Plex Sans"/>
              </a:rPr>
              <a:t>The crown jewel of Cloud Pak for Data is Watson Studio, a PAML offering that combines easy-to-use, SPSS-inspired workflow capabilities with open source ML libraries and notebook-based interfaces. </a:t>
            </a:r>
          </a:p>
          <a:p>
            <a:pPr marL="96441" indent="-96441" defTabSz="514350">
              <a:buFont typeface="Wingdings" pitchFamily="2" charset="2"/>
              <a:buChar char="§"/>
              <a:defRPr/>
            </a:pPr>
            <a:r>
              <a:rPr lang="en-US" sz="825" kern="0" dirty="0">
                <a:solidFill>
                  <a:srgbClr val="000000"/>
                </a:solidFill>
                <a:latin typeface="IBM Plex Sans"/>
              </a:rPr>
              <a:t>IBM continues to add innovations from IBM Research like fairness monitoring, bias mitigation, AutoML, and federated learning. </a:t>
            </a:r>
          </a:p>
          <a:p>
            <a:pPr marL="96441" indent="-96441" defTabSz="514350">
              <a:buFont typeface="Wingdings" pitchFamily="2" charset="2"/>
              <a:buChar char="§"/>
              <a:defRPr/>
            </a:pPr>
            <a:r>
              <a:rPr lang="en-US" sz="825" kern="0" dirty="0">
                <a:solidFill>
                  <a:srgbClr val="000000"/>
                </a:solidFill>
                <a:latin typeface="IBM Plex Sans"/>
              </a:rPr>
              <a:t>IBM offers a compelling, scalable, increasingly integrated, and harmonized platform with differentiated capabilities that spans the entire PAML lifecycle and can be deployed anywhere across any cloud. Users will have to navigate some technical previews and quickly evolving features, but that will save them from otherwise having to stitch together a mismatch of proprietary solutions and open source software.</a:t>
            </a:r>
          </a:p>
        </p:txBody>
      </p:sp>
      <p:sp>
        <p:nvSpPr>
          <p:cNvPr id="11" name="TextBox 10">
            <a:extLst>
              <a:ext uri="{FF2B5EF4-FFF2-40B4-BE49-F238E27FC236}">
                <a16:creationId xmlns:a16="http://schemas.microsoft.com/office/drawing/2014/main" id="{80BD432B-41C4-4F34-9C18-864548BF61D5}"/>
              </a:ext>
            </a:extLst>
          </p:cNvPr>
          <p:cNvSpPr txBox="1"/>
          <p:nvPr/>
        </p:nvSpPr>
        <p:spPr>
          <a:xfrm>
            <a:off x="4261104" y="1165859"/>
            <a:ext cx="675185" cy="230832"/>
          </a:xfrm>
          <a:prstGeom prst="rect">
            <a:avLst/>
          </a:prstGeom>
          <a:solidFill>
            <a:srgbClr val="FFFFFF"/>
          </a:solidFill>
        </p:spPr>
        <p:txBody>
          <a:bodyPr wrap="none" rtlCol="0">
            <a:spAutoFit/>
          </a:bodyPr>
          <a:lstStyle/>
          <a:p>
            <a:pPr defTabSz="514350">
              <a:defRPr/>
            </a:pPr>
            <a:r>
              <a:rPr lang="en-US" sz="900" b="1" kern="0" dirty="0">
                <a:solidFill>
                  <a:srgbClr val="002060"/>
                </a:solidFill>
                <a:latin typeface="IBM Plex Sans"/>
              </a:rPr>
              <a:t>Why IBM</a:t>
            </a:r>
          </a:p>
        </p:txBody>
      </p:sp>
      <p:sp>
        <p:nvSpPr>
          <p:cNvPr id="19" name="TextBox 18">
            <a:extLst>
              <a:ext uri="{FF2B5EF4-FFF2-40B4-BE49-F238E27FC236}">
                <a16:creationId xmlns:a16="http://schemas.microsoft.com/office/drawing/2014/main" id="{E30375D1-A680-4612-A372-CD4E9C872C04}"/>
              </a:ext>
            </a:extLst>
          </p:cNvPr>
          <p:cNvSpPr txBox="1"/>
          <p:nvPr/>
        </p:nvSpPr>
        <p:spPr>
          <a:xfrm>
            <a:off x="1016396" y="4747577"/>
            <a:ext cx="2678938" cy="213585"/>
          </a:xfrm>
          <a:prstGeom prst="rect">
            <a:avLst/>
          </a:prstGeom>
          <a:noFill/>
        </p:spPr>
        <p:txBody>
          <a:bodyPr wrap="none" rtlCol="0">
            <a:spAutoFit/>
          </a:bodyPr>
          <a:lstStyle/>
          <a:p>
            <a:pPr defTabSz="514350">
              <a:defRPr/>
            </a:pPr>
            <a:r>
              <a:rPr lang="en-US" sz="788" kern="0" dirty="0">
                <a:solidFill>
                  <a:srgbClr val="000000"/>
                </a:solidFill>
                <a:latin typeface="IBM Plex Sans"/>
              </a:rPr>
              <a:t>Report Preview : </a:t>
            </a:r>
            <a:r>
              <a:rPr lang="en-US" sz="788" kern="0" dirty="0">
                <a:solidFill>
                  <a:srgbClr val="000000"/>
                </a:solidFill>
                <a:latin typeface="IBM Plex Sans"/>
                <a:hlinkClick r:id="rId3"/>
              </a:rPr>
              <a:t>https://ibm.box.com/v/Forrester2020</a:t>
            </a:r>
            <a:endParaRPr lang="en-US" sz="788" kern="0" dirty="0">
              <a:solidFill>
                <a:srgbClr val="000000"/>
              </a:solidFill>
              <a:latin typeface="IBM Plex Sans"/>
            </a:endParaRPr>
          </a:p>
        </p:txBody>
      </p:sp>
      <p:sp>
        <p:nvSpPr>
          <p:cNvPr id="6" name="Footer Placeholder 5">
            <a:extLst>
              <a:ext uri="{FF2B5EF4-FFF2-40B4-BE49-F238E27FC236}">
                <a16:creationId xmlns:a16="http://schemas.microsoft.com/office/drawing/2014/main" id="{C0BBB510-40CB-734E-9EDF-82998AD902C5}"/>
              </a:ext>
            </a:extLst>
          </p:cNvPr>
          <p:cNvSpPr>
            <a:spLocks noGrp="1"/>
          </p:cNvSpPr>
          <p:nvPr>
            <p:ph type="ftr" sz="quarter" idx="10"/>
          </p:nvPr>
        </p:nvSpPr>
        <p:spPr/>
        <p:txBody>
          <a:bodyPr/>
          <a:lstStyle/>
          <a:p>
            <a:r>
              <a:rPr lang="en-US" dirty="0"/>
              <a:t>IBM Cloud Pak for Data Workshop v3.0.1 / © 2020 IBM Corporation</a:t>
            </a:r>
          </a:p>
        </p:txBody>
      </p:sp>
      <p:sp>
        <p:nvSpPr>
          <p:cNvPr id="7" name="Slide Number Placeholder 6">
            <a:extLst>
              <a:ext uri="{FF2B5EF4-FFF2-40B4-BE49-F238E27FC236}">
                <a16:creationId xmlns:a16="http://schemas.microsoft.com/office/drawing/2014/main" id="{F1C6884D-3D14-434E-9E1C-97AE55CE5AE1}"/>
              </a:ext>
            </a:extLst>
          </p:cNvPr>
          <p:cNvSpPr>
            <a:spLocks noGrp="1"/>
          </p:cNvSpPr>
          <p:nvPr>
            <p:ph type="sldNum" sz="quarter" idx="11"/>
          </p:nvPr>
        </p:nvSpPr>
        <p:spPr/>
        <p:txBody>
          <a:bodyPr/>
          <a:lstStyle/>
          <a:p>
            <a:fld id="{59395FB3-9C97-154F-86B2-7E381B951268}" type="slidenum">
              <a:rPr lang="en-US" smtClean="0"/>
              <a:pPr/>
              <a:t>112</a:t>
            </a:fld>
            <a:endParaRPr lang="en-US" dirty="0"/>
          </a:p>
        </p:txBody>
      </p:sp>
      <p:pic>
        <p:nvPicPr>
          <p:cNvPr id="1026" name="Picture 2">
            <a:extLst>
              <a:ext uri="{FF2B5EF4-FFF2-40B4-BE49-F238E27FC236}">
                <a16:creationId xmlns:a16="http://schemas.microsoft.com/office/drawing/2014/main" id="{C66D70B3-1788-4E4F-9958-67629B663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690" y="1165859"/>
            <a:ext cx="3028169" cy="3571630"/>
          </a:xfrm>
          <a:prstGeom prst="rect">
            <a:avLst/>
          </a:prstGeom>
          <a:noFill/>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5984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713232"/>
          </a:xfrm>
        </p:spPr>
        <p:txBody>
          <a:bodyPr/>
          <a:lstStyle/>
          <a:p>
            <a:r>
              <a:rPr lang="en-US" dirty="0"/>
              <a:t>CPD Packaging</a:t>
            </a:r>
            <a:br>
              <a:rPr lang="en-US" dirty="0"/>
            </a:br>
            <a:r>
              <a:rPr lang="en-US" sz="1800" dirty="0"/>
              <a:t>Edition Overview</a:t>
            </a:r>
          </a:p>
        </p:txBody>
      </p:sp>
      <p:sp>
        <p:nvSpPr>
          <p:cNvPr id="45" name="Rectangle 44">
            <a:extLst>
              <a:ext uri="{FF2B5EF4-FFF2-40B4-BE49-F238E27FC236}">
                <a16:creationId xmlns:a16="http://schemas.microsoft.com/office/drawing/2014/main" id="{E4CD13D9-8E2C-4E4E-A61A-9C79460C57A8}"/>
              </a:ext>
            </a:extLst>
          </p:cNvPr>
          <p:cNvSpPr/>
          <p:nvPr/>
        </p:nvSpPr>
        <p:spPr>
          <a:xfrm>
            <a:off x="210312" y="914400"/>
            <a:ext cx="8564137" cy="3800228"/>
          </a:xfrm>
          <a:prstGeom prst="rect">
            <a:avLst/>
          </a:prstGeom>
          <a:solidFill>
            <a:srgbClr val="009EE2"/>
          </a:solidFill>
          <a:ln w="25400" cap="flat" cmpd="sng" algn="ctr">
            <a:solidFill>
              <a:srgbClr val="009EE2">
                <a:shade val="50000"/>
              </a:srgbClr>
            </a:solidFill>
            <a:prstDash val="solid"/>
          </a:ln>
          <a:effectLst>
            <a:outerShdw blurRad="50800" dist="38100" dir="2700000" algn="tl" rotWithShape="0">
              <a:prstClr val="black">
                <a:alpha val="40000"/>
              </a:prstClr>
            </a:outerShdw>
          </a:effectLst>
        </p:spPr>
        <p:txBody>
          <a:bodyPr lIns="68501" tIns="34255" rIns="68501" bIns="34255" rtlCol="0" anchor="t"/>
          <a:lstStyle/>
          <a:p>
            <a:pPr algn="ctr" defTabSz="570848">
              <a:defRPr/>
            </a:pPr>
            <a:r>
              <a:rPr lang="en-US" sz="2100" b="1" kern="0" dirty="0">
                <a:solidFill>
                  <a:prstClr val="white"/>
                </a:solidFill>
                <a:latin typeface="Arial"/>
              </a:rPr>
              <a:t>Cloud Pak for Data Editions</a:t>
            </a:r>
          </a:p>
          <a:p>
            <a:pPr algn="ctr" defTabSz="570848">
              <a:defRPr/>
            </a:pPr>
            <a:r>
              <a:rPr lang="en-US" sz="1500" kern="0" dirty="0">
                <a:solidFill>
                  <a:prstClr val="white"/>
                </a:solidFill>
                <a:latin typeface="Arial"/>
              </a:rPr>
              <a:t>Make your data ready for AI </a:t>
            </a:r>
            <a:r>
              <a:rPr lang="mr-IN" sz="1500" kern="0" dirty="0">
                <a:solidFill>
                  <a:prstClr val="white"/>
                </a:solidFill>
                <a:latin typeface="Arial"/>
              </a:rPr>
              <a:t>–</a:t>
            </a:r>
            <a:r>
              <a:rPr lang="en-US" sz="1500" kern="0" dirty="0">
                <a:solidFill>
                  <a:prstClr val="white"/>
                </a:solidFill>
                <a:latin typeface="Arial"/>
              </a:rPr>
              <a:t> Cloud Agility, Lightning Fast &amp; AI-ready</a:t>
            </a:r>
          </a:p>
          <a:p>
            <a:pPr algn="ctr" defTabSz="570848">
              <a:defRPr/>
            </a:pPr>
            <a:endParaRPr lang="en-US" sz="825" kern="0" dirty="0">
              <a:solidFill>
                <a:prstClr val="white"/>
              </a:solidFill>
              <a:latin typeface="Arial"/>
            </a:endParaRPr>
          </a:p>
        </p:txBody>
      </p:sp>
      <p:sp>
        <p:nvSpPr>
          <p:cNvPr id="46" name="Rectangle 45">
            <a:extLst>
              <a:ext uri="{FF2B5EF4-FFF2-40B4-BE49-F238E27FC236}">
                <a16:creationId xmlns:a16="http://schemas.microsoft.com/office/drawing/2014/main" id="{AAA25EEF-FC46-46B1-8D92-D199CF5B204F}"/>
              </a:ext>
            </a:extLst>
          </p:cNvPr>
          <p:cNvSpPr/>
          <p:nvPr/>
        </p:nvSpPr>
        <p:spPr>
          <a:xfrm>
            <a:off x="342900" y="1823225"/>
            <a:ext cx="2743200" cy="2743200"/>
          </a:xfrm>
          <a:prstGeom prst="rect">
            <a:avLst/>
          </a:prstGeom>
          <a:gradFill rotWithShape="1">
            <a:gsLst>
              <a:gs pos="0">
                <a:srgbClr val="009EE2">
                  <a:tint val="50000"/>
                  <a:satMod val="300000"/>
                </a:srgbClr>
              </a:gs>
              <a:gs pos="35000">
                <a:srgbClr val="009EE2">
                  <a:tint val="37000"/>
                  <a:satMod val="300000"/>
                </a:srgbClr>
              </a:gs>
              <a:gs pos="100000">
                <a:srgbClr val="009EE2">
                  <a:tint val="15000"/>
                  <a:satMod val="350000"/>
                </a:srgbClr>
              </a:gs>
            </a:gsLst>
            <a:lin ang="16200000" scaled="1"/>
          </a:gradFill>
          <a:ln w="9525" cap="flat" cmpd="sng" algn="ctr">
            <a:solidFill>
              <a:srgbClr val="009EE2">
                <a:shade val="95000"/>
                <a:satMod val="105000"/>
              </a:srgbClr>
            </a:solidFill>
            <a:prstDash val="solid"/>
          </a:ln>
          <a:effectLst>
            <a:outerShdw blurRad="40000" dist="20000" dir="5400000" rotWithShape="0">
              <a:srgbClr val="000000">
                <a:alpha val="38000"/>
              </a:srgbClr>
            </a:outerShdw>
          </a:effectLst>
        </p:spPr>
        <p:txBody>
          <a:bodyPr lIns="68501" tIns="68580" rIns="68501" bIns="68580" rtlCol="0" anchor="t"/>
          <a:lstStyle/>
          <a:p>
            <a:pPr algn="ctr" defTabSz="570848">
              <a:spcBef>
                <a:spcPts val="450"/>
              </a:spcBef>
              <a:defRPr/>
            </a:pPr>
            <a:r>
              <a:rPr lang="en-US" sz="1800" b="1" kern="0" dirty="0">
                <a:solidFill>
                  <a:prstClr val="black"/>
                </a:solidFill>
                <a:latin typeface="Arial"/>
              </a:rPr>
              <a:t>Standard Edition</a:t>
            </a:r>
          </a:p>
          <a:p>
            <a:pPr algn="ctr" defTabSz="570848">
              <a:defRPr/>
            </a:pPr>
            <a:endParaRPr lang="en-US" sz="788" b="1" i="1" kern="0" dirty="0">
              <a:solidFill>
                <a:prstClr val="black"/>
              </a:solidFill>
              <a:latin typeface="Arial"/>
            </a:endParaRPr>
          </a:p>
          <a:p>
            <a:endParaRPr lang="en-US" sz="1013" i="1" dirty="0"/>
          </a:p>
          <a:p>
            <a:pPr marL="137160" indent="-137160">
              <a:spcBef>
                <a:spcPts val="150"/>
              </a:spcBef>
              <a:spcAft>
                <a:spcPts val="150"/>
              </a:spcAft>
              <a:buClr>
                <a:schemeClr val="accent1">
                  <a:lumMod val="50000"/>
                </a:schemeClr>
              </a:buClr>
              <a:buFont typeface="Arial" panose="020B0604020202020204" pitchFamily="34" charset="0"/>
              <a:buChar char="•"/>
            </a:pPr>
            <a:r>
              <a:rPr lang="en-US" sz="1200" dirty="0">
                <a:solidFill>
                  <a:schemeClr val="accent1">
                    <a:lumMod val="50000"/>
                  </a:schemeClr>
                </a:solidFill>
              </a:rPr>
              <a:t>Beginning with a minimum of 24 VPCs</a:t>
            </a:r>
          </a:p>
          <a:p>
            <a:pPr marL="137160" indent="-137160">
              <a:spcBef>
                <a:spcPts val="150"/>
              </a:spcBef>
              <a:spcAft>
                <a:spcPts val="150"/>
              </a:spcAft>
              <a:buClr>
                <a:schemeClr val="accent1">
                  <a:lumMod val="50000"/>
                </a:schemeClr>
              </a:buClr>
              <a:buFont typeface="Arial" panose="020B0604020202020204" pitchFamily="34" charset="0"/>
              <a:buChar char="•"/>
            </a:pPr>
            <a:r>
              <a:rPr lang="en-US" sz="1200" dirty="0">
                <a:solidFill>
                  <a:schemeClr val="accent1">
                    <a:lumMod val="50000"/>
                  </a:schemeClr>
                </a:solidFill>
              </a:rPr>
              <a:t>Expands in increments of 1 VPC </a:t>
            </a:r>
          </a:p>
          <a:p>
            <a:pPr marL="137160" indent="-137160">
              <a:spcBef>
                <a:spcPts val="150"/>
              </a:spcBef>
              <a:spcAft>
                <a:spcPts val="150"/>
              </a:spcAft>
              <a:buClr>
                <a:schemeClr val="accent1">
                  <a:lumMod val="50000"/>
                </a:schemeClr>
              </a:buClr>
              <a:buFont typeface="Arial" panose="020B0604020202020204" pitchFamily="34" charset="0"/>
              <a:buChar char="•"/>
            </a:pPr>
            <a:r>
              <a:rPr lang="en-US" sz="1200" dirty="0">
                <a:solidFill>
                  <a:schemeClr val="accent1">
                    <a:lumMod val="50000"/>
                  </a:schemeClr>
                </a:solidFill>
              </a:rPr>
              <a:t>Up to a </a:t>
            </a:r>
            <a:r>
              <a:rPr lang="en-US" sz="1200" i="1" dirty="0">
                <a:solidFill>
                  <a:schemeClr val="accent1">
                    <a:lumMod val="50000"/>
                  </a:schemeClr>
                </a:solidFill>
              </a:rPr>
              <a:t>maximum</a:t>
            </a:r>
            <a:r>
              <a:rPr lang="en-US" sz="1200" dirty="0">
                <a:solidFill>
                  <a:schemeClr val="accent1">
                    <a:lumMod val="50000"/>
                  </a:schemeClr>
                </a:solidFill>
              </a:rPr>
              <a:t> of 64 VPCs</a:t>
            </a:r>
          </a:p>
          <a:p>
            <a:pPr marL="137160" indent="-137160">
              <a:spcBef>
                <a:spcPts val="150"/>
              </a:spcBef>
              <a:spcAft>
                <a:spcPts val="150"/>
              </a:spcAft>
              <a:buClr>
                <a:schemeClr val="accent1">
                  <a:lumMod val="50000"/>
                </a:schemeClr>
              </a:buClr>
              <a:buFont typeface="Arial" panose="020B0604020202020204" pitchFamily="34" charset="0"/>
              <a:buChar char="•"/>
            </a:pPr>
            <a:r>
              <a:rPr lang="en-US" sz="1200" dirty="0">
                <a:solidFill>
                  <a:schemeClr val="accent1">
                    <a:lumMod val="50000"/>
                  </a:schemeClr>
                </a:solidFill>
              </a:rPr>
              <a:t>You cannot use separately priced premium services with this edition</a:t>
            </a:r>
          </a:p>
          <a:p>
            <a:pPr marL="137160" indent="-137160">
              <a:spcBef>
                <a:spcPts val="150"/>
              </a:spcBef>
              <a:spcAft>
                <a:spcPts val="150"/>
              </a:spcAft>
              <a:buClr>
                <a:schemeClr val="accent1">
                  <a:lumMod val="50000"/>
                </a:schemeClr>
              </a:buClr>
              <a:buFont typeface="Arial" panose="020B0604020202020204" pitchFamily="34" charset="0"/>
              <a:buChar char="•"/>
            </a:pPr>
            <a:r>
              <a:rPr lang="en-US" sz="1200" kern="0" dirty="0">
                <a:solidFill>
                  <a:schemeClr val="accent1">
                    <a:lumMod val="50000"/>
                  </a:schemeClr>
                </a:solidFill>
                <a:latin typeface="Arial"/>
              </a:rPr>
              <a:t>50% Enterprise Edition list price</a:t>
            </a:r>
          </a:p>
          <a:p>
            <a:pPr algn="ctr" defTabSz="570848">
              <a:defRPr/>
            </a:pPr>
            <a:endParaRPr lang="en-US" sz="1050" kern="0" dirty="0">
              <a:solidFill>
                <a:prstClr val="black"/>
              </a:solidFill>
              <a:latin typeface="Arial"/>
            </a:endParaRPr>
          </a:p>
        </p:txBody>
      </p:sp>
      <p:sp>
        <p:nvSpPr>
          <p:cNvPr id="52" name="Rectangle 51">
            <a:extLst>
              <a:ext uri="{FF2B5EF4-FFF2-40B4-BE49-F238E27FC236}">
                <a16:creationId xmlns:a16="http://schemas.microsoft.com/office/drawing/2014/main" id="{FD8C3D68-DCA6-4BB4-98F4-52C13EBF54E1}"/>
              </a:ext>
            </a:extLst>
          </p:cNvPr>
          <p:cNvSpPr/>
          <p:nvPr/>
        </p:nvSpPr>
        <p:spPr>
          <a:xfrm>
            <a:off x="3154680" y="1838132"/>
            <a:ext cx="2743200" cy="2743200"/>
          </a:xfrm>
          <a:prstGeom prst="rect">
            <a:avLst/>
          </a:prstGeom>
          <a:gradFill rotWithShape="1">
            <a:gsLst>
              <a:gs pos="0">
                <a:srgbClr val="009EE2">
                  <a:tint val="50000"/>
                  <a:satMod val="300000"/>
                </a:srgbClr>
              </a:gs>
              <a:gs pos="35000">
                <a:srgbClr val="009EE2">
                  <a:tint val="37000"/>
                  <a:satMod val="300000"/>
                </a:srgbClr>
              </a:gs>
              <a:gs pos="100000">
                <a:srgbClr val="009EE2">
                  <a:tint val="15000"/>
                  <a:satMod val="350000"/>
                </a:srgbClr>
              </a:gs>
            </a:gsLst>
            <a:lin ang="16200000" scaled="1"/>
          </a:gradFill>
          <a:ln w="9525" cap="flat" cmpd="sng" algn="ctr">
            <a:solidFill>
              <a:srgbClr val="009EE2">
                <a:shade val="95000"/>
                <a:satMod val="105000"/>
              </a:srgbClr>
            </a:solidFill>
            <a:prstDash val="solid"/>
          </a:ln>
          <a:effectLst>
            <a:outerShdw blurRad="40000" dist="20000" dir="5400000" rotWithShape="0">
              <a:srgbClr val="000000">
                <a:alpha val="38000"/>
              </a:srgbClr>
            </a:outerShdw>
          </a:effectLst>
        </p:spPr>
        <p:txBody>
          <a:bodyPr lIns="68501" tIns="68580" rIns="68501" bIns="68580" rtlCol="0" anchor="t"/>
          <a:lstStyle/>
          <a:p>
            <a:pPr algn="ctr" defTabSz="570848">
              <a:defRPr/>
            </a:pPr>
            <a:r>
              <a:rPr lang="en-US" sz="1800" b="1" kern="0" dirty="0">
                <a:solidFill>
                  <a:prstClr val="black"/>
                </a:solidFill>
                <a:latin typeface="Arial"/>
              </a:rPr>
              <a:t>Enterprise Edition</a:t>
            </a:r>
          </a:p>
          <a:p>
            <a:endParaRPr lang="en-US" i="1" dirty="0"/>
          </a:p>
          <a:p>
            <a:pPr marL="137160" indent="-137160">
              <a:spcBef>
                <a:spcPts val="150"/>
              </a:spcBef>
              <a:spcAft>
                <a:spcPts val="150"/>
              </a:spcAft>
              <a:buClr>
                <a:schemeClr val="accent1">
                  <a:lumMod val="50000"/>
                </a:schemeClr>
              </a:buClr>
              <a:buFont typeface="Arial" panose="020B0604020202020204" pitchFamily="34" charset="0"/>
              <a:buChar char="•"/>
            </a:pPr>
            <a:r>
              <a:rPr lang="en-US" sz="1200" dirty="0">
                <a:solidFill>
                  <a:schemeClr val="accent1">
                    <a:lumMod val="50000"/>
                  </a:schemeClr>
                </a:solidFill>
              </a:rPr>
              <a:t>Deploy in any form: on premises, on public cloud or CPD System</a:t>
            </a:r>
          </a:p>
          <a:p>
            <a:pPr marL="137160" indent="-137160">
              <a:spcBef>
                <a:spcPts val="150"/>
              </a:spcBef>
              <a:spcAft>
                <a:spcPts val="150"/>
              </a:spcAft>
              <a:buClr>
                <a:schemeClr val="accent1">
                  <a:lumMod val="50000"/>
                </a:schemeClr>
              </a:buClr>
              <a:buFont typeface="Arial" panose="020B0604020202020204" pitchFamily="34" charset="0"/>
              <a:buChar char="•"/>
            </a:pPr>
            <a:r>
              <a:rPr lang="en-US" sz="1200" dirty="0">
                <a:solidFill>
                  <a:schemeClr val="accent1">
                    <a:lumMod val="50000"/>
                  </a:schemeClr>
                </a:solidFill>
              </a:rPr>
              <a:t>Beginning w/ recommended minimum of 48 VPCs </a:t>
            </a:r>
          </a:p>
          <a:p>
            <a:pPr marL="137160" indent="-137160">
              <a:spcBef>
                <a:spcPts val="150"/>
              </a:spcBef>
              <a:spcAft>
                <a:spcPts val="150"/>
              </a:spcAft>
              <a:buClr>
                <a:schemeClr val="accent1">
                  <a:lumMod val="50000"/>
                </a:schemeClr>
              </a:buClr>
              <a:buFont typeface="Arial" panose="020B0604020202020204" pitchFamily="34" charset="0"/>
              <a:buChar char="•"/>
            </a:pPr>
            <a:r>
              <a:rPr lang="en-US" sz="1200" dirty="0">
                <a:solidFill>
                  <a:schemeClr val="accent1">
                    <a:lumMod val="50000"/>
                  </a:schemeClr>
                </a:solidFill>
              </a:rPr>
              <a:t>Select 24 VPC configurations supported</a:t>
            </a:r>
          </a:p>
          <a:p>
            <a:pPr marL="137160" indent="-137160">
              <a:spcBef>
                <a:spcPts val="150"/>
              </a:spcBef>
              <a:spcAft>
                <a:spcPts val="150"/>
              </a:spcAft>
              <a:buClr>
                <a:schemeClr val="accent1">
                  <a:lumMod val="50000"/>
                </a:schemeClr>
              </a:buClr>
              <a:buFont typeface="Arial" panose="020B0604020202020204" pitchFamily="34" charset="0"/>
              <a:buChar char="•"/>
            </a:pPr>
            <a:r>
              <a:rPr lang="en-US" sz="1200" dirty="0">
                <a:solidFill>
                  <a:schemeClr val="accent1">
                    <a:lumMod val="50000"/>
                  </a:schemeClr>
                </a:solidFill>
              </a:rPr>
              <a:t>Expands in increments of 1 VPC</a:t>
            </a:r>
          </a:p>
          <a:p>
            <a:pPr marL="137160" indent="-137160">
              <a:spcBef>
                <a:spcPts val="150"/>
              </a:spcBef>
              <a:spcAft>
                <a:spcPts val="150"/>
              </a:spcAft>
              <a:buClr>
                <a:schemeClr val="accent1">
                  <a:lumMod val="50000"/>
                </a:schemeClr>
              </a:buClr>
              <a:buFont typeface="Arial" panose="020B0604020202020204" pitchFamily="34" charset="0"/>
              <a:buChar char="•"/>
            </a:pPr>
            <a:r>
              <a:rPr lang="en-US" sz="1200" dirty="0">
                <a:solidFill>
                  <a:schemeClr val="accent1">
                    <a:lumMod val="50000"/>
                  </a:schemeClr>
                </a:solidFill>
              </a:rPr>
              <a:t>No maximum</a:t>
            </a:r>
          </a:p>
        </p:txBody>
      </p:sp>
      <p:sp>
        <p:nvSpPr>
          <p:cNvPr id="8" name="Rectangle 7">
            <a:extLst>
              <a:ext uri="{FF2B5EF4-FFF2-40B4-BE49-F238E27FC236}">
                <a16:creationId xmlns:a16="http://schemas.microsoft.com/office/drawing/2014/main" id="{9D0E4669-3305-436A-A4BC-7AA31E6A5D22}"/>
              </a:ext>
            </a:extLst>
          </p:cNvPr>
          <p:cNvSpPr/>
          <p:nvPr/>
        </p:nvSpPr>
        <p:spPr>
          <a:xfrm>
            <a:off x="5966460" y="1832073"/>
            <a:ext cx="2743200" cy="2743200"/>
          </a:xfrm>
          <a:prstGeom prst="rect">
            <a:avLst/>
          </a:prstGeom>
          <a:gradFill rotWithShape="1">
            <a:gsLst>
              <a:gs pos="0">
                <a:srgbClr val="009EE2">
                  <a:tint val="50000"/>
                  <a:satMod val="300000"/>
                </a:srgbClr>
              </a:gs>
              <a:gs pos="35000">
                <a:srgbClr val="009EE2">
                  <a:tint val="37000"/>
                  <a:satMod val="300000"/>
                </a:srgbClr>
              </a:gs>
              <a:gs pos="100000">
                <a:srgbClr val="009EE2">
                  <a:tint val="15000"/>
                  <a:satMod val="350000"/>
                </a:srgbClr>
              </a:gs>
            </a:gsLst>
            <a:lin ang="16200000" scaled="1"/>
          </a:gradFill>
          <a:ln w="9525" cap="flat" cmpd="sng" algn="ctr">
            <a:solidFill>
              <a:srgbClr val="009EE2">
                <a:shade val="95000"/>
                <a:satMod val="105000"/>
              </a:srgbClr>
            </a:solidFill>
            <a:prstDash val="solid"/>
          </a:ln>
          <a:effectLst>
            <a:outerShdw blurRad="40000" dist="20000" dir="5400000" rotWithShape="0">
              <a:srgbClr val="000000">
                <a:alpha val="38000"/>
              </a:srgbClr>
            </a:outerShdw>
          </a:effectLst>
        </p:spPr>
        <p:txBody>
          <a:bodyPr lIns="68501" tIns="68580" rIns="68501" bIns="68580" rtlCol="0" anchor="t"/>
          <a:lstStyle/>
          <a:p>
            <a:pPr algn="ctr" defTabSz="570848">
              <a:defRPr/>
            </a:pPr>
            <a:r>
              <a:rPr lang="en-US" sz="1800" b="1" kern="0" dirty="0">
                <a:solidFill>
                  <a:prstClr val="black"/>
                </a:solidFill>
                <a:latin typeface="Arial"/>
              </a:rPr>
              <a:t>Non-Prod Edition</a:t>
            </a:r>
          </a:p>
          <a:p>
            <a:pPr algn="ctr" defTabSz="570848">
              <a:defRPr/>
            </a:pPr>
            <a:endParaRPr lang="en-US" b="1" kern="0" dirty="0">
              <a:solidFill>
                <a:prstClr val="black"/>
              </a:solidFill>
              <a:latin typeface="Arial"/>
            </a:endParaRPr>
          </a:p>
          <a:p>
            <a:pPr marL="137160" indent="-137160">
              <a:spcBef>
                <a:spcPts val="150"/>
              </a:spcBef>
              <a:spcAft>
                <a:spcPts val="150"/>
              </a:spcAft>
              <a:buClr>
                <a:schemeClr val="accent1">
                  <a:lumMod val="50000"/>
                </a:schemeClr>
              </a:buClr>
              <a:buFont typeface="Arial" panose="020B0604020202020204" pitchFamily="34" charset="0"/>
              <a:buChar char="•"/>
            </a:pPr>
            <a:r>
              <a:rPr lang="en-US" altLang="ko-KR" sz="1200" dirty="0">
                <a:solidFill>
                  <a:schemeClr val="accent1">
                    <a:lumMod val="50000"/>
                  </a:schemeClr>
                </a:solidFill>
              </a:rPr>
              <a:t>Can only be used for non-production scenarios</a:t>
            </a:r>
          </a:p>
          <a:p>
            <a:pPr marL="137160" indent="-137160">
              <a:spcBef>
                <a:spcPts val="150"/>
              </a:spcBef>
              <a:spcAft>
                <a:spcPts val="150"/>
              </a:spcAft>
              <a:buClr>
                <a:schemeClr val="accent1">
                  <a:lumMod val="50000"/>
                </a:schemeClr>
              </a:buClr>
              <a:buFont typeface="Arial" panose="020B0604020202020204" pitchFamily="34" charset="0"/>
              <a:buChar char="•"/>
            </a:pPr>
            <a:r>
              <a:rPr lang="en-US" altLang="ko-KR" sz="1200" dirty="0">
                <a:solidFill>
                  <a:schemeClr val="accent1">
                    <a:lumMod val="50000"/>
                  </a:schemeClr>
                </a:solidFill>
              </a:rPr>
              <a:t>No restriction in terms capabilities or VPC quantities</a:t>
            </a:r>
          </a:p>
          <a:p>
            <a:pPr marL="137160" indent="-137160">
              <a:spcBef>
                <a:spcPts val="150"/>
              </a:spcBef>
              <a:spcAft>
                <a:spcPts val="150"/>
              </a:spcAft>
              <a:buClr>
                <a:schemeClr val="accent1">
                  <a:lumMod val="50000"/>
                </a:schemeClr>
              </a:buClr>
              <a:buFont typeface="Arial" panose="020B0604020202020204" pitchFamily="34" charset="0"/>
              <a:buChar char="•"/>
            </a:pPr>
            <a:r>
              <a:rPr lang="en-US" altLang="ko-KR" sz="1200" dirty="0">
                <a:solidFill>
                  <a:schemeClr val="accent1">
                    <a:lumMod val="50000"/>
                  </a:schemeClr>
                </a:solidFill>
              </a:rPr>
              <a:t>Needs to be in separate namespace from production licenses</a:t>
            </a:r>
          </a:p>
          <a:p>
            <a:pPr marL="137160" indent="-137160">
              <a:spcBef>
                <a:spcPts val="150"/>
              </a:spcBef>
              <a:spcAft>
                <a:spcPts val="150"/>
              </a:spcAft>
              <a:buClr>
                <a:schemeClr val="accent1">
                  <a:lumMod val="50000"/>
                </a:schemeClr>
              </a:buClr>
              <a:buFont typeface="Arial" panose="020B0604020202020204" pitchFamily="34" charset="0"/>
              <a:buChar char="•"/>
            </a:pPr>
            <a:r>
              <a:rPr lang="en-US" altLang="ko-KR" sz="1200" dirty="0">
                <a:solidFill>
                  <a:schemeClr val="accent1">
                    <a:lumMod val="50000"/>
                  </a:schemeClr>
                </a:solidFill>
              </a:rPr>
              <a:t>Need parallel and appropriately sized Standard or Enterprise Edition licenses for production use </a:t>
            </a:r>
          </a:p>
          <a:p>
            <a:pPr marL="137160" indent="-137160">
              <a:spcBef>
                <a:spcPts val="150"/>
              </a:spcBef>
              <a:spcAft>
                <a:spcPts val="150"/>
              </a:spcAft>
              <a:buClr>
                <a:schemeClr val="accent1">
                  <a:lumMod val="50000"/>
                </a:schemeClr>
              </a:buClr>
              <a:buFont typeface="Arial" panose="020B0604020202020204" pitchFamily="34" charset="0"/>
              <a:buChar char="•"/>
            </a:pPr>
            <a:r>
              <a:rPr lang="en-US" altLang="ko-KR" sz="1200" dirty="0">
                <a:solidFill>
                  <a:schemeClr val="accent1">
                    <a:lumMod val="50000"/>
                  </a:schemeClr>
                </a:solidFill>
              </a:rPr>
              <a:t>50% of Enterprise Edition list price</a:t>
            </a:r>
          </a:p>
          <a:p>
            <a:endParaRPr lang="en-US" altLang="ko-KR" sz="1200" dirty="0">
              <a:solidFill>
                <a:schemeClr val="accent1">
                  <a:lumMod val="50000"/>
                </a:schemeClr>
              </a:solidFill>
            </a:endParaRPr>
          </a:p>
          <a:p>
            <a:endParaRPr lang="en-US" i="1" dirty="0"/>
          </a:p>
        </p:txBody>
      </p:sp>
      <p:sp>
        <p:nvSpPr>
          <p:cNvPr id="3" name="Footer Placeholder 2">
            <a:extLst>
              <a:ext uri="{FF2B5EF4-FFF2-40B4-BE49-F238E27FC236}">
                <a16:creationId xmlns:a16="http://schemas.microsoft.com/office/drawing/2014/main" id="{9118676A-08F4-A149-A5F0-40AB5D6E5C59}"/>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88F67AA6-0A5C-C448-A994-8BACFF1545B4}"/>
              </a:ext>
            </a:extLst>
          </p:cNvPr>
          <p:cNvSpPr>
            <a:spLocks noGrp="1"/>
          </p:cNvSpPr>
          <p:nvPr>
            <p:ph type="sldNum" sz="quarter" idx="11"/>
          </p:nvPr>
        </p:nvSpPr>
        <p:spPr/>
        <p:txBody>
          <a:bodyPr/>
          <a:lstStyle/>
          <a:p>
            <a:fld id="{59395FB3-9C97-154F-86B2-7E381B951268}" type="slidenum">
              <a:rPr lang="en-US" smtClean="0"/>
              <a:pPr/>
              <a:t>113</a:t>
            </a:fld>
            <a:endParaRPr lang="en-US" dirty="0"/>
          </a:p>
        </p:txBody>
      </p:sp>
      <p:pic>
        <p:nvPicPr>
          <p:cNvPr id="9" name="Picture 8">
            <a:extLst>
              <a:ext uri="{FF2B5EF4-FFF2-40B4-BE49-F238E27FC236}">
                <a16:creationId xmlns:a16="http://schemas.microsoft.com/office/drawing/2014/main" id="{90BCFC4B-7CD2-CA46-AAFF-DC215ED77DD8}"/>
              </a:ext>
            </a:extLst>
          </p:cNvPr>
          <p:cNvPicPr>
            <a:picLocks noChangeAspect="1"/>
          </p:cNvPicPr>
          <p:nvPr/>
        </p:nvPicPr>
        <p:blipFill>
          <a:blip r:embed="rId3"/>
          <a:stretch>
            <a:fillRect/>
          </a:stretch>
        </p:blipFill>
        <p:spPr>
          <a:xfrm>
            <a:off x="8388628" y="141514"/>
            <a:ext cx="605352" cy="699791"/>
          </a:xfrm>
          <a:prstGeom prst="rect">
            <a:avLst/>
          </a:prstGeom>
        </p:spPr>
      </p:pic>
    </p:spTree>
    <p:extLst>
      <p:ext uri="{BB962C8B-B14F-4D97-AF65-F5344CB8AC3E}">
        <p14:creationId xmlns:p14="http://schemas.microsoft.com/office/powerpoint/2010/main" val="2616717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URTVI~1\AppData\Local\Temp\SNAGHTML15006b48.PNG">
            <a:extLst>
              <a:ext uri="{FF2B5EF4-FFF2-40B4-BE49-F238E27FC236}">
                <a16:creationId xmlns:a16="http://schemas.microsoft.com/office/drawing/2014/main" id="{AB0E7194-8427-4D1A-BEB3-61D2E0D87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411480"/>
            <a:ext cx="8709660" cy="443551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F2CF01E-B5DF-5048-ADD8-886DD32ED6DD}"/>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FE3A8F48-DA41-4F47-AD34-3227475D296D}"/>
              </a:ext>
            </a:extLst>
          </p:cNvPr>
          <p:cNvSpPr>
            <a:spLocks noGrp="1"/>
          </p:cNvSpPr>
          <p:nvPr>
            <p:ph type="sldNum" sz="quarter" idx="11"/>
          </p:nvPr>
        </p:nvSpPr>
        <p:spPr/>
        <p:txBody>
          <a:bodyPr/>
          <a:lstStyle/>
          <a:p>
            <a:fld id="{59395FB3-9C97-154F-86B2-7E381B951268}" type="slidenum">
              <a:rPr lang="en-US" smtClean="0"/>
              <a:pPr/>
              <a:t>114</a:t>
            </a:fld>
            <a:endParaRPr lang="en-US" dirty="0"/>
          </a:p>
        </p:txBody>
      </p:sp>
      <p:pic>
        <p:nvPicPr>
          <p:cNvPr id="5" name="Picture 4">
            <a:extLst>
              <a:ext uri="{FF2B5EF4-FFF2-40B4-BE49-F238E27FC236}">
                <a16:creationId xmlns:a16="http://schemas.microsoft.com/office/drawing/2014/main" id="{6CACBE12-19B0-A74C-BA49-E9D8D89E95A5}"/>
              </a:ext>
            </a:extLst>
          </p:cNvPr>
          <p:cNvPicPr>
            <a:picLocks noChangeAspect="1"/>
          </p:cNvPicPr>
          <p:nvPr/>
        </p:nvPicPr>
        <p:blipFill>
          <a:blip r:embed="rId4"/>
          <a:stretch>
            <a:fillRect/>
          </a:stretch>
        </p:blipFill>
        <p:spPr>
          <a:xfrm>
            <a:off x="8388628" y="141514"/>
            <a:ext cx="605352" cy="699791"/>
          </a:xfrm>
          <a:prstGeom prst="rect">
            <a:avLst/>
          </a:prstGeom>
        </p:spPr>
      </p:pic>
    </p:spTree>
    <p:extLst>
      <p:ext uri="{BB962C8B-B14F-4D97-AF65-F5344CB8AC3E}">
        <p14:creationId xmlns:p14="http://schemas.microsoft.com/office/powerpoint/2010/main" val="19363271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A1E1ADC-CCBF-4844-8C7C-0A5A58FA3412}"/>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634651"/>
          </a:xfrm>
        </p:spPr>
        <p:txBody>
          <a:bodyPr/>
          <a:lstStyle/>
          <a:p>
            <a:r>
              <a:rPr lang="en-US" dirty="0"/>
              <a:t>Cloud Pak for Data vs. Containers Alone</a:t>
            </a:r>
            <a:br>
              <a:rPr lang="en-US" dirty="0"/>
            </a:br>
            <a:r>
              <a:rPr lang="en-US" sz="1800" dirty="0"/>
              <a:t>IBM Certified and production ready</a:t>
            </a:r>
          </a:p>
        </p:txBody>
      </p:sp>
      <p:sp>
        <p:nvSpPr>
          <p:cNvPr id="15" name="Trapezoid 14">
            <a:extLst>
              <a:ext uri="{FF2B5EF4-FFF2-40B4-BE49-F238E27FC236}">
                <a16:creationId xmlns:a16="http://schemas.microsoft.com/office/drawing/2014/main" id="{63A8DC7D-1329-4D83-8B0C-C64C77BA8B7F}"/>
              </a:ext>
            </a:extLst>
          </p:cNvPr>
          <p:cNvSpPr/>
          <p:nvPr/>
        </p:nvSpPr>
        <p:spPr>
          <a:xfrm rot="16200000">
            <a:off x="1349603" y="2840003"/>
            <a:ext cx="3710931" cy="213598"/>
          </a:xfrm>
          <a:prstGeom prst="trapezoid">
            <a:avLst>
              <a:gd name="adj" fmla="val 180662"/>
            </a:avLst>
          </a:prstGeom>
          <a:gradFill>
            <a:gsLst>
              <a:gs pos="0">
                <a:schemeClr val="tx2">
                  <a:lumMod val="50000"/>
                  <a:lumOff val="50000"/>
                </a:schemeClr>
              </a:gs>
              <a:gs pos="10000">
                <a:schemeClr val="bg2">
                  <a:lumMod val="40000"/>
                  <a:lumOff val="60000"/>
                </a:schemeClr>
              </a:gs>
              <a:gs pos="91000">
                <a:schemeClr val="accent1"/>
              </a:gs>
              <a:gs pos="100000">
                <a:srgbClr val="00B0F0"/>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defTabSz="914355" hangingPunct="0">
              <a:defRPr/>
            </a:pPr>
            <a:endParaRPr lang="en-US" sz="1300" kern="0" dirty="0">
              <a:solidFill>
                <a:srgbClr val="000000"/>
              </a:solidFill>
              <a:latin typeface="Calibri"/>
              <a:cs typeface="Calibri"/>
              <a:sym typeface="Calibri"/>
            </a:endParaRPr>
          </a:p>
        </p:txBody>
      </p:sp>
      <p:cxnSp>
        <p:nvCxnSpPr>
          <p:cNvPr id="16" name="Straight Arrow Connector 15">
            <a:extLst>
              <a:ext uri="{FF2B5EF4-FFF2-40B4-BE49-F238E27FC236}">
                <a16:creationId xmlns:a16="http://schemas.microsoft.com/office/drawing/2014/main" id="{6DB21987-C575-4C24-8034-8B329C4A1ADF}"/>
              </a:ext>
            </a:extLst>
          </p:cNvPr>
          <p:cNvCxnSpPr>
            <a:cxnSpLocks/>
          </p:cNvCxnSpPr>
          <p:nvPr/>
        </p:nvCxnSpPr>
        <p:spPr>
          <a:xfrm flipV="1">
            <a:off x="398180" y="1297287"/>
            <a:ext cx="1342" cy="3328822"/>
          </a:xfrm>
          <a:prstGeom prst="straightConnector1">
            <a:avLst/>
          </a:prstGeom>
          <a:ln w="1270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77C4AAE-8418-4482-85B9-BAA956A3D86A}"/>
              </a:ext>
            </a:extLst>
          </p:cNvPr>
          <p:cNvCxnSpPr>
            <a:cxnSpLocks/>
          </p:cNvCxnSpPr>
          <p:nvPr/>
        </p:nvCxnSpPr>
        <p:spPr>
          <a:xfrm>
            <a:off x="399522" y="4617868"/>
            <a:ext cx="2658512" cy="0"/>
          </a:xfrm>
          <a:prstGeom prst="straightConnector1">
            <a:avLst/>
          </a:prstGeom>
          <a:ln w="12700">
            <a:solidFill>
              <a:schemeClr val="bg2"/>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B256B89A-C49D-4250-8612-8A1C424DB8AB}"/>
              </a:ext>
            </a:extLst>
          </p:cNvPr>
          <p:cNvSpPr/>
          <p:nvPr/>
        </p:nvSpPr>
        <p:spPr>
          <a:xfrm rot="16200000">
            <a:off x="-281933" y="2671962"/>
            <a:ext cx="1136850" cy="246221"/>
          </a:xfrm>
          <a:prstGeom prst="rect">
            <a:avLst/>
          </a:prstGeom>
        </p:spPr>
        <p:txBody>
          <a:bodyPr wrap="none">
            <a:spAutoFit/>
          </a:bodyPr>
          <a:lstStyle/>
          <a:p>
            <a:pPr defTabSz="685766">
              <a:defRPr/>
            </a:pPr>
            <a:r>
              <a:rPr lang="en-US" sz="1000" b="1" i="1" dirty="0">
                <a:latin typeface="IBM Plex Sans" panose="020B0503050203000203" pitchFamily="34" charset="77"/>
                <a:ea typeface="Calibri" panose="020F0502020204030204" pitchFamily="34" charset="0"/>
                <a:cs typeface="AppleSystemUIFontItalic"/>
              </a:rPr>
              <a:t>Speed to market</a:t>
            </a:r>
            <a:endParaRPr lang="en-US" sz="1050" b="1" dirty="0">
              <a:latin typeface="IBM Plex Sans"/>
            </a:endParaRPr>
          </a:p>
        </p:txBody>
      </p:sp>
      <p:sp>
        <p:nvSpPr>
          <p:cNvPr id="23" name="Rectangle 22">
            <a:extLst>
              <a:ext uri="{FF2B5EF4-FFF2-40B4-BE49-F238E27FC236}">
                <a16:creationId xmlns:a16="http://schemas.microsoft.com/office/drawing/2014/main" id="{0F04E50F-3EC8-4A2E-8DCC-6F17F86B3AD5}"/>
              </a:ext>
            </a:extLst>
          </p:cNvPr>
          <p:cNvSpPr/>
          <p:nvPr/>
        </p:nvSpPr>
        <p:spPr>
          <a:xfrm>
            <a:off x="1234811" y="4626108"/>
            <a:ext cx="1170513" cy="230832"/>
          </a:xfrm>
          <a:prstGeom prst="rect">
            <a:avLst/>
          </a:prstGeom>
        </p:spPr>
        <p:txBody>
          <a:bodyPr wrap="none">
            <a:spAutoFit/>
          </a:bodyPr>
          <a:lstStyle/>
          <a:p>
            <a:pPr defTabSz="685766">
              <a:defRPr/>
            </a:pPr>
            <a:r>
              <a:rPr lang="en-US" sz="900" b="1" i="1" dirty="0">
                <a:latin typeface="IBM Plex Sans" panose="020B0503050203000203" pitchFamily="34" charset="77"/>
                <a:ea typeface="Calibri" panose="020F0502020204030204" pitchFamily="34" charset="0"/>
                <a:cs typeface="AppleSystemUIFontItalic"/>
              </a:rPr>
              <a:t>Enterprise security</a:t>
            </a:r>
            <a:endParaRPr lang="en-US" sz="1000" b="1" dirty="0">
              <a:latin typeface="IBM Plex Sans"/>
            </a:endParaRPr>
          </a:p>
        </p:txBody>
      </p:sp>
      <p:grpSp>
        <p:nvGrpSpPr>
          <p:cNvPr id="24" name="Group 23">
            <a:extLst>
              <a:ext uri="{FF2B5EF4-FFF2-40B4-BE49-F238E27FC236}">
                <a16:creationId xmlns:a16="http://schemas.microsoft.com/office/drawing/2014/main" id="{FC7C703B-3403-4915-935F-E3ECB704CD13}"/>
              </a:ext>
            </a:extLst>
          </p:cNvPr>
          <p:cNvGrpSpPr/>
          <p:nvPr/>
        </p:nvGrpSpPr>
        <p:grpSpPr>
          <a:xfrm>
            <a:off x="562729" y="3669032"/>
            <a:ext cx="986596" cy="892194"/>
            <a:chOff x="664413" y="3312466"/>
            <a:chExt cx="986596" cy="892193"/>
          </a:xfrm>
        </p:grpSpPr>
        <p:sp>
          <p:nvSpPr>
            <p:cNvPr id="27" name="TextBox 26">
              <a:extLst>
                <a:ext uri="{FF2B5EF4-FFF2-40B4-BE49-F238E27FC236}">
                  <a16:creationId xmlns:a16="http://schemas.microsoft.com/office/drawing/2014/main" id="{302FA219-B9A8-4FA8-B2D3-8B612F98EF63}"/>
                </a:ext>
              </a:extLst>
            </p:cNvPr>
            <p:cNvSpPr txBox="1"/>
            <p:nvPr/>
          </p:nvSpPr>
          <p:spPr>
            <a:xfrm>
              <a:off x="664413" y="3835327"/>
              <a:ext cx="986596" cy="369332"/>
            </a:xfrm>
            <a:prstGeom prst="rect">
              <a:avLst/>
            </a:prstGeom>
            <a:noFill/>
          </p:spPr>
          <p:txBody>
            <a:bodyPr wrap="square" rtlCol="0">
              <a:spAutoFit/>
            </a:bodyPr>
            <a:lstStyle/>
            <a:p>
              <a:pPr algn="ctr" defTabSz="685766">
                <a:defRPr/>
              </a:pPr>
              <a:r>
                <a:rPr lang="en-US" sz="900" b="1" dirty="0">
                  <a:latin typeface="IBM Plex Sans"/>
                </a:rPr>
                <a:t>Containerized</a:t>
              </a:r>
            </a:p>
            <a:p>
              <a:pPr algn="ctr" defTabSz="685766">
                <a:defRPr/>
              </a:pPr>
              <a:r>
                <a:rPr lang="en-US" sz="900" b="1" dirty="0">
                  <a:latin typeface="IBM Plex Sans"/>
                </a:rPr>
                <a:t>software alone</a:t>
              </a:r>
            </a:p>
          </p:txBody>
        </p:sp>
        <p:pic>
          <p:nvPicPr>
            <p:cNvPr id="28" name="Picture 27">
              <a:extLst>
                <a:ext uri="{FF2B5EF4-FFF2-40B4-BE49-F238E27FC236}">
                  <a16:creationId xmlns:a16="http://schemas.microsoft.com/office/drawing/2014/main" id="{21E8D041-F5DD-4ED8-9593-A060F831E11F}"/>
                </a:ext>
              </a:extLst>
            </p:cNvPr>
            <p:cNvPicPr>
              <a:picLocks noChangeAspect="1"/>
            </p:cNvPicPr>
            <p:nvPr/>
          </p:nvPicPr>
          <p:blipFill>
            <a:blip r:embed="rId3"/>
            <a:stretch>
              <a:fillRect/>
            </a:stretch>
          </p:blipFill>
          <p:spPr>
            <a:xfrm>
              <a:off x="930112" y="3315112"/>
              <a:ext cx="285219" cy="284309"/>
            </a:xfrm>
            <a:prstGeom prst="rect">
              <a:avLst/>
            </a:prstGeom>
          </p:spPr>
        </p:pic>
        <p:pic>
          <p:nvPicPr>
            <p:cNvPr id="29" name="Picture 28">
              <a:extLst>
                <a:ext uri="{FF2B5EF4-FFF2-40B4-BE49-F238E27FC236}">
                  <a16:creationId xmlns:a16="http://schemas.microsoft.com/office/drawing/2014/main" id="{0AC23691-87E1-4A74-B469-30E88EAEA1A2}"/>
                </a:ext>
              </a:extLst>
            </p:cNvPr>
            <p:cNvPicPr>
              <a:picLocks noChangeAspect="1"/>
            </p:cNvPicPr>
            <p:nvPr/>
          </p:nvPicPr>
          <p:blipFill>
            <a:blip r:embed="rId3"/>
            <a:stretch>
              <a:fillRect/>
            </a:stretch>
          </p:blipFill>
          <p:spPr>
            <a:xfrm>
              <a:off x="1015103" y="3434720"/>
              <a:ext cx="285219" cy="284309"/>
            </a:xfrm>
            <a:prstGeom prst="rect">
              <a:avLst/>
            </a:prstGeom>
          </p:spPr>
        </p:pic>
        <p:pic>
          <p:nvPicPr>
            <p:cNvPr id="30" name="Picture 29">
              <a:extLst>
                <a:ext uri="{FF2B5EF4-FFF2-40B4-BE49-F238E27FC236}">
                  <a16:creationId xmlns:a16="http://schemas.microsoft.com/office/drawing/2014/main" id="{6183EE0C-8E5F-4B6D-A6FF-C3B8520620A0}"/>
                </a:ext>
              </a:extLst>
            </p:cNvPr>
            <p:cNvPicPr>
              <a:picLocks noChangeAspect="1"/>
            </p:cNvPicPr>
            <p:nvPr/>
          </p:nvPicPr>
          <p:blipFill>
            <a:blip r:embed="rId3"/>
            <a:stretch>
              <a:fillRect/>
            </a:stretch>
          </p:blipFill>
          <p:spPr>
            <a:xfrm>
              <a:off x="1157712" y="3312466"/>
              <a:ext cx="285219" cy="284309"/>
            </a:xfrm>
            <a:prstGeom prst="rect">
              <a:avLst/>
            </a:prstGeom>
          </p:spPr>
        </p:pic>
        <p:pic>
          <p:nvPicPr>
            <p:cNvPr id="31" name="Picture 30">
              <a:extLst>
                <a:ext uri="{FF2B5EF4-FFF2-40B4-BE49-F238E27FC236}">
                  <a16:creationId xmlns:a16="http://schemas.microsoft.com/office/drawing/2014/main" id="{28A8AC53-FE1F-453D-9411-939BDDBB3CDA}"/>
                </a:ext>
              </a:extLst>
            </p:cNvPr>
            <p:cNvPicPr>
              <a:picLocks noChangeAspect="1"/>
            </p:cNvPicPr>
            <p:nvPr/>
          </p:nvPicPr>
          <p:blipFill>
            <a:blip r:embed="rId3"/>
            <a:stretch>
              <a:fillRect/>
            </a:stretch>
          </p:blipFill>
          <p:spPr>
            <a:xfrm>
              <a:off x="1188183" y="3519463"/>
              <a:ext cx="285219" cy="284309"/>
            </a:xfrm>
            <a:prstGeom prst="rect">
              <a:avLst/>
            </a:prstGeom>
          </p:spPr>
        </p:pic>
        <p:pic>
          <p:nvPicPr>
            <p:cNvPr id="32" name="Picture 31">
              <a:extLst>
                <a:ext uri="{FF2B5EF4-FFF2-40B4-BE49-F238E27FC236}">
                  <a16:creationId xmlns:a16="http://schemas.microsoft.com/office/drawing/2014/main" id="{BFD25368-9D61-4024-A38B-1835611298B2}"/>
                </a:ext>
              </a:extLst>
            </p:cNvPr>
            <p:cNvPicPr>
              <a:picLocks noChangeAspect="1"/>
            </p:cNvPicPr>
            <p:nvPr/>
          </p:nvPicPr>
          <p:blipFill>
            <a:blip r:embed="rId3"/>
            <a:stretch>
              <a:fillRect/>
            </a:stretch>
          </p:blipFill>
          <p:spPr>
            <a:xfrm>
              <a:off x="821670" y="3496082"/>
              <a:ext cx="285219" cy="284309"/>
            </a:xfrm>
            <a:prstGeom prst="rect">
              <a:avLst/>
            </a:prstGeom>
          </p:spPr>
        </p:pic>
      </p:grpSp>
      <p:grpSp>
        <p:nvGrpSpPr>
          <p:cNvPr id="33" name="Group 32">
            <a:extLst>
              <a:ext uri="{FF2B5EF4-FFF2-40B4-BE49-F238E27FC236}">
                <a16:creationId xmlns:a16="http://schemas.microsoft.com/office/drawing/2014/main" id="{A76E7734-ACB3-4C53-ABCA-11A41B4A82F4}"/>
              </a:ext>
            </a:extLst>
          </p:cNvPr>
          <p:cNvGrpSpPr/>
          <p:nvPr/>
        </p:nvGrpSpPr>
        <p:grpSpPr>
          <a:xfrm>
            <a:off x="2076380" y="1200149"/>
            <a:ext cx="1150507" cy="921966"/>
            <a:chOff x="2399894" y="1785369"/>
            <a:chExt cx="1150507" cy="921967"/>
          </a:xfrm>
        </p:grpSpPr>
        <p:sp>
          <p:nvSpPr>
            <p:cNvPr id="34" name="TextBox 33">
              <a:extLst>
                <a:ext uri="{FF2B5EF4-FFF2-40B4-BE49-F238E27FC236}">
                  <a16:creationId xmlns:a16="http://schemas.microsoft.com/office/drawing/2014/main" id="{243D731F-9863-4B09-B842-3E813348E44D}"/>
                </a:ext>
              </a:extLst>
            </p:cNvPr>
            <p:cNvSpPr txBox="1"/>
            <p:nvPr/>
          </p:nvSpPr>
          <p:spPr>
            <a:xfrm>
              <a:off x="2399894" y="2476504"/>
              <a:ext cx="1150507" cy="230832"/>
            </a:xfrm>
            <a:prstGeom prst="rect">
              <a:avLst/>
            </a:prstGeom>
            <a:noFill/>
          </p:spPr>
          <p:txBody>
            <a:bodyPr wrap="square" rtlCol="0">
              <a:spAutoFit/>
            </a:bodyPr>
            <a:lstStyle/>
            <a:p>
              <a:pPr algn="ctr" defTabSz="685766">
                <a:defRPr/>
              </a:pPr>
              <a:r>
                <a:rPr lang="en-US" sz="900" b="1" dirty="0">
                  <a:latin typeface="IBM Plex Sans"/>
                </a:rPr>
                <a:t>Cloud Paks</a:t>
              </a:r>
            </a:p>
          </p:txBody>
        </p:sp>
        <p:pic>
          <p:nvPicPr>
            <p:cNvPr id="35" name="Picture 34">
              <a:extLst>
                <a:ext uri="{FF2B5EF4-FFF2-40B4-BE49-F238E27FC236}">
                  <a16:creationId xmlns:a16="http://schemas.microsoft.com/office/drawing/2014/main" id="{1669DBC7-5DB4-426B-95FD-9DFBE5023187}"/>
                </a:ext>
              </a:extLst>
            </p:cNvPr>
            <p:cNvPicPr>
              <a:picLocks noChangeAspect="1"/>
            </p:cNvPicPr>
            <p:nvPr/>
          </p:nvPicPr>
          <p:blipFill>
            <a:blip r:embed="rId4"/>
            <a:stretch>
              <a:fillRect/>
            </a:stretch>
          </p:blipFill>
          <p:spPr>
            <a:xfrm>
              <a:off x="2611602" y="1785369"/>
              <a:ext cx="727090" cy="724771"/>
            </a:xfrm>
            <a:prstGeom prst="rect">
              <a:avLst/>
            </a:prstGeom>
          </p:spPr>
        </p:pic>
      </p:grpSp>
      <p:graphicFrame>
        <p:nvGraphicFramePr>
          <p:cNvPr id="36" name="Table 35">
            <a:extLst>
              <a:ext uri="{FF2B5EF4-FFF2-40B4-BE49-F238E27FC236}">
                <a16:creationId xmlns:a16="http://schemas.microsoft.com/office/drawing/2014/main" id="{9D1B4F56-2281-444A-9D17-6DC944F13780}"/>
              </a:ext>
            </a:extLst>
          </p:cNvPr>
          <p:cNvGraphicFramePr>
            <a:graphicFrameLocks noGrp="1"/>
          </p:cNvGraphicFramePr>
          <p:nvPr>
            <p:extLst>
              <p:ext uri="{D42A27DB-BD31-4B8C-83A1-F6EECF244321}">
                <p14:modId xmlns:p14="http://schemas.microsoft.com/office/powerpoint/2010/main" val="17486958"/>
              </p:ext>
            </p:extLst>
          </p:nvPr>
        </p:nvGraphicFramePr>
        <p:xfrm>
          <a:off x="3417755" y="1099576"/>
          <a:ext cx="5428736" cy="3722370"/>
        </p:xfrm>
        <a:graphic>
          <a:graphicData uri="http://schemas.openxmlformats.org/drawingml/2006/table">
            <a:tbl>
              <a:tblPr firstRow="1" bandRow="1">
                <a:tableStyleId>{72833802-FEF1-4C79-8D5D-14CF1EAF98D9}</a:tableStyleId>
              </a:tblPr>
              <a:tblGrid>
                <a:gridCol w="2742814">
                  <a:extLst>
                    <a:ext uri="{9D8B030D-6E8A-4147-A177-3AD203B41FA5}">
                      <a16:colId xmlns:a16="http://schemas.microsoft.com/office/drawing/2014/main" val="2007805261"/>
                    </a:ext>
                  </a:extLst>
                </a:gridCol>
                <a:gridCol w="1384343">
                  <a:extLst>
                    <a:ext uri="{9D8B030D-6E8A-4147-A177-3AD203B41FA5}">
                      <a16:colId xmlns:a16="http://schemas.microsoft.com/office/drawing/2014/main" val="2022915907"/>
                    </a:ext>
                  </a:extLst>
                </a:gridCol>
                <a:gridCol w="1301579">
                  <a:extLst>
                    <a:ext uri="{9D8B030D-6E8A-4147-A177-3AD203B41FA5}">
                      <a16:colId xmlns:a16="http://schemas.microsoft.com/office/drawing/2014/main" val="1353711182"/>
                    </a:ext>
                  </a:extLst>
                </a:gridCol>
              </a:tblGrid>
              <a:tr h="628650">
                <a:tc>
                  <a:txBody>
                    <a:bodyPr/>
                    <a:lstStyle/>
                    <a:p>
                      <a:endParaRPr lang="en-US" sz="900" b="1" dirty="0">
                        <a:solidFill>
                          <a:schemeClr val="bg2"/>
                        </a:solidFill>
                        <a:latin typeface="IBM Plex Sans" panose="020B0503050203000203" pitchFamily="34" charset="0"/>
                      </a:endParaRPr>
                    </a:p>
                  </a:txBody>
                  <a:tcPr marL="68580" marR="68580" marT="34290" marB="34290"/>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dirty="0"/>
                        <a:t>Containers Alone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u="none" strike="noStrike" kern="0" cap="none" spc="-23" normalizeH="0" baseline="0" noProof="0" dirty="0">
                          <a:ln>
                            <a:noFill/>
                          </a:ln>
                          <a:effectLst/>
                          <a:uLnTx/>
                          <a:uFillTx/>
                        </a:rPr>
                        <a:t>Client creates containers</a:t>
                      </a:r>
                      <a:br>
                        <a:rPr kumimoji="0" lang="en-US" sz="800" u="none" strike="noStrike" kern="0" cap="none" spc="-23" normalizeH="0" baseline="0" noProof="0" dirty="0">
                          <a:ln>
                            <a:noFill/>
                          </a:ln>
                          <a:effectLst/>
                          <a:uLnTx/>
                          <a:uFillTx/>
                        </a:rPr>
                      </a:br>
                      <a:r>
                        <a:rPr kumimoji="0" lang="en-US" sz="800" u="none" strike="noStrike" kern="0" cap="none" spc="-23" normalizeH="0" baseline="0" noProof="0" dirty="0">
                          <a:ln>
                            <a:noFill/>
                          </a:ln>
                          <a:effectLst/>
                          <a:uLnTx/>
                          <a:uFillTx/>
                        </a:rPr>
                        <a:t>or receives software as standalone container(s)</a:t>
                      </a:r>
                      <a:endParaRPr kumimoji="0" lang="en-US" sz="800" b="0" i="0" u="none" strike="noStrike" kern="0" cap="none" spc="-23" normalizeH="0" baseline="0" noProof="0" dirty="0">
                        <a:ln>
                          <a:noFill/>
                        </a:ln>
                        <a:solidFill>
                          <a:schemeClr val="tx1"/>
                        </a:solidFill>
                        <a:effectLst/>
                        <a:uLnTx/>
                        <a:uFillTx/>
                        <a:latin typeface="IBM Plex Sans" panose="020B0503050203000203" pitchFamily="34" charset="0"/>
                        <a:ea typeface="+mn-ea"/>
                        <a:cs typeface="Arial"/>
                      </a:endParaRPr>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IBM Cloud Paks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kern="0" spc="-23" dirty="0"/>
                        <a:t>Complete solutions certified for</a:t>
                      </a:r>
                      <a:br>
                        <a:rPr lang="en-US" sz="800" kern="0" spc="-23" dirty="0"/>
                      </a:br>
                      <a:r>
                        <a:rPr lang="en-US" sz="800" kern="0" spc="-23" dirty="0"/>
                        <a:t>enterprise use cases</a:t>
                      </a:r>
                      <a:endParaRPr lang="en-US" sz="800" kern="0" spc="-23" dirty="0">
                        <a:solidFill>
                          <a:schemeClr val="tx1"/>
                        </a:solidFill>
                        <a:latin typeface="IBM Plex Sans" panose="020B0503050203000203" pitchFamily="34" charset="0"/>
                        <a:cs typeface="Arial"/>
                      </a:endParaRPr>
                    </a:p>
                  </a:txBody>
                  <a:tcPr marL="68580" marR="68580" marT="34290" marB="34290"/>
                </a:tc>
                <a:extLst>
                  <a:ext uri="{0D108BD9-81ED-4DB2-BD59-A6C34878D82A}">
                    <a16:rowId xmlns:a16="http://schemas.microsoft.com/office/drawing/2014/main" val="4245184996"/>
                  </a:ext>
                </a:extLst>
              </a:tr>
              <a:tr h="205740">
                <a:tc>
                  <a:txBody>
                    <a:bodyPr/>
                    <a:lstStyle/>
                    <a:p>
                      <a:r>
                        <a:rPr lang="en-US" sz="900" dirty="0"/>
                        <a:t>Runs anywhere</a:t>
                      </a:r>
                      <a:endParaRPr lang="en-US" sz="900" b="1" dirty="0">
                        <a:solidFill>
                          <a:schemeClr val="bg1"/>
                        </a:solidFill>
                        <a:latin typeface="IBM Plex Sans" panose="020B0503050203000203" pitchFamily="34" charset="0"/>
                      </a:endParaRPr>
                    </a:p>
                  </a:txBody>
                  <a:tcPr marL="68580" marR="68580" marT="34290" marB="34290"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1271690886"/>
                  </a:ext>
                </a:extLst>
              </a:tr>
              <a:tr h="20574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dirty="0">
                          <a:ln>
                            <a:noFill/>
                          </a:ln>
                          <a:effectLst/>
                          <a:uLnTx/>
                          <a:uFillTx/>
                        </a:rPr>
                        <a:t>Vulnerability scanned</a:t>
                      </a:r>
                      <a:endParaRPr kumimoji="0" lang="en-US" sz="6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endParaRPr>
                    </a:p>
                  </a:txBody>
                  <a:tcPr marL="68580" marR="68580" marT="34290" marB="34290"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dirty="0">
                          <a:ln>
                            <a:noFill/>
                          </a:ln>
                          <a:effectLst/>
                          <a:uLnTx/>
                          <a:uFillTx/>
                        </a:rPr>
                        <a:t>Yes</a:t>
                      </a:r>
                      <a:endParaRPr kumimoji="0" lang="en-US" sz="9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418447749"/>
                  </a:ext>
                </a:extLst>
              </a:tr>
              <a:tr h="205740">
                <a:tc>
                  <a:txBody>
                    <a:bodyPr/>
                    <a:lstStyle/>
                    <a:p>
                      <a:r>
                        <a:rPr lang="en-US" sz="900" dirty="0"/>
                        <a:t>Red Hat container certification</a:t>
                      </a:r>
                      <a:endParaRPr lang="en-US" sz="900" b="1" dirty="0">
                        <a:solidFill>
                          <a:schemeClr val="bg1"/>
                        </a:solidFill>
                        <a:latin typeface="IBM Plex Sans" panose="020B0503050203000203" pitchFamily="34" charset="0"/>
                      </a:endParaRPr>
                    </a:p>
                  </a:txBody>
                  <a:tcPr marL="68580" marR="68580" marT="34290" marB="34290" anchor="ctr"/>
                </a:tc>
                <a:tc>
                  <a:txBody>
                    <a:bodyPr/>
                    <a:lstStyle/>
                    <a:p>
                      <a:pPr algn="ctr"/>
                      <a:r>
                        <a:rPr lang="en-US" sz="900" dirty="0"/>
                        <a:t>Depends on product</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2434205152"/>
                  </a:ext>
                </a:extLst>
              </a:tr>
              <a:tr h="20574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dirty="0">
                          <a:ln>
                            <a:noFill/>
                          </a:ln>
                          <a:effectLst/>
                          <a:uLnTx/>
                          <a:uFillTx/>
                        </a:rPr>
                        <a:t>Complete solution w/ container platform</a:t>
                      </a:r>
                      <a:endParaRPr kumimoji="0" lang="en-US" sz="900" b="1"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endParaRPr>
                    </a:p>
                  </a:txBody>
                  <a:tcPr marL="68580" marR="68580" marT="34290" marB="34290"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900" dirty="0"/>
                        <a:t>No</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1161681745"/>
                  </a:ext>
                </a:extLst>
              </a:tr>
              <a:tr h="20574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dirty="0">
                          <a:ln>
                            <a:noFill/>
                          </a:ln>
                          <a:effectLst/>
                          <a:uLnTx/>
                          <a:uFillTx/>
                        </a:rPr>
                        <a:t>Flexible &amp; modular</a:t>
                      </a:r>
                      <a:endParaRPr kumimoji="0" lang="en-US" sz="900" b="1"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endParaRPr>
                    </a:p>
                  </a:txBody>
                  <a:tcPr marL="68580" marR="68580" marT="34290" marB="34290"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900" dirty="0"/>
                        <a:t>No</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2833814432"/>
                  </a:ext>
                </a:extLst>
              </a:tr>
              <a:tr h="31242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dirty="0">
                          <a:ln>
                            <a:noFill/>
                          </a:ln>
                          <a:effectLst/>
                          <a:uLnTx/>
                          <a:uFillTx/>
                        </a:rPr>
                        <a:t>IBM certified/orchestrated for production</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700" u="none" strike="noStrike" kern="1200" cap="none" spc="0" normalizeH="0" baseline="0" noProof="0" dirty="0">
                          <a:ln>
                            <a:noFill/>
                          </a:ln>
                          <a:effectLst/>
                          <a:uLnTx/>
                          <a:uFillTx/>
                        </a:rPr>
                        <a:t>(Built for Kubernetes by experts; certified against 200+ criteria)</a:t>
                      </a:r>
                      <a:endParaRPr kumimoji="0" lang="en-US" sz="900" b="1"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endParaRPr>
                    </a:p>
                  </a:txBody>
                  <a:tcPr marL="68580" marR="68580" marT="34290" marB="34290"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900" dirty="0"/>
                        <a:t>No</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4189602609"/>
                  </a:ext>
                </a:extLst>
              </a:tr>
              <a:tr h="20574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dirty="0">
                          <a:ln>
                            <a:noFill/>
                          </a:ln>
                          <a:effectLst/>
                          <a:uLnTx/>
                          <a:uFillTx/>
                        </a:rPr>
                        <a:t>Multicloud validation</a:t>
                      </a:r>
                      <a:endParaRPr kumimoji="0" lang="en-US" sz="900" b="1"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endParaRPr>
                    </a:p>
                  </a:txBody>
                  <a:tcPr marL="68580" marR="68580" marT="34290" marB="34290"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900" dirty="0"/>
                        <a:t>No</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2277243378"/>
                  </a:ext>
                </a:extLst>
              </a:tr>
              <a:tr h="20574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dirty="0">
                          <a:ln>
                            <a:noFill/>
                          </a:ln>
                          <a:effectLst/>
                          <a:uLnTx/>
                          <a:uFillTx/>
                        </a:rPr>
                        <a:t>Integrated deployment experience</a:t>
                      </a:r>
                      <a:endParaRPr kumimoji="0" lang="en-US" sz="6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endParaRPr>
                    </a:p>
                  </a:txBody>
                  <a:tcPr marL="68580" marR="68580" marT="34290" marB="34290" anchor="ctr"/>
                </a:tc>
                <a:tc>
                  <a:txBody>
                    <a:bodyPr/>
                    <a:lstStyle/>
                    <a:p>
                      <a:pPr algn="ctr"/>
                      <a:r>
                        <a:rPr lang="en-US" sz="900" dirty="0"/>
                        <a:t>No</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4102646290"/>
                  </a:ext>
                </a:extLst>
              </a:tr>
              <a:tr h="312420">
                <a:tc>
                  <a:txBody>
                    <a:bodyPr/>
                    <a:lstStyle/>
                    <a:p>
                      <a:r>
                        <a:rPr lang="en-US" sz="900" dirty="0"/>
                        <a:t>Full stack support by IBM</a:t>
                      </a:r>
                    </a:p>
                    <a:p>
                      <a:r>
                        <a:rPr lang="en-US" sz="700" dirty="0"/>
                        <a:t>(Base OS, software, and container platform)</a:t>
                      </a:r>
                      <a:endParaRPr lang="en-US" sz="700" b="0" dirty="0">
                        <a:solidFill>
                          <a:schemeClr val="bg1"/>
                        </a:solidFill>
                        <a:latin typeface="IBM Plex Sans" panose="020B0503050203000203" pitchFamily="34" charset="0"/>
                      </a:endParaRPr>
                    </a:p>
                  </a:txBody>
                  <a:tcPr marL="68580" marR="68580" marT="34290" marB="34290" anchor="ctr"/>
                </a:tc>
                <a:tc>
                  <a:txBody>
                    <a:bodyPr/>
                    <a:lstStyle/>
                    <a:p>
                      <a:pPr algn="ctr"/>
                      <a:r>
                        <a:rPr lang="en-US" sz="900" dirty="0"/>
                        <a:t>No</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4112118236"/>
                  </a:ext>
                </a:extLst>
              </a:tr>
              <a:tr h="205740">
                <a:tc>
                  <a:txBody>
                    <a:bodyPr/>
                    <a:lstStyle/>
                    <a:p>
                      <a:r>
                        <a:rPr lang="en-US" sz="900" dirty="0"/>
                        <a:t>License metering integration</a:t>
                      </a:r>
                      <a:endParaRPr lang="en-US" sz="900" b="1" dirty="0">
                        <a:solidFill>
                          <a:schemeClr val="bg1"/>
                        </a:solidFill>
                        <a:latin typeface="IBM Plex Sans" panose="020B0503050203000203" pitchFamily="34" charset="0"/>
                      </a:endParaRPr>
                    </a:p>
                  </a:txBody>
                  <a:tcPr marL="68580" marR="68580" marT="34290" marB="34290" anchor="ctr"/>
                </a:tc>
                <a:tc>
                  <a:txBody>
                    <a:bodyPr/>
                    <a:lstStyle/>
                    <a:p>
                      <a:pPr algn="ctr"/>
                      <a:r>
                        <a:rPr lang="en-US" sz="900" dirty="0"/>
                        <a:t>No</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2977706070"/>
                  </a:ext>
                </a:extLst>
              </a:tr>
              <a:tr h="205740">
                <a:tc>
                  <a:txBody>
                    <a:bodyPr/>
                    <a:lstStyle/>
                    <a:p>
                      <a:r>
                        <a:rPr lang="en-US" sz="900" dirty="0"/>
                        <a:t>Scalable and resilient</a:t>
                      </a:r>
                      <a:endParaRPr lang="en-US" sz="900" b="1" dirty="0">
                        <a:solidFill>
                          <a:schemeClr val="bg1"/>
                        </a:solidFill>
                        <a:latin typeface="IBM Plex Sans" panose="020B0503050203000203" pitchFamily="34" charset="0"/>
                      </a:endParaRPr>
                    </a:p>
                  </a:txBody>
                  <a:tcPr marL="68580" marR="68580" marT="34290" marB="34290" anchor="ctr"/>
                </a:tc>
                <a:tc>
                  <a:txBody>
                    <a:bodyPr/>
                    <a:lstStyle/>
                    <a:p>
                      <a:pPr algn="ctr"/>
                      <a:r>
                        <a:rPr lang="en-US" sz="900" dirty="0"/>
                        <a:t>No</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2450232964"/>
                  </a:ext>
                </a:extLst>
              </a:tr>
              <a:tr h="205740">
                <a:tc>
                  <a:txBody>
                    <a:bodyPr/>
                    <a:lstStyle/>
                    <a:p>
                      <a:r>
                        <a:rPr lang="en-US" sz="900" dirty="0"/>
                        <a:t>Encrypted secrets / limited privileges</a:t>
                      </a:r>
                      <a:endParaRPr lang="en-US" sz="900" b="1" dirty="0">
                        <a:solidFill>
                          <a:schemeClr val="bg1"/>
                        </a:solidFill>
                        <a:latin typeface="IBM Plex Sans" panose="020B0503050203000203" pitchFamily="34" charset="0"/>
                      </a:endParaRPr>
                    </a:p>
                  </a:txBody>
                  <a:tcPr marL="68580" marR="68580" marT="34290" marB="34290" anchor="ctr"/>
                </a:tc>
                <a:tc>
                  <a:txBody>
                    <a:bodyPr/>
                    <a:lstStyle/>
                    <a:p>
                      <a:pPr algn="ctr"/>
                      <a:r>
                        <a:rPr lang="en-US" sz="900" dirty="0"/>
                        <a:t>Do it yourself</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3766401467"/>
                  </a:ext>
                </a:extLst>
              </a:tr>
              <a:tr h="205740">
                <a:tc>
                  <a:txBody>
                    <a:bodyPr/>
                    <a:lstStyle/>
                    <a:p>
                      <a:r>
                        <a:rPr lang="en-US" sz="900" dirty="0"/>
                        <a:t>Management and operations</a:t>
                      </a:r>
                      <a:endParaRPr lang="en-US" sz="900" b="1" dirty="0">
                        <a:solidFill>
                          <a:schemeClr val="bg1"/>
                        </a:solidFill>
                        <a:latin typeface="IBM Plex Sans" panose="020B0503050203000203" pitchFamily="34" charset="0"/>
                      </a:endParaRPr>
                    </a:p>
                  </a:txBody>
                  <a:tcPr marL="68580" marR="68580" marT="34290" marB="34290" anchor="ctr"/>
                </a:tc>
                <a:tc>
                  <a:txBody>
                    <a:bodyPr/>
                    <a:lstStyle/>
                    <a:p>
                      <a:pPr algn="ctr"/>
                      <a:r>
                        <a:rPr lang="en-US" sz="900" dirty="0"/>
                        <a:t>Build your own</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3806730926"/>
                  </a:ext>
                </a:extLst>
              </a:tr>
              <a:tr h="205740">
                <a:tc>
                  <a:txBody>
                    <a:bodyPr/>
                    <a:lstStyle/>
                    <a:p>
                      <a:r>
                        <a:rPr lang="en-US" sz="900" dirty="0"/>
                        <a:t>Lifecycle Management</a:t>
                      </a:r>
                      <a:endParaRPr lang="en-US" sz="900" b="1" dirty="0">
                        <a:solidFill>
                          <a:schemeClr val="bg1"/>
                        </a:solidFill>
                        <a:latin typeface="IBM Plex Sans" panose="020B0503050203000203" pitchFamily="34" charset="0"/>
                      </a:endParaRPr>
                    </a:p>
                  </a:txBody>
                  <a:tcPr marL="68580" marR="68580" marT="34290" marB="34290" anchor="ctr"/>
                </a:tc>
                <a:tc>
                  <a:txBody>
                    <a:bodyPr/>
                    <a:lstStyle/>
                    <a:p>
                      <a:pPr algn="ctr"/>
                      <a:r>
                        <a:rPr lang="en-US" sz="900" dirty="0"/>
                        <a:t>Manage it yourself</a:t>
                      </a:r>
                      <a:endParaRPr lang="en-US" sz="900" dirty="0">
                        <a:solidFill>
                          <a:schemeClr val="tx1"/>
                        </a:solidFill>
                        <a:latin typeface="IBM Plex Sans" panose="020B0503050203000203" pitchFamily="34" charset="0"/>
                      </a:endParaRPr>
                    </a:p>
                  </a:txBody>
                  <a:tcPr marL="68580" marR="68580" marT="34290" marB="34290" anchor="ctr"/>
                </a:tc>
                <a:tc>
                  <a:txBody>
                    <a:bodyPr/>
                    <a:lstStyle/>
                    <a:p>
                      <a:pPr algn="ctr"/>
                      <a:r>
                        <a:rPr lang="en-US" sz="900" dirty="0"/>
                        <a:t>Yes</a:t>
                      </a:r>
                      <a:endParaRPr lang="en-US" sz="900" dirty="0">
                        <a:solidFill>
                          <a:schemeClr val="tx1"/>
                        </a:solidFill>
                        <a:latin typeface="IBM Plex Sans" panose="020B0503050203000203" pitchFamily="34" charset="0"/>
                      </a:endParaRPr>
                    </a:p>
                  </a:txBody>
                  <a:tcPr marL="68580" marR="68580" marT="34290" marB="34290" anchor="ctr"/>
                </a:tc>
                <a:extLst>
                  <a:ext uri="{0D108BD9-81ED-4DB2-BD59-A6C34878D82A}">
                    <a16:rowId xmlns:a16="http://schemas.microsoft.com/office/drawing/2014/main" val="1863542359"/>
                  </a:ext>
                </a:extLst>
              </a:tr>
            </a:tbl>
          </a:graphicData>
        </a:graphic>
      </p:graphicFrame>
      <p:sp>
        <p:nvSpPr>
          <p:cNvPr id="3" name="Footer Placeholder 2">
            <a:extLst>
              <a:ext uri="{FF2B5EF4-FFF2-40B4-BE49-F238E27FC236}">
                <a16:creationId xmlns:a16="http://schemas.microsoft.com/office/drawing/2014/main" id="{9C48D471-0C81-9A43-88FF-1FC66F494F40}"/>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C05AA1E9-81D9-7A47-A586-2D23DE625562}"/>
              </a:ext>
            </a:extLst>
          </p:cNvPr>
          <p:cNvSpPr>
            <a:spLocks noGrp="1"/>
          </p:cNvSpPr>
          <p:nvPr>
            <p:ph type="sldNum" sz="quarter" idx="11"/>
          </p:nvPr>
        </p:nvSpPr>
        <p:spPr/>
        <p:txBody>
          <a:bodyPr/>
          <a:lstStyle/>
          <a:p>
            <a:fld id="{59395FB3-9C97-154F-86B2-7E381B951268}" type="slidenum">
              <a:rPr lang="en-US" smtClean="0"/>
              <a:pPr/>
              <a:t>115</a:t>
            </a:fld>
            <a:endParaRPr lang="en-US" dirty="0"/>
          </a:p>
        </p:txBody>
      </p:sp>
      <p:pic>
        <p:nvPicPr>
          <p:cNvPr id="25" name="Picture 24">
            <a:extLst>
              <a:ext uri="{FF2B5EF4-FFF2-40B4-BE49-F238E27FC236}">
                <a16:creationId xmlns:a16="http://schemas.microsoft.com/office/drawing/2014/main" id="{8C7B3171-BA3B-AF4D-8339-4A308422FBC1}"/>
              </a:ext>
            </a:extLst>
          </p:cNvPr>
          <p:cNvPicPr>
            <a:picLocks noChangeAspect="1"/>
          </p:cNvPicPr>
          <p:nvPr/>
        </p:nvPicPr>
        <p:blipFill>
          <a:blip r:embed="rId5"/>
          <a:stretch>
            <a:fillRect/>
          </a:stretch>
        </p:blipFill>
        <p:spPr>
          <a:xfrm>
            <a:off x="8388628" y="141514"/>
            <a:ext cx="605352" cy="699791"/>
          </a:xfrm>
          <a:prstGeom prst="rect">
            <a:avLst/>
          </a:prstGeom>
        </p:spPr>
      </p:pic>
    </p:spTree>
    <p:extLst>
      <p:ext uri="{BB962C8B-B14F-4D97-AF65-F5344CB8AC3E}">
        <p14:creationId xmlns:p14="http://schemas.microsoft.com/office/powerpoint/2010/main" val="31482592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520738"/>
          </a:xfrm>
        </p:spPr>
        <p:txBody>
          <a:bodyPr/>
          <a:lstStyle/>
          <a:p>
            <a:r>
              <a:rPr lang="en-US" dirty="0"/>
              <a:t>Cloud Pak for Data</a:t>
            </a:r>
            <a:br>
              <a:rPr lang="en-US" dirty="0"/>
            </a:br>
            <a:r>
              <a:rPr lang="en-US" sz="1800" dirty="0"/>
              <a:t>IBM Kubernetes Certified</a:t>
            </a:r>
          </a:p>
        </p:txBody>
      </p:sp>
      <p:grpSp>
        <p:nvGrpSpPr>
          <p:cNvPr id="3" name="Group 2">
            <a:extLst>
              <a:ext uri="{FF2B5EF4-FFF2-40B4-BE49-F238E27FC236}">
                <a16:creationId xmlns:a16="http://schemas.microsoft.com/office/drawing/2014/main" id="{DEC713DE-157F-4633-9B8E-D54484ADB15A}"/>
              </a:ext>
            </a:extLst>
          </p:cNvPr>
          <p:cNvGrpSpPr/>
          <p:nvPr/>
        </p:nvGrpSpPr>
        <p:grpSpPr>
          <a:xfrm>
            <a:off x="352486" y="891155"/>
            <a:ext cx="8010403" cy="3776567"/>
            <a:chOff x="665707" y="1040815"/>
            <a:chExt cx="10777740" cy="5508115"/>
          </a:xfrm>
          <a:effectLst>
            <a:reflection blurRad="6350" stA="52000" endA="300" endPos="8000" dir="5400000" sy="-100000" algn="bl" rotWithShape="0"/>
          </a:effectLst>
        </p:grpSpPr>
        <p:sp>
          <p:nvSpPr>
            <p:cNvPr id="21" name="Rectangle 20">
              <a:extLst>
                <a:ext uri="{FF2B5EF4-FFF2-40B4-BE49-F238E27FC236}">
                  <a16:creationId xmlns:a16="http://schemas.microsoft.com/office/drawing/2014/main" id="{2B337FB1-0529-4785-92DD-C5969E251AF6}"/>
                </a:ext>
              </a:extLst>
            </p:cNvPr>
            <p:cNvSpPr/>
            <p:nvPr/>
          </p:nvSpPr>
          <p:spPr>
            <a:xfrm rot="5400000">
              <a:off x="5683596" y="817157"/>
              <a:ext cx="726140" cy="10736985"/>
            </a:xfrm>
            <a:prstGeom prst="rect">
              <a:avLst/>
            </a:prstGeom>
            <a:solidFill>
              <a:srgbClr val="F11325"/>
            </a:solidFill>
            <a:ln>
              <a:noFill/>
            </a:ln>
          </p:spPr>
          <p:txBody>
            <a:bodyPr wrap="square" lIns="0" tIns="0" rIns="0" bIns="0" rtlCol="0" anchor="ctr">
              <a:noAutofit/>
            </a:bodyPr>
            <a:lstStyle/>
            <a:p>
              <a:endParaRPr lang="en-US" sz="900" dirty="0">
                <a:solidFill>
                  <a:srgbClr val="FFFFFF"/>
                </a:solidFill>
                <a:latin typeface="Arial"/>
                <a:cs typeface="Arial"/>
              </a:endParaRPr>
            </a:p>
          </p:txBody>
        </p:sp>
        <p:sp>
          <p:nvSpPr>
            <p:cNvPr id="22" name="Rectangle 21">
              <a:extLst>
                <a:ext uri="{FF2B5EF4-FFF2-40B4-BE49-F238E27FC236}">
                  <a16:creationId xmlns:a16="http://schemas.microsoft.com/office/drawing/2014/main" id="{A4753DE8-6BC1-47D8-B86A-4E0832647F48}"/>
                </a:ext>
              </a:extLst>
            </p:cNvPr>
            <p:cNvSpPr/>
            <p:nvPr/>
          </p:nvSpPr>
          <p:spPr>
            <a:xfrm>
              <a:off x="674672" y="1450429"/>
              <a:ext cx="2560320" cy="2798842"/>
            </a:xfrm>
            <a:prstGeom prst="rect">
              <a:avLst/>
            </a:prstGeom>
            <a:solidFill>
              <a:srgbClr val="FFFFFF">
                <a:lumMod val="85000"/>
              </a:srgbClr>
            </a:solidFill>
            <a:ln>
              <a:noFill/>
            </a:ln>
          </p:spPr>
          <p:txBody>
            <a:bodyPr wrap="square" lIns="0" tIns="0" rIns="0" bIns="0" rtlCol="0" anchor="ctr">
              <a:noAutofit/>
            </a:bodyPr>
            <a:lstStyle/>
            <a:p>
              <a:pPr defTabSz="685800">
                <a:defRPr/>
              </a:pPr>
              <a:endParaRPr lang="en-US" sz="900" kern="0" dirty="0">
                <a:solidFill>
                  <a:srgbClr val="FFFFFF"/>
                </a:solidFill>
                <a:latin typeface="Arial"/>
                <a:cs typeface="Arial"/>
              </a:endParaRPr>
            </a:p>
          </p:txBody>
        </p:sp>
        <p:sp>
          <p:nvSpPr>
            <p:cNvPr id="23" name="Rectangle 22">
              <a:extLst>
                <a:ext uri="{FF2B5EF4-FFF2-40B4-BE49-F238E27FC236}">
                  <a16:creationId xmlns:a16="http://schemas.microsoft.com/office/drawing/2014/main" id="{BD9F52D1-80BD-4ECD-9829-07529BBC42BB}"/>
                </a:ext>
              </a:extLst>
            </p:cNvPr>
            <p:cNvSpPr/>
            <p:nvPr/>
          </p:nvSpPr>
          <p:spPr>
            <a:xfrm>
              <a:off x="3396854" y="1450429"/>
              <a:ext cx="2560320" cy="2798842"/>
            </a:xfrm>
            <a:prstGeom prst="rect">
              <a:avLst/>
            </a:prstGeom>
            <a:solidFill>
              <a:srgbClr val="FFFFFF">
                <a:lumMod val="85000"/>
              </a:srgbClr>
            </a:solidFill>
            <a:ln>
              <a:noFill/>
            </a:ln>
          </p:spPr>
          <p:txBody>
            <a:bodyPr wrap="square" lIns="0" tIns="0" rIns="0" bIns="0" rtlCol="0" anchor="ctr">
              <a:noAutofit/>
            </a:bodyPr>
            <a:lstStyle/>
            <a:p>
              <a:pPr defTabSz="685800">
                <a:defRPr/>
              </a:pPr>
              <a:endParaRPr lang="en-US" sz="900" kern="0" dirty="0">
                <a:solidFill>
                  <a:srgbClr val="FFFFFF"/>
                </a:solidFill>
                <a:latin typeface="Arial"/>
                <a:cs typeface="Arial"/>
              </a:endParaRPr>
            </a:p>
          </p:txBody>
        </p:sp>
        <p:sp>
          <p:nvSpPr>
            <p:cNvPr id="24" name="Rectangle 23">
              <a:extLst>
                <a:ext uri="{FF2B5EF4-FFF2-40B4-BE49-F238E27FC236}">
                  <a16:creationId xmlns:a16="http://schemas.microsoft.com/office/drawing/2014/main" id="{313C6D84-CC1F-4F62-B908-725753EB956D}"/>
                </a:ext>
              </a:extLst>
            </p:cNvPr>
            <p:cNvSpPr/>
            <p:nvPr/>
          </p:nvSpPr>
          <p:spPr>
            <a:xfrm>
              <a:off x="6119036" y="1450429"/>
              <a:ext cx="2560320" cy="2798842"/>
            </a:xfrm>
            <a:prstGeom prst="rect">
              <a:avLst/>
            </a:prstGeom>
            <a:solidFill>
              <a:srgbClr val="FFFFFF">
                <a:lumMod val="85000"/>
              </a:srgbClr>
            </a:solidFill>
            <a:ln>
              <a:noFill/>
            </a:ln>
          </p:spPr>
          <p:txBody>
            <a:bodyPr wrap="square" lIns="0" tIns="0" rIns="0" bIns="0" rtlCol="0" anchor="ctr">
              <a:noAutofit/>
            </a:bodyPr>
            <a:lstStyle/>
            <a:p>
              <a:pPr defTabSz="685800">
                <a:defRPr/>
              </a:pPr>
              <a:endParaRPr lang="en-US" sz="900" kern="0" dirty="0">
                <a:solidFill>
                  <a:srgbClr val="FFFFFF"/>
                </a:solidFill>
                <a:latin typeface="Arial"/>
                <a:cs typeface="Arial"/>
              </a:endParaRPr>
            </a:p>
          </p:txBody>
        </p:sp>
        <p:sp>
          <p:nvSpPr>
            <p:cNvPr id="25" name="Rectangle 24">
              <a:extLst>
                <a:ext uri="{FF2B5EF4-FFF2-40B4-BE49-F238E27FC236}">
                  <a16:creationId xmlns:a16="http://schemas.microsoft.com/office/drawing/2014/main" id="{92D8D7B2-4276-4B05-86E6-50CE3C2D5C9D}"/>
                </a:ext>
              </a:extLst>
            </p:cNvPr>
            <p:cNvSpPr/>
            <p:nvPr/>
          </p:nvSpPr>
          <p:spPr>
            <a:xfrm>
              <a:off x="8841217" y="1450429"/>
              <a:ext cx="2560320" cy="2798842"/>
            </a:xfrm>
            <a:prstGeom prst="rect">
              <a:avLst/>
            </a:prstGeom>
            <a:solidFill>
              <a:srgbClr val="FFFFFF">
                <a:lumMod val="85000"/>
              </a:srgbClr>
            </a:solidFill>
            <a:ln>
              <a:noFill/>
            </a:ln>
          </p:spPr>
          <p:txBody>
            <a:bodyPr wrap="square" lIns="0" tIns="0" rIns="0" bIns="0" rtlCol="0" anchor="ctr">
              <a:noAutofit/>
            </a:bodyPr>
            <a:lstStyle/>
            <a:p>
              <a:pPr defTabSz="685800">
                <a:defRPr/>
              </a:pPr>
              <a:endParaRPr lang="en-US" sz="900" kern="0" dirty="0">
                <a:solidFill>
                  <a:srgbClr val="FFFFFF"/>
                </a:solidFill>
                <a:latin typeface="Arial"/>
                <a:cs typeface="Arial"/>
              </a:endParaRPr>
            </a:p>
          </p:txBody>
        </p:sp>
        <p:sp>
          <p:nvSpPr>
            <p:cNvPr id="26" name="Rectangle 25">
              <a:extLst>
                <a:ext uri="{FF2B5EF4-FFF2-40B4-BE49-F238E27FC236}">
                  <a16:creationId xmlns:a16="http://schemas.microsoft.com/office/drawing/2014/main" id="{375EC9E2-7722-427A-8BA6-2453516A186A}"/>
                </a:ext>
              </a:extLst>
            </p:cNvPr>
            <p:cNvSpPr/>
            <p:nvPr/>
          </p:nvSpPr>
          <p:spPr>
            <a:xfrm>
              <a:off x="665707" y="1042148"/>
              <a:ext cx="2560320" cy="305110"/>
            </a:xfrm>
            <a:prstGeom prst="rect">
              <a:avLst/>
            </a:prstGeom>
            <a:solidFill>
              <a:srgbClr val="7ABFF9"/>
            </a:solidFill>
            <a:ln>
              <a:noFill/>
            </a:ln>
          </p:spPr>
          <p:txBody>
            <a:bodyPr wrap="square" lIns="0" tIns="0" rIns="0" bIns="0" rtlCol="0" anchor="ctr">
              <a:noAutofit/>
            </a:bodyPr>
            <a:lstStyle/>
            <a:p>
              <a:endParaRPr lang="en-US" sz="900" dirty="0">
                <a:solidFill>
                  <a:srgbClr val="FFFFFF"/>
                </a:solidFill>
                <a:latin typeface="Arial"/>
                <a:cs typeface="Arial"/>
              </a:endParaRPr>
            </a:p>
          </p:txBody>
        </p:sp>
        <p:sp>
          <p:nvSpPr>
            <p:cNvPr id="27" name="Oval 26">
              <a:extLst>
                <a:ext uri="{FF2B5EF4-FFF2-40B4-BE49-F238E27FC236}">
                  <a16:creationId xmlns:a16="http://schemas.microsoft.com/office/drawing/2014/main" id="{D95C2957-563B-4237-A46D-0A9987822B44}"/>
                </a:ext>
              </a:extLst>
            </p:cNvPr>
            <p:cNvSpPr/>
            <p:nvPr/>
          </p:nvSpPr>
          <p:spPr>
            <a:xfrm>
              <a:off x="1545487" y="1555688"/>
              <a:ext cx="847320" cy="878231"/>
            </a:xfrm>
            <a:prstGeom prst="ellipse">
              <a:avLst/>
            </a:prstGeom>
            <a:blipFill>
              <a:blip r:embed="rId3"/>
              <a:stretch>
                <a:fillRect/>
              </a:stretch>
            </a:blipFill>
            <a:ln w="57150">
              <a:solidFill>
                <a:srgbClr val="0070C0"/>
              </a:solidFill>
            </a:ln>
          </p:spPr>
          <p:txBody>
            <a:bodyPr wrap="square" lIns="0" tIns="0" rIns="0" bIns="0" rtlCol="0" anchor="ctr">
              <a:noAutofit/>
            </a:bodyPr>
            <a:lstStyle/>
            <a:p>
              <a:endParaRPr lang="en-US" sz="900" dirty="0">
                <a:solidFill>
                  <a:srgbClr val="FFFFFF"/>
                </a:solidFill>
                <a:latin typeface="Arial"/>
                <a:cs typeface="Arial"/>
              </a:endParaRPr>
            </a:p>
          </p:txBody>
        </p:sp>
        <p:sp>
          <p:nvSpPr>
            <p:cNvPr id="28" name="Oval 27">
              <a:extLst>
                <a:ext uri="{FF2B5EF4-FFF2-40B4-BE49-F238E27FC236}">
                  <a16:creationId xmlns:a16="http://schemas.microsoft.com/office/drawing/2014/main" id="{9B031629-5782-40C9-A370-B8B4E05A8915}"/>
                </a:ext>
              </a:extLst>
            </p:cNvPr>
            <p:cNvSpPr/>
            <p:nvPr/>
          </p:nvSpPr>
          <p:spPr>
            <a:xfrm>
              <a:off x="7005505" y="1555688"/>
              <a:ext cx="847320" cy="878231"/>
            </a:xfrm>
            <a:prstGeom prst="ellipse">
              <a:avLst/>
            </a:prstGeom>
            <a:blipFill>
              <a:blip r:embed="rId4"/>
              <a:stretch>
                <a:fillRect/>
              </a:stretch>
            </a:blipFill>
            <a:ln w="57150">
              <a:solidFill>
                <a:srgbClr val="6E177D">
                  <a:lumMod val="75000"/>
                </a:srgbClr>
              </a:solidFill>
            </a:ln>
          </p:spPr>
          <p:txBody>
            <a:bodyPr wrap="square" lIns="0" tIns="0" rIns="0" bIns="0" rtlCol="0" anchor="ctr">
              <a:noAutofit/>
            </a:bodyPr>
            <a:lstStyle/>
            <a:p>
              <a:pPr defTabSz="685800">
                <a:defRPr/>
              </a:pPr>
              <a:endParaRPr lang="en-US" sz="900" kern="0" dirty="0">
                <a:solidFill>
                  <a:srgbClr val="FFFFFF"/>
                </a:solidFill>
                <a:latin typeface="Arial"/>
                <a:cs typeface="Arial"/>
              </a:endParaRPr>
            </a:p>
          </p:txBody>
        </p:sp>
        <p:sp>
          <p:nvSpPr>
            <p:cNvPr id="29" name="Oval 28">
              <a:extLst>
                <a:ext uri="{FF2B5EF4-FFF2-40B4-BE49-F238E27FC236}">
                  <a16:creationId xmlns:a16="http://schemas.microsoft.com/office/drawing/2014/main" id="{AD7F98D2-6180-49C8-A8E6-8E83667F922A}"/>
                </a:ext>
              </a:extLst>
            </p:cNvPr>
            <p:cNvSpPr/>
            <p:nvPr/>
          </p:nvSpPr>
          <p:spPr>
            <a:xfrm>
              <a:off x="9735514" y="1555688"/>
              <a:ext cx="847320" cy="878231"/>
            </a:xfrm>
            <a:prstGeom prst="ellipse">
              <a:avLst/>
            </a:prstGeom>
            <a:blipFill>
              <a:blip r:embed="rId5"/>
              <a:stretch>
                <a:fillRect/>
              </a:stretch>
            </a:blipFill>
            <a:ln w="57150">
              <a:solidFill>
                <a:srgbClr val="FFC000"/>
              </a:solidFill>
            </a:ln>
          </p:spPr>
          <p:txBody>
            <a:bodyPr wrap="square" lIns="0" tIns="0" rIns="0" bIns="0" rtlCol="0" anchor="ctr">
              <a:noAutofit/>
            </a:bodyPr>
            <a:lstStyle/>
            <a:p>
              <a:endParaRPr lang="en-US" sz="900" dirty="0">
                <a:solidFill>
                  <a:srgbClr val="FFFFFF"/>
                </a:solidFill>
                <a:latin typeface="Arial"/>
                <a:cs typeface="Arial"/>
              </a:endParaRPr>
            </a:p>
          </p:txBody>
        </p:sp>
        <p:sp>
          <p:nvSpPr>
            <p:cNvPr id="30" name="Rectangle 29">
              <a:extLst>
                <a:ext uri="{FF2B5EF4-FFF2-40B4-BE49-F238E27FC236}">
                  <a16:creationId xmlns:a16="http://schemas.microsoft.com/office/drawing/2014/main" id="{35DA44FB-662D-4AED-94F3-2580EB5DF893}"/>
                </a:ext>
              </a:extLst>
            </p:cNvPr>
            <p:cNvSpPr/>
            <p:nvPr/>
          </p:nvSpPr>
          <p:spPr>
            <a:xfrm rot="5400000">
              <a:off x="5582744" y="-130859"/>
              <a:ext cx="927847" cy="10736985"/>
            </a:xfrm>
            <a:prstGeom prst="rect">
              <a:avLst/>
            </a:prstGeom>
            <a:solidFill>
              <a:srgbClr val="FFFFFF">
                <a:lumMod val="85000"/>
              </a:srgbClr>
            </a:solidFill>
            <a:ln>
              <a:noFill/>
            </a:ln>
          </p:spPr>
          <p:txBody>
            <a:bodyPr wrap="square" lIns="0" tIns="0" rIns="0" bIns="0" rtlCol="0" anchor="ctr">
              <a:noAutofit/>
            </a:bodyPr>
            <a:lstStyle/>
            <a:p>
              <a:pPr defTabSz="685800">
                <a:defRPr/>
              </a:pPr>
              <a:endParaRPr lang="en-US" sz="900" kern="0" dirty="0">
                <a:solidFill>
                  <a:srgbClr val="FFFFFF"/>
                </a:solidFill>
                <a:latin typeface="Arial"/>
                <a:cs typeface="Arial"/>
              </a:endParaRPr>
            </a:p>
          </p:txBody>
        </p:sp>
        <p:sp>
          <p:nvSpPr>
            <p:cNvPr id="31" name="Oval 30">
              <a:extLst>
                <a:ext uri="{FF2B5EF4-FFF2-40B4-BE49-F238E27FC236}">
                  <a16:creationId xmlns:a16="http://schemas.microsoft.com/office/drawing/2014/main" id="{4DEF3119-C779-494A-9985-65FD72F59C57}"/>
                </a:ext>
              </a:extLst>
            </p:cNvPr>
            <p:cNvSpPr/>
            <p:nvPr/>
          </p:nvSpPr>
          <p:spPr>
            <a:xfrm>
              <a:off x="1533734" y="4821315"/>
              <a:ext cx="806053" cy="813006"/>
            </a:xfrm>
            <a:prstGeom prst="ellipse">
              <a:avLst/>
            </a:prstGeom>
            <a:blipFill>
              <a:blip r:embed="rId6"/>
              <a:stretch>
                <a:fillRect/>
              </a:stretch>
            </a:blipFill>
            <a:ln w="57150">
              <a:solidFill>
                <a:srgbClr val="000000">
                  <a:lumMod val="85000"/>
                  <a:lumOff val="15000"/>
                </a:srgbClr>
              </a:solidFill>
            </a:ln>
          </p:spPr>
          <p:txBody>
            <a:bodyPr wrap="square" lIns="0" tIns="0" rIns="0" bIns="0" rtlCol="0" anchor="ctr">
              <a:noAutofit/>
            </a:bodyPr>
            <a:lstStyle/>
            <a:p>
              <a:pPr defTabSz="685800">
                <a:defRPr/>
              </a:pPr>
              <a:endParaRPr lang="en-US" sz="900" kern="0" dirty="0">
                <a:solidFill>
                  <a:srgbClr val="FFFFFF"/>
                </a:solidFill>
                <a:latin typeface="Arial"/>
                <a:cs typeface="Arial"/>
              </a:endParaRPr>
            </a:p>
          </p:txBody>
        </p:sp>
        <p:sp>
          <p:nvSpPr>
            <p:cNvPr id="32" name="Oval 31">
              <a:extLst>
                <a:ext uri="{FF2B5EF4-FFF2-40B4-BE49-F238E27FC236}">
                  <a16:creationId xmlns:a16="http://schemas.microsoft.com/office/drawing/2014/main" id="{A33C55AC-1CF5-4951-B7B5-9F1948E06E0E}"/>
                </a:ext>
              </a:extLst>
            </p:cNvPr>
            <p:cNvSpPr/>
            <p:nvPr/>
          </p:nvSpPr>
          <p:spPr>
            <a:xfrm>
              <a:off x="4275496" y="1555688"/>
              <a:ext cx="847320" cy="878231"/>
            </a:xfrm>
            <a:prstGeom prst="ellipse">
              <a:avLst/>
            </a:prstGeom>
            <a:blipFill>
              <a:blip r:embed="rId7"/>
              <a:stretch>
                <a:fillRect/>
              </a:stretch>
            </a:blipFill>
            <a:ln w="57150">
              <a:solidFill>
                <a:srgbClr val="00B050"/>
              </a:solidFill>
            </a:ln>
          </p:spPr>
          <p:txBody>
            <a:bodyPr wrap="square" lIns="0" tIns="0" rIns="0" bIns="0" rtlCol="0" anchor="ctr">
              <a:noAutofit/>
            </a:bodyPr>
            <a:lstStyle/>
            <a:p>
              <a:endParaRPr lang="en-US" sz="900" dirty="0">
                <a:solidFill>
                  <a:srgbClr val="FFFFFF"/>
                </a:solidFill>
                <a:latin typeface="Arial"/>
                <a:cs typeface="Arial"/>
              </a:endParaRPr>
            </a:p>
          </p:txBody>
        </p:sp>
        <p:sp>
          <p:nvSpPr>
            <p:cNvPr id="33" name="Rectangle 32">
              <a:extLst>
                <a:ext uri="{FF2B5EF4-FFF2-40B4-BE49-F238E27FC236}">
                  <a16:creationId xmlns:a16="http://schemas.microsoft.com/office/drawing/2014/main" id="{35895B2F-E171-42AE-B6C5-63178133E260}"/>
                </a:ext>
              </a:extLst>
            </p:cNvPr>
            <p:cNvSpPr/>
            <p:nvPr/>
          </p:nvSpPr>
          <p:spPr>
            <a:xfrm>
              <a:off x="6113002" y="1042148"/>
              <a:ext cx="2560320" cy="305110"/>
            </a:xfrm>
            <a:prstGeom prst="rect">
              <a:avLst/>
            </a:prstGeom>
            <a:solidFill>
              <a:srgbClr val="6E177D">
                <a:lumMod val="40000"/>
                <a:lumOff val="60000"/>
              </a:srgbClr>
            </a:solidFill>
            <a:ln>
              <a:noFill/>
            </a:ln>
          </p:spPr>
          <p:txBody>
            <a:bodyPr wrap="square" lIns="0" tIns="0" rIns="0" bIns="0" rtlCol="0" anchor="ctr">
              <a:noAutofit/>
            </a:bodyPr>
            <a:lstStyle/>
            <a:p>
              <a:pPr defTabSz="685800">
                <a:defRPr/>
              </a:pPr>
              <a:endParaRPr lang="en-US" sz="900" kern="0" dirty="0">
                <a:solidFill>
                  <a:srgbClr val="FFFFFF"/>
                </a:solidFill>
                <a:latin typeface="Arial"/>
                <a:cs typeface="Arial"/>
              </a:endParaRPr>
            </a:p>
          </p:txBody>
        </p:sp>
        <p:sp>
          <p:nvSpPr>
            <p:cNvPr id="34" name="Rectangle 33">
              <a:extLst>
                <a:ext uri="{FF2B5EF4-FFF2-40B4-BE49-F238E27FC236}">
                  <a16:creationId xmlns:a16="http://schemas.microsoft.com/office/drawing/2014/main" id="{C6C6E4E5-C8DE-4485-BC02-6760A7B3A439}"/>
                </a:ext>
              </a:extLst>
            </p:cNvPr>
            <p:cNvSpPr/>
            <p:nvPr/>
          </p:nvSpPr>
          <p:spPr>
            <a:xfrm>
              <a:off x="8829927" y="1042148"/>
              <a:ext cx="2560320" cy="305110"/>
            </a:xfrm>
            <a:prstGeom prst="rect">
              <a:avLst/>
            </a:prstGeom>
            <a:solidFill>
              <a:srgbClr val="FFC000"/>
            </a:solidFill>
            <a:ln>
              <a:noFill/>
            </a:ln>
          </p:spPr>
          <p:txBody>
            <a:bodyPr wrap="square" lIns="0" tIns="0" rIns="0" bIns="0" rtlCol="0" anchor="ctr">
              <a:noAutofit/>
            </a:bodyPr>
            <a:lstStyle/>
            <a:p>
              <a:endParaRPr lang="en-US" sz="900" dirty="0">
                <a:solidFill>
                  <a:srgbClr val="FFFFFF"/>
                </a:solidFill>
                <a:latin typeface="Arial"/>
                <a:cs typeface="Arial"/>
              </a:endParaRPr>
            </a:p>
          </p:txBody>
        </p:sp>
        <p:sp>
          <p:nvSpPr>
            <p:cNvPr id="35" name="Rectangle 34">
              <a:extLst>
                <a:ext uri="{FF2B5EF4-FFF2-40B4-BE49-F238E27FC236}">
                  <a16:creationId xmlns:a16="http://schemas.microsoft.com/office/drawing/2014/main" id="{7ACCE70C-AC18-4E71-A0DF-40E65EA78977}"/>
                </a:ext>
              </a:extLst>
            </p:cNvPr>
            <p:cNvSpPr/>
            <p:nvPr/>
          </p:nvSpPr>
          <p:spPr>
            <a:xfrm>
              <a:off x="3396078" y="1042148"/>
              <a:ext cx="2560320" cy="305110"/>
            </a:xfrm>
            <a:prstGeom prst="rect">
              <a:avLst/>
            </a:prstGeom>
            <a:solidFill>
              <a:srgbClr val="00B050"/>
            </a:solidFill>
            <a:ln>
              <a:noFill/>
            </a:ln>
          </p:spPr>
          <p:txBody>
            <a:bodyPr wrap="square" lIns="0" tIns="0" rIns="0" bIns="0" rtlCol="0" anchor="ctr">
              <a:noAutofit/>
            </a:bodyPr>
            <a:lstStyle/>
            <a:p>
              <a:endParaRPr lang="en-US" sz="900" dirty="0">
                <a:solidFill>
                  <a:srgbClr val="FFFFFF"/>
                </a:solidFill>
                <a:latin typeface="Arial"/>
                <a:cs typeface="Arial"/>
              </a:endParaRPr>
            </a:p>
          </p:txBody>
        </p:sp>
        <p:sp>
          <p:nvSpPr>
            <p:cNvPr id="36" name="TextBox 35">
              <a:extLst>
                <a:ext uri="{FF2B5EF4-FFF2-40B4-BE49-F238E27FC236}">
                  <a16:creationId xmlns:a16="http://schemas.microsoft.com/office/drawing/2014/main" id="{EFF7EDEF-6D03-4947-AADD-F27E22991020}"/>
                </a:ext>
              </a:extLst>
            </p:cNvPr>
            <p:cNvSpPr txBox="1"/>
            <p:nvPr/>
          </p:nvSpPr>
          <p:spPr>
            <a:xfrm>
              <a:off x="1183339" y="1040815"/>
              <a:ext cx="1693511" cy="362012"/>
            </a:xfrm>
            <a:prstGeom prst="rect">
              <a:avLst/>
            </a:prstGeom>
            <a:noFill/>
          </p:spPr>
          <p:txBody>
            <a:bodyPr wrap="none" rtlCol="0">
              <a:spAutoFit/>
            </a:bodyPr>
            <a:lstStyle/>
            <a:p>
              <a:r>
                <a:rPr lang="en-US" sz="1013" b="1" dirty="0">
                  <a:solidFill>
                    <a:srgbClr val="000000"/>
                  </a:solidFill>
                  <a:latin typeface="IBM Plex Sans"/>
                </a:rPr>
                <a:t>Production Grade</a:t>
              </a:r>
            </a:p>
          </p:txBody>
        </p:sp>
        <p:sp>
          <p:nvSpPr>
            <p:cNvPr id="37" name="TextBox 36">
              <a:extLst>
                <a:ext uri="{FF2B5EF4-FFF2-40B4-BE49-F238E27FC236}">
                  <a16:creationId xmlns:a16="http://schemas.microsoft.com/office/drawing/2014/main" id="{A8E897F1-8647-4A22-AB7D-CBE61CB83FA2}"/>
                </a:ext>
              </a:extLst>
            </p:cNvPr>
            <p:cNvSpPr txBox="1"/>
            <p:nvPr/>
          </p:nvSpPr>
          <p:spPr>
            <a:xfrm>
              <a:off x="4155139" y="1040815"/>
              <a:ext cx="932164" cy="362012"/>
            </a:xfrm>
            <a:prstGeom prst="rect">
              <a:avLst/>
            </a:prstGeom>
            <a:noFill/>
          </p:spPr>
          <p:txBody>
            <a:bodyPr wrap="none" rtlCol="0">
              <a:spAutoFit/>
            </a:bodyPr>
            <a:lstStyle/>
            <a:p>
              <a:r>
                <a:rPr lang="en-US" sz="1013" b="1" dirty="0">
                  <a:solidFill>
                    <a:srgbClr val="000000"/>
                  </a:solidFill>
                  <a:latin typeface="IBM Plex Sans"/>
                </a:rPr>
                <a:t>Security</a:t>
              </a:r>
            </a:p>
          </p:txBody>
        </p:sp>
        <p:sp>
          <p:nvSpPr>
            <p:cNvPr id="38" name="TextBox 37">
              <a:extLst>
                <a:ext uri="{FF2B5EF4-FFF2-40B4-BE49-F238E27FC236}">
                  <a16:creationId xmlns:a16="http://schemas.microsoft.com/office/drawing/2014/main" id="{FAE6DEFE-7ACE-4BB1-8897-C46EEE99B479}"/>
                </a:ext>
              </a:extLst>
            </p:cNvPr>
            <p:cNvSpPr txBox="1"/>
            <p:nvPr/>
          </p:nvSpPr>
          <p:spPr>
            <a:xfrm>
              <a:off x="6566172" y="1040815"/>
              <a:ext cx="1745274" cy="362012"/>
            </a:xfrm>
            <a:prstGeom prst="rect">
              <a:avLst/>
            </a:prstGeom>
            <a:noFill/>
          </p:spPr>
          <p:txBody>
            <a:bodyPr wrap="none" rtlCol="0">
              <a:spAutoFit/>
            </a:bodyPr>
            <a:lstStyle/>
            <a:p>
              <a:r>
                <a:rPr lang="en-US" sz="1013" b="1" dirty="0">
                  <a:solidFill>
                    <a:srgbClr val="000000"/>
                  </a:solidFill>
                  <a:latin typeface="IBM Plex Sans"/>
                </a:rPr>
                <a:t>Quality Assurance</a:t>
              </a:r>
            </a:p>
          </p:txBody>
        </p:sp>
        <p:sp>
          <p:nvSpPr>
            <p:cNvPr id="39" name="TextBox 38">
              <a:extLst>
                <a:ext uri="{FF2B5EF4-FFF2-40B4-BE49-F238E27FC236}">
                  <a16:creationId xmlns:a16="http://schemas.microsoft.com/office/drawing/2014/main" id="{7C3B8213-464C-4AC4-AA39-AAA5E71B79E6}"/>
                </a:ext>
              </a:extLst>
            </p:cNvPr>
            <p:cNvSpPr txBox="1"/>
            <p:nvPr/>
          </p:nvSpPr>
          <p:spPr>
            <a:xfrm>
              <a:off x="9093507" y="1040815"/>
              <a:ext cx="2086046" cy="362012"/>
            </a:xfrm>
            <a:prstGeom prst="rect">
              <a:avLst/>
            </a:prstGeom>
            <a:noFill/>
          </p:spPr>
          <p:txBody>
            <a:bodyPr wrap="none" rtlCol="0">
              <a:spAutoFit/>
            </a:bodyPr>
            <a:lstStyle/>
            <a:p>
              <a:r>
                <a:rPr lang="en-US" sz="1013" b="1" dirty="0">
                  <a:solidFill>
                    <a:srgbClr val="000000"/>
                  </a:solidFill>
                  <a:latin typeface="IBM Plex Sans"/>
                </a:rPr>
                <a:t>Lifecycle Management</a:t>
              </a:r>
            </a:p>
          </p:txBody>
        </p:sp>
        <p:sp>
          <p:nvSpPr>
            <p:cNvPr id="40" name="Rectangle 39">
              <a:extLst>
                <a:ext uri="{FF2B5EF4-FFF2-40B4-BE49-F238E27FC236}">
                  <a16:creationId xmlns:a16="http://schemas.microsoft.com/office/drawing/2014/main" id="{0F3BBDEA-5D8E-475B-B864-7E83B7DC8CE5}"/>
                </a:ext>
              </a:extLst>
            </p:cNvPr>
            <p:cNvSpPr/>
            <p:nvPr/>
          </p:nvSpPr>
          <p:spPr>
            <a:xfrm>
              <a:off x="670189" y="4384055"/>
              <a:ext cx="10773258" cy="295526"/>
            </a:xfrm>
            <a:prstGeom prst="rect">
              <a:avLst/>
            </a:prstGeom>
            <a:solidFill>
              <a:srgbClr val="20D5D2">
                <a:lumMod val="20000"/>
                <a:lumOff val="80000"/>
              </a:srgbClr>
            </a:solidFill>
            <a:ln>
              <a:noFill/>
            </a:ln>
          </p:spPr>
          <p:txBody>
            <a:bodyPr wrap="square" lIns="0" tIns="0" rIns="0" bIns="0" rtlCol="0" anchor="ctr">
              <a:noAutofit/>
            </a:bodyPr>
            <a:lstStyle/>
            <a:p>
              <a:pPr defTabSz="685800">
                <a:defRPr/>
              </a:pPr>
              <a:r>
                <a:rPr lang="en-US" sz="900" b="1" kern="0" dirty="0">
                  <a:solidFill>
                    <a:srgbClr val="000000"/>
                  </a:solidFill>
                  <a:latin typeface="Arial"/>
                  <a:cs typeface="Arial"/>
                </a:rPr>
                <a:t>Consistency and Standards</a:t>
              </a:r>
            </a:p>
          </p:txBody>
        </p:sp>
        <p:pic>
          <p:nvPicPr>
            <p:cNvPr id="41" name="Picture 61" descr="Picture 61">
              <a:extLst>
                <a:ext uri="{FF2B5EF4-FFF2-40B4-BE49-F238E27FC236}">
                  <a16:creationId xmlns:a16="http://schemas.microsoft.com/office/drawing/2014/main" id="{24687BEA-DF22-454F-8487-B3F29AFF6A1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91088" y="5917478"/>
              <a:ext cx="1087453" cy="401320"/>
            </a:xfrm>
            <a:prstGeom prst="rect">
              <a:avLst/>
            </a:prstGeom>
            <a:ln w="12700">
              <a:miter lim="400000"/>
            </a:ln>
          </p:spPr>
        </p:pic>
        <p:sp>
          <p:nvSpPr>
            <p:cNvPr id="42" name="Rectangle 41">
              <a:extLst>
                <a:ext uri="{FF2B5EF4-FFF2-40B4-BE49-F238E27FC236}">
                  <a16:creationId xmlns:a16="http://schemas.microsoft.com/office/drawing/2014/main" id="{0F12F06A-7AA2-4020-89A2-704C58C07A4A}"/>
                </a:ext>
              </a:extLst>
            </p:cNvPr>
            <p:cNvSpPr/>
            <p:nvPr/>
          </p:nvSpPr>
          <p:spPr>
            <a:xfrm>
              <a:off x="1317812" y="2721258"/>
              <a:ext cx="1358154" cy="1548675"/>
            </a:xfrm>
            <a:prstGeom prst="rect">
              <a:avLst/>
            </a:prstGeom>
          </p:spPr>
          <p:txBody>
            <a:bodyPr wrap="square">
              <a:spAutoFit/>
            </a:bodyPr>
            <a:lstStyle/>
            <a:p>
              <a:pPr marL="129779" indent="-120254">
                <a:buFont typeface="Arial" panose="020B0604020202020204" pitchFamily="34" charset="0"/>
                <a:buChar char="•"/>
              </a:pPr>
              <a:r>
                <a:rPr lang="en-US" sz="900" dirty="0">
                  <a:solidFill>
                    <a:srgbClr val="000000"/>
                  </a:solidFill>
                  <a:latin typeface="IBM Plex Sans"/>
                </a:rPr>
                <a:t>Multi-cloud </a:t>
              </a:r>
            </a:p>
            <a:p>
              <a:pPr marL="129779" indent="-120254">
                <a:buFont typeface="Arial" panose="020B0604020202020204" pitchFamily="34" charset="0"/>
                <a:buChar char="•"/>
              </a:pPr>
              <a:r>
                <a:rPr lang="en-US" sz="900" dirty="0">
                  <a:solidFill>
                    <a:srgbClr val="000000"/>
                  </a:solidFill>
                  <a:latin typeface="IBM Plex Sans"/>
                </a:rPr>
                <a:t>Storage</a:t>
              </a:r>
            </a:p>
            <a:p>
              <a:pPr marL="129779" indent="-120254">
                <a:buFont typeface="Arial" panose="020B0604020202020204" pitchFamily="34" charset="0"/>
                <a:buChar char="•"/>
              </a:pPr>
              <a:r>
                <a:rPr lang="en-US" sz="900" dirty="0">
                  <a:solidFill>
                    <a:srgbClr val="000000"/>
                  </a:solidFill>
                  <a:latin typeface="IBM Plex Sans"/>
                </a:rPr>
                <a:t>Networking</a:t>
              </a:r>
            </a:p>
            <a:p>
              <a:pPr marL="129779" indent="-120254">
                <a:buFont typeface="Arial" panose="020B0604020202020204" pitchFamily="34" charset="0"/>
                <a:buChar char="•"/>
              </a:pPr>
              <a:r>
                <a:rPr lang="en-US" sz="900" dirty="0">
                  <a:solidFill>
                    <a:srgbClr val="000000"/>
                  </a:solidFill>
                  <a:latin typeface="IBM Plex Sans"/>
                </a:rPr>
                <a:t>Resiliency</a:t>
              </a:r>
            </a:p>
            <a:p>
              <a:pPr marL="129779" indent="-120254">
                <a:buFont typeface="Arial" panose="020B0604020202020204" pitchFamily="34" charset="0"/>
                <a:buChar char="•"/>
              </a:pPr>
              <a:r>
                <a:rPr lang="en-US" sz="900" dirty="0">
                  <a:solidFill>
                    <a:srgbClr val="000000"/>
                  </a:solidFill>
                  <a:latin typeface="IBM Plex Sans"/>
                </a:rPr>
                <a:t>Scalability</a:t>
              </a:r>
            </a:p>
            <a:p>
              <a:pPr marL="129779" indent="-120254">
                <a:buFont typeface="Arial" panose="020B0604020202020204" pitchFamily="34" charset="0"/>
                <a:buChar char="•"/>
              </a:pPr>
              <a:r>
                <a:rPr lang="en-US" sz="900" dirty="0">
                  <a:solidFill>
                    <a:srgbClr val="000000"/>
                  </a:solidFill>
                  <a:latin typeface="IBM Plex Sans"/>
                </a:rPr>
                <a:t>Self Healing</a:t>
              </a:r>
            </a:p>
            <a:p>
              <a:pPr marL="129779" indent="-120254">
                <a:buFont typeface="Arial" panose="020B0604020202020204" pitchFamily="34" charset="0"/>
                <a:buChar char="•"/>
              </a:pPr>
              <a:r>
                <a:rPr lang="en-US" sz="900" dirty="0">
                  <a:solidFill>
                    <a:srgbClr val="000000"/>
                  </a:solidFill>
                  <a:latin typeface="IBM Plex Sans"/>
                </a:rPr>
                <a:t>Recoverable</a:t>
              </a:r>
            </a:p>
          </p:txBody>
        </p:sp>
        <p:sp>
          <p:nvSpPr>
            <p:cNvPr id="43" name="Rectangle 42">
              <a:extLst>
                <a:ext uri="{FF2B5EF4-FFF2-40B4-BE49-F238E27FC236}">
                  <a16:creationId xmlns:a16="http://schemas.microsoft.com/office/drawing/2014/main" id="{294E546E-9306-4997-B731-D302A9D4F2EC}"/>
                </a:ext>
              </a:extLst>
            </p:cNvPr>
            <p:cNvSpPr/>
            <p:nvPr/>
          </p:nvSpPr>
          <p:spPr>
            <a:xfrm>
              <a:off x="3523130" y="2721258"/>
              <a:ext cx="2581834" cy="1346675"/>
            </a:xfrm>
            <a:prstGeom prst="rect">
              <a:avLst/>
            </a:prstGeom>
          </p:spPr>
          <p:txBody>
            <a:bodyPr wrap="square">
              <a:spAutoFit/>
            </a:bodyPr>
            <a:lstStyle/>
            <a:p>
              <a:pPr marL="129779" indent="-129779">
                <a:buFont typeface="Arial" panose="020B0604020202020204" pitchFamily="34" charset="0"/>
                <a:buChar char="•"/>
              </a:pPr>
              <a:r>
                <a:rPr lang="en-US" sz="900" dirty="0">
                  <a:solidFill>
                    <a:srgbClr val="000000"/>
                  </a:solidFill>
                  <a:latin typeface="IBM Plex Sans"/>
                </a:rPr>
                <a:t>Vulnerability Management</a:t>
              </a:r>
            </a:p>
            <a:p>
              <a:pPr marL="129779" indent="-129779">
                <a:buFont typeface="Arial" panose="020B0604020202020204" pitchFamily="34" charset="0"/>
                <a:buChar char="•"/>
              </a:pPr>
              <a:r>
                <a:rPr lang="en-US" sz="900" dirty="0">
                  <a:solidFill>
                    <a:srgbClr val="000000"/>
                  </a:solidFill>
                  <a:latin typeface="IBM Plex Sans"/>
                </a:rPr>
                <a:t>Limited Security Privilege</a:t>
              </a:r>
            </a:p>
            <a:p>
              <a:pPr marL="129779" indent="-129779">
                <a:buFont typeface="Arial" panose="020B0604020202020204" pitchFamily="34" charset="0"/>
                <a:buChar char="•"/>
              </a:pPr>
              <a:r>
                <a:rPr lang="en-US" sz="900" dirty="0">
                  <a:solidFill>
                    <a:srgbClr val="000000"/>
                  </a:solidFill>
                  <a:latin typeface="IBM Plex Sans"/>
                </a:rPr>
                <a:t>Secure Access, Keys, Certs</a:t>
              </a:r>
            </a:p>
            <a:p>
              <a:pPr marL="129779" indent="-129779">
                <a:buFont typeface="Arial" panose="020B0604020202020204" pitchFamily="34" charset="0"/>
                <a:buChar char="•"/>
              </a:pPr>
              <a:r>
                <a:rPr lang="en-US" sz="900" dirty="0">
                  <a:solidFill>
                    <a:srgbClr val="000000"/>
                  </a:solidFill>
                  <a:latin typeface="IBM Plex Sans"/>
                </a:rPr>
                <a:t>Network &amp; Data Protection</a:t>
              </a:r>
            </a:p>
            <a:p>
              <a:pPr marL="129779" indent="-129779">
                <a:buFont typeface="Arial" panose="020B0604020202020204" pitchFamily="34" charset="0"/>
                <a:buChar char="•"/>
              </a:pPr>
              <a:r>
                <a:rPr lang="en-US" sz="900" dirty="0">
                  <a:solidFill>
                    <a:srgbClr val="000000"/>
                  </a:solidFill>
                  <a:latin typeface="IBM Plex Sans"/>
                </a:rPr>
                <a:t>Secrets and SPI</a:t>
              </a:r>
            </a:p>
            <a:p>
              <a:pPr marL="129779" indent="-129779">
                <a:buFont typeface="Arial" panose="020B0604020202020204" pitchFamily="34" charset="0"/>
                <a:buChar char="•"/>
              </a:pPr>
              <a:r>
                <a:rPr lang="en-US" sz="900" dirty="0">
                  <a:solidFill>
                    <a:srgbClr val="000000"/>
                  </a:solidFill>
                  <a:latin typeface="IBM Plex Sans"/>
                </a:rPr>
                <a:t>Security and Privacy by Design</a:t>
              </a:r>
            </a:p>
          </p:txBody>
        </p:sp>
        <p:sp>
          <p:nvSpPr>
            <p:cNvPr id="44" name="Rectangle 43">
              <a:extLst>
                <a:ext uri="{FF2B5EF4-FFF2-40B4-BE49-F238E27FC236}">
                  <a16:creationId xmlns:a16="http://schemas.microsoft.com/office/drawing/2014/main" id="{25A8FAF7-B26B-4EF6-A47E-A049F0779867}"/>
                </a:ext>
              </a:extLst>
            </p:cNvPr>
            <p:cNvSpPr/>
            <p:nvPr/>
          </p:nvSpPr>
          <p:spPr>
            <a:xfrm>
              <a:off x="9135036" y="2721258"/>
              <a:ext cx="2227729" cy="1548675"/>
            </a:xfrm>
            <a:prstGeom prst="rect">
              <a:avLst/>
            </a:prstGeom>
          </p:spPr>
          <p:txBody>
            <a:bodyPr wrap="square">
              <a:spAutoFit/>
            </a:bodyPr>
            <a:lstStyle/>
            <a:p>
              <a:pPr marL="129779" indent="-129779">
                <a:buFont typeface="Arial" panose="020B0604020202020204" pitchFamily="34" charset="0"/>
                <a:buChar char="•"/>
              </a:pPr>
              <a:r>
                <a:rPr lang="en-US" sz="900" dirty="0">
                  <a:solidFill>
                    <a:srgbClr val="000000"/>
                  </a:solidFill>
                  <a:latin typeface="IBM Plex Sans"/>
                </a:rPr>
                <a:t>Patch</a:t>
              </a:r>
            </a:p>
            <a:p>
              <a:pPr marL="129779" indent="-129779">
                <a:buFont typeface="Arial" panose="020B0604020202020204" pitchFamily="34" charset="0"/>
                <a:buChar char="•"/>
              </a:pPr>
              <a:r>
                <a:rPr lang="en-US" sz="900" dirty="0">
                  <a:solidFill>
                    <a:srgbClr val="000000"/>
                  </a:solidFill>
                  <a:latin typeface="IBM Plex Sans"/>
                </a:rPr>
                <a:t>Upgradeability</a:t>
              </a:r>
            </a:p>
            <a:p>
              <a:pPr marL="129779" indent="-129779">
                <a:buFont typeface="Arial" panose="020B0604020202020204" pitchFamily="34" charset="0"/>
                <a:buChar char="•"/>
              </a:pPr>
              <a:r>
                <a:rPr lang="en-US" sz="900" dirty="0">
                  <a:solidFill>
                    <a:srgbClr val="000000"/>
                  </a:solidFill>
                  <a:latin typeface="IBM Plex Sans"/>
                </a:rPr>
                <a:t>Rollback/Restore</a:t>
              </a:r>
            </a:p>
            <a:p>
              <a:pPr marL="129779" indent="-129779">
                <a:buFont typeface="Arial" panose="020B0604020202020204" pitchFamily="34" charset="0"/>
                <a:buChar char="•"/>
              </a:pPr>
              <a:r>
                <a:rPr lang="en-US" sz="900" dirty="0">
                  <a:solidFill>
                    <a:srgbClr val="000000"/>
                  </a:solidFill>
                  <a:latin typeface="IBM Plex Sans"/>
                </a:rPr>
                <a:t>Backup/Recovery</a:t>
              </a:r>
            </a:p>
            <a:p>
              <a:pPr marL="129779" indent="-129779">
                <a:buFont typeface="Arial" panose="020B0604020202020204" pitchFamily="34" charset="0"/>
                <a:buChar char="•"/>
              </a:pPr>
              <a:r>
                <a:rPr lang="en-US" sz="900" dirty="0">
                  <a:solidFill>
                    <a:srgbClr val="000000"/>
                  </a:solidFill>
                  <a:latin typeface="IBM Plex Sans"/>
                </a:rPr>
                <a:t>OCP Version Alignment</a:t>
              </a:r>
            </a:p>
            <a:p>
              <a:pPr marL="129779" indent="-129779">
                <a:buFont typeface="Arial" panose="020B0604020202020204" pitchFamily="34" charset="0"/>
                <a:buChar char="•"/>
              </a:pPr>
              <a:r>
                <a:rPr lang="en-US" sz="900" dirty="0">
                  <a:solidFill>
                    <a:srgbClr val="000000"/>
                  </a:solidFill>
                  <a:latin typeface="IBM Plex Sans"/>
                </a:rPr>
                <a:t>Kubernetes Currency</a:t>
              </a:r>
            </a:p>
            <a:p>
              <a:pPr marL="179785" indent="-179785">
                <a:buFont typeface="Arial" panose="020B0604020202020204" pitchFamily="34" charset="0"/>
                <a:buChar char="•"/>
              </a:pPr>
              <a:endParaRPr lang="en-US" sz="900" dirty="0">
                <a:solidFill>
                  <a:srgbClr val="000000"/>
                </a:solidFill>
                <a:latin typeface="IBM Plex Sans"/>
              </a:endParaRPr>
            </a:p>
          </p:txBody>
        </p:sp>
        <p:sp>
          <p:nvSpPr>
            <p:cNvPr id="45" name="Rectangle 44">
              <a:extLst>
                <a:ext uri="{FF2B5EF4-FFF2-40B4-BE49-F238E27FC236}">
                  <a16:creationId xmlns:a16="http://schemas.microsoft.com/office/drawing/2014/main" id="{9DD9E7CB-3DE3-4C70-9D96-B8E4C650E377}"/>
                </a:ext>
              </a:extLst>
            </p:cNvPr>
            <p:cNvSpPr/>
            <p:nvPr/>
          </p:nvSpPr>
          <p:spPr>
            <a:xfrm>
              <a:off x="6490447" y="2721258"/>
              <a:ext cx="2102224" cy="1346675"/>
            </a:xfrm>
            <a:prstGeom prst="rect">
              <a:avLst/>
            </a:prstGeom>
          </p:spPr>
          <p:txBody>
            <a:bodyPr wrap="square">
              <a:spAutoFit/>
            </a:bodyPr>
            <a:lstStyle/>
            <a:p>
              <a:pPr marL="129779" indent="-129779">
                <a:buFont typeface="Arial" panose="020B0604020202020204" pitchFamily="34" charset="0"/>
                <a:buChar char="•"/>
              </a:pPr>
              <a:r>
                <a:rPr lang="en-US" sz="900" dirty="0">
                  <a:solidFill>
                    <a:srgbClr val="000000"/>
                  </a:solidFill>
                  <a:latin typeface="IBM Plex Sans"/>
                </a:rPr>
                <a:t>Comprehensive Testing</a:t>
              </a:r>
            </a:p>
            <a:p>
              <a:pPr marL="129779" indent="-129779">
                <a:buFont typeface="Arial" panose="020B0604020202020204" pitchFamily="34" charset="0"/>
                <a:buChar char="•"/>
              </a:pPr>
              <a:r>
                <a:rPr lang="en-US" sz="900" dirty="0">
                  <a:solidFill>
                    <a:srgbClr val="000000"/>
                  </a:solidFill>
                  <a:latin typeface="IBM Plex Sans"/>
                </a:rPr>
                <a:t>Architectures</a:t>
              </a:r>
            </a:p>
            <a:p>
              <a:pPr marL="129779" indent="-129779">
                <a:buFont typeface="Arial" panose="020B0604020202020204" pitchFamily="34" charset="0"/>
                <a:buChar char="•"/>
              </a:pPr>
              <a:r>
                <a:rPr lang="en-US" sz="900" dirty="0">
                  <a:solidFill>
                    <a:srgbClr val="000000"/>
                  </a:solidFill>
                  <a:latin typeface="IBM Plex Sans"/>
                </a:rPr>
                <a:t>OCP Versions</a:t>
              </a:r>
            </a:p>
            <a:p>
              <a:pPr marL="129779" indent="-129779">
                <a:buFont typeface="Arial" panose="020B0604020202020204" pitchFamily="34" charset="0"/>
                <a:buChar char="•"/>
              </a:pPr>
              <a:r>
                <a:rPr lang="en-US" sz="900" dirty="0">
                  <a:solidFill>
                    <a:srgbClr val="000000"/>
                  </a:solidFill>
                  <a:latin typeface="IBM Plex Sans"/>
                </a:rPr>
                <a:t>Currency</a:t>
              </a:r>
            </a:p>
            <a:p>
              <a:pPr marL="129779" indent="-129779">
                <a:buFont typeface="Arial" panose="020B0604020202020204" pitchFamily="34" charset="0"/>
                <a:buChar char="•"/>
              </a:pPr>
              <a:r>
                <a:rPr lang="en-US" sz="900" dirty="0">
                  <a:solidFill>
                    <a:srgbClr val="000000"/>
                  </a:solidFill>
                  <a:latin typeface="IBM Plex Sans"/>
                </a:rPr>
                <a:t>Airgap</a:t>
              </a:r>
            </a:p>
            <a:p>
              <a:pPr marL="129779" indent="-129779">
                <a:buFont typeface="Arial" panose="020B0604020202020204" pitchFamily="34" charset="0"/>
                <a:buChar char="•"/>
              </a:pPr>
              <a:r>
                <a:rPr lang="en-US" sz="900" dirty="0">
                  <a:solidFill>
                    <a:srgbClr val="000000"/>
                  </a:solidFill>
                  <a:latin typeface="IBM Plex Sans"/>
                </a:rPr>
                <a:t>Upgrades</a:t>
              </a:r>
            </a:p>
          </p:txBody>
        </p:sp>
        <p:pic>
          <p:nvPicPr>
            <p:cNvPr id="46" name="Picture 45">
              <a:extLst>
                <a:ext uri="{FF2B5EF4-FFF2-40B4-BE49-F238E27FC236}">
                  <a16:creationId xmlns:a16="http://schemas.microsoft.com/office/drawing/2014/main" id="{4EE65C22-657A-4B09-88FB-C6173ADEB7C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51406" y="6032470"/>
              <a:ext cx="1482912" cy="348162"/>
            </a:xfrm>
            <a:prstGeom prst="rect">
              <a:avLst/>
            </a:prstGeom>
          </p:spPr>
        </p:pic>
        <p:pic>
          <p:nvPicPr>
            <p:cNvPr id="47" name="Picture 46">
              <a:extLst>
                <a:ext uri="{FF2B5EF4-FFF2-40B4-BE49-F238E27FC236}">
                  <a16:creationId xmlns:a16="http://schemas.microsoft.com/office/drawing/2014/main" id="{856C8785-39B5-4AC3-9405-F877A2F9D9E8}"/>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989917" y="6048113"/>
              <a:ext cx="1083235" cy="352689"/>
            </a:xfrm>
            <a:prstGeom prst="rect">
              <a:avLst/>
            </a:prstGeom>
          </p:spPr>
        </p:pic>
        <p:sp>
          <p:nvSpPr>
            <p:cNvPr id="48" name="Rectangle 47">
              <a:extLst>
                <a:ext uri="{FF2B5EF4-FFF2-40B4-BE49-F238E27FC236}">
                  <a16:creationId xmlns:a16="http://schemas.microsoft.com/office/drawing/2014/main" id="{8E5F20B1-494D-49AF-8050-32FECC32C658}"/>
                </a:ext>
              </a:extLst>
            </p:cNvPr>
            <p:cNvSpPr/>
            <p:nvPr/>
          </p:nvSpPr>
          <p:spPr>
            <a:xfrm>
              <a:off x="7355539" y="5808260"/>
              <a:ext cx="2178426" cy="740670"/>
            </a:xfrm>
            <a:prstGeom prst="rect">
              <a:avLst/>
            </a:prstGeom>
          </p:spPr>
          <p:txBody>
            <a:bodyPr wrap="square">
              <a:spAutoFit/>
            </a:bodyPr>
            <a:lstStyle/>
            <a:p>
              <a:pPr marL="129779" indent="-120254">
                <a:buFont typeface="Arial" panose="020B0604020202020204" pitchFamily="34" charset="0"/>
                <a:buChar char="•"/>
              </a:pPr>
              <a:r>
                <a:rPr lang="en-US" sz="900" dirty="0">
                  <a:solidFill>
                    <a:srgbClr val="FFFFFF"/>
                  </a:solidFill>
                  <a:latin typeface="IBM Plex Sans"/>
                </a:rPr>
                <a:t>Managed Image CVEs</a:t>
              </a:r>
            </a:p>
            <a:p>
              <a:pPr marL="129779" indent="-120254">
                <a:buFont typeface="Arial" panose="020B0604020202020204" pitchFamily="34" charset="0"/>
                <a:buChar char="•"/>
              </a:pPr>
              <a:r>
                <a:rPr lang="en-US" sz="900" dirty="0">
                  <a:solidFill>
                    <a:srgbClr val="FFFFFF"/>
                  </a:solidFill>
                  <a:latin typeface="IBM Plex Sans"/>
                </a:rPr>
                <a:t>Packaging</a:t>
              </a:r>
            </a:p>
            <a:p>
              <a:pPr marL="129779" indent="-120254">
                <a:buFont typeface="Arial" panose="020B0604020202020204" pitchFamily="34" charset="0"/>
                <a:buChar char="•"/>
              </a:pPr>
              <a:r>
                <a:rPr lang="en-US" sz="900" dirty="0">
                  <a:solidFill>
                    <a:srgbClr val="FFFFFF"/>
                  </a:solidFill>
                  <a:latin typeface="IBM Plex Sans"/>
                </a:rPr>
                <a:t>Publishing</a:t>
              </a:r>
            </a:p>
          </p:txBody>
        </p:sp>
        <p:sp>
          <p:nvSpPr>
            <p:cNvPr id="49" name="Rectangle 48">
              <a:extLst>
                <a:ext uri="{FF2B5EF4-FFF2-40B4-BE49-F238E27FC236}">
                  <a16:creationId xmlns:a16="http://schemas.microsoft.com/office/drawing/2014/main" id="{E42624C1-A6CD-445F-9282-CCD756978225}"/>
                </a:ext>
              </a:extLst>
            </p:cNvPr>
            <p:cNvSpPr/>
            <p:nvPr/>
          </p:nvSpPr>
          <p:spPr>
            <a:xfrm>
              <a:off x="9551891" y="5812742"/>
              <a:ext cx="1783977" cy="538670"/>
            </a:xfrm>
            <a:prstGeom prst="rect">
              <a:avLst/>
            </a:prstGeom>
          </p:spPr>
          <p:txBody>
            <a:bodyPr wrap="square">
              <a:spAutoFit/>
            </a:bodyPr>
            <a:lstStyle/>
            <a:p>
              <a:pPr marL="129779" indent="-120254">
                <a:buFont typeface="Arial" panose="020B0604020202020204" pitchFamily="34" charset="0"/>
                <a:buChar char="•"/>
              </a:pPr>
              <a:r>
                <a:rPr lang="en-US" sz="900" dirty="0">
                  <a:solidFill>
                    <a:srgbClr val="FFFFFF"/>
                  </a:solidFill>
                  <a:latin typeface="IBM Plex Sans"/>
                </a:rPr>
                <a:t>Trusted Source</a:t>
              </a:r>
            </a:p>
            <a:p>
              <a:pPr marL="129779" indent="-120254">
                <a:buFont typeface="Arial" panose="020B0604020202020204" pitchFamily="34" charset="0"/>
                <a:buChar char="•"/>
              </a:pPr>
              <a:r>
                <a:rPr lang="en-US" sz="900" dirty="0">
                  <a:solidFill>
                    <a:srgbClr val="FFFFFF"/>
                  </a:solidFill>
                  <a:latin typeface="IBM Plex Sans"/>
                </a:rPr>
                <a:t>E2E Support</a:t>
              </a:r>
            </a:p>
          </p:txBody>
        </p:sp>
        <p:sp>
          <p:nvSpPr>
            <p:cNvPr id="50" name="Rectangle 49">
              <a:extLst>
                <a:ext uri="{FF2B5EF4-FFF2-40B4-BE49-F238E27FC236}">
                  <a16:creationId xmlns:a16="http://schemas.microsoft.com/office/drawing/2014/main" id="{B22049A2-3212-4CE6-B157-CFEF955D2C7B}"/>
                </a:ext>
              </a:extLst>
            </p:cNvPr>
            <p:cNvSpPr/>
            <p:nvPr/>
          </p:nvSpPr>
          <p:spPr>
            <a:xfrm>
              <a:off x="6884891" y="4796589"/>
              <a:ext cx="3334873" cy="942672"/>
            </a:xfrm>
            <a:prstGeom prst="rect">
              <a:avLst/>
            </a:prstGeom>
          </p:spPr>
          <p:txBody>
            <a:bodyPr wrap="square">
              <a:spAutoFit/>
            </a:bodyPr>
            <a:lstStyle/>
            <a:p>
              <a:pPr marL="138113" indent="-128588">
                <a:buFont typeface="Arial" panose="020B0604020202020204" pitchFamily="34" charset="0"/>
                <a:buChar char="•"/>
              </a:pPr>
              <a:r>
                <a:rPr lang="en-US" sz="900" dirty="0">
                  <a:solidFill>
                    <a:srgbClr val="000000"/>
                  </a:solidFill>
                  <a:latin typeface="IBM Plex Sans"/>
                </a:rPr>
                <a:t>UBI and Red Hat Certified</a:t>
              </a:r>
            </a:p>
            <a:p>
              <a:pPr marL="129779" indent="-120254">
                <a:buFont typeface="Arial" panose="020B0604020202020204" pitchFamily="34" charset="0"/>
                <a:buChar char="•"/>
              </a:pPr>
              <a:r>
                <a:rPr lang="en-US" sz="900" dirty="0">
                  <a:solidFill>
                    <a:srgbClr val="000000"/>
                  </a:solidFill>
                  <a:latin typeface="IBM Plex Sans"/>
                </a:rPr>
                <a:t>Consistent use of OCP and IBM Services</a:t>
              </a:r>
            </a:p>
            <a:p>
              <a:pPr marL="129779" indent="-120254">
                <a:buFont typeface="Arial" panose="020B0604020202020204" pitchFamily="34" charset="0"/>
                <a:buChar char="•"/>
              </a:pPr>
              <a:r>
                <a:rPr lang="en-US" sz="900" dirty="0">
                  <a:solidFill>
                    <a:srgbClr val="000000"/>
                  </a:solidFill>
                  <a:latin typeface="IBM Plex Sans"/>
                </a:rPr>
                <a:t>~200 Code Standards enforced</a:t>
              </a:r>
            </a:p>
            <a:p>
              <a:pPr marL="129779" indent="-120254">
                <a:buFont typeface="Arial" panose="020B0604020202020204" pitchFamily="34" charset="0"/>
                <a:buChar char="•"/>
              </a:pPr>
              <a:r>
                <a:rPr lang="en-US" sz="900" dirty="0">
                  <a:solidFill>
                    <a:srgbClr val="000000"/>
                  </a:solidFill>
                  <a:latin typeface="IBM Plex Sans"/>
                </a:rPr>
                <a:t>Governed Best Practice / Anti Practices</a:t>
              </a:r>
            </a:p>
          </p:txBody>
        </p:sp>
        <p:sp>
          <p:nvSpPr>
            <p:cNvPr id="51" name="Rectangle 50">
              <a:extLst>
                <a:ext uri="{FF2B5EF4-FFF2-40B4-BE49-F238E27FC236}">
                  <a16:creationId xmlns:a16="http://schemas.microsoft.com/office/drawing/2014/main" id="{B23D36DB-F9BC-4570-9AC4-92EDE456F3B1}"/>
                </a:ext>
              </a:extLst>
            </p:cNvPr>
            <p:cNvSpPr/>
            <p:nvPr/>
          </p:nvSpPr>
          <p:spPr>
            <a:xfrm>
              <a:off x="3070409" y="4796589"/>
              <a:ext cx="3334873" cy="942672"/>
            </a:xfrm>
            <a:prstGeom prst="rect">
              <a:avLst/>
            </a:prstGeom>
          </p:spPr>
          <p:txBody>
            <a:bodyPr wrap="square" anchor="t">
              <a:spAutoFit/>
            </a:bodyPr>
            <a:lstStyle/>
            <a:p>
              <a:pPr marL="129540" indent="-120015">
                <a:buFont typeface="Arial" panose="020B0604020202020204" pitchFamily="34" charset="0"/>
                <a:buChar char="•"/>
              </a:pPr>
              <a:r>
                <a:rPr lang="en-US" sz="900" dirty="0">
                  <a:solidFill>
                    <a:srgbClr val="000000"/>
                  </a:solidFill>
                  <a:latin typeface="IBM Plex Sans"/>
                </a:rPr>
                <a:t>Consistent Packaging / Publishing</a:t>
              </a:r>
              <a:endParaRPr lang="en-US" dirty="0">
                <a:solidFill>
                  <a:srgbClr val="000000"/>
                </a:solidFill>
                <a:latin typeface="IBM Plex Sans"/>
              </a:endParaRPr>
            </a:p>
            <a:p>
              <a:pPr marL="129779" indent="-120254">
                <a:buFont typeface="Arial" panose="020B0604020202020204" pitchFamily="34" charset="0"/>
                <a:buChar char="•"/>
              </a:pPr>
              <a:r>
                <a:rPr lang="en-US" sz="900" dirty="0">
                  <a:solidFill>
                    <a:srgbClr val="000000"/>
                  </a:solidFill>
                  <a:latin typeface="IBM Plex Sans"/>
                </a:rPr>
                <a:t>Supporting Operators and Helm </a:t>
              </a:r>
            </a:p>
            <a:p>
              <a:pPr marL="129779" indent="-120254">
                <a:buFont typeface="Arial" panose="020B0604020202020204" pitchFamily="34" charset="0"/>
                <a:buChar char="•"/>
              </a:pPr>
              <a:r>
                <a:rPr lang="en-US" sz="900" dirty="0">
                  <a:solidFill>
                    <a:srgbClr val="000000"/>
                  </a:solidFill>
                  <a:latin typeface="IBM Plex Sans"/>
                </a:rPr>
                <a:t>Consistent Entitlement management</a:t>
              </a:r>
            </a:p>
            <a:p>
              <a:pPr marL="129779" indent="-120254">
                <a:buFont typeface="Arial" panose="020B0604020202020204" pitchFamily="34" charset="0"/>
                <a:buChar char="•"/>
              </a:pPr>
              <a:r>
                <a:rPr lang="en-US" sz="900" dirty="0">
                  <a:solidFill>
                    <a:srgbClr val="000000"/>
                  </a:solidFill>
                  <a:latin typeface="IBM Plex Sans"/>
                </a:rPr>
                <a:t>Common management of OSS elements</a:t>
              </a:r>
            </a:p>
          </p:txBody>
        </p:sp>
      </p:grpSp>
      <p:sp>
        <p:nvSpPr>
          <p:cNvPr id="4" name="TextBox 3">
            <a:extLst>
              <a:ext uri="{FF2B5EF4-FFF2-40B4-BE49-F238E27FC236}">
                <a16:creationId xmlns:a16="http://schemas.microsoft.com/office/drawing/2014/main" id="{F87E6B17-3E18-4A51-A5B9-2E845A4093B3}"/>
              </a:ext>
            </a:extLst>
          </p:cNvPr>
          <p:cNvSpPr txBox="1"/>
          <p:nvPr/>
        </p:nvSpPr>
        <p:spPr>
          <a:xfrm>
            <a:off x="6694784" y="473697"/>
            <a:ext cx="1693844" cy="248209"/>
          </a:xfrm>
          <a:prstGeom prst="rect">
            <a:avLst/>
          </a:prstGeom>
          <a:noFill/>
        </p:spPr>
        <p:txBody>
          <a:bodyPr wrap="square" rtlCol="0">
            <a:spAutoFit/>
          </a:bodyPr>
          <a:lstStyle/>
          <a:p>
            <a:r>
              <a:rPr lang="en-US" sz="1013" dirty="0">
                <a:hlinkClick r:id="rId11"/>
              </a:rPr>
              <a:t>http://ibm.biz/cp-certify</a:t>
            </a:r>
            <a:endParaRPr lang="en-US" sz="1013" dirty="0"/>
          </a:p>
        </p:txBody>
      </p:sp>
      <p:sp>
        <p:nvSpPr>
          <p:cNvPr id="5" name="Footer Placeholder 4">
            <a:extLst>
              <a:ext uri="{FF2B5EF4-FFF2-40B4-BE49-F238E27FC236}">
                <a16:creationId xmlns:a16="http://schemas.microsoft.com/office/drawing/2014/main" id="{2AB385A5-0048-0041-8E1D-9F78EC2EDC33}"/>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3BDF1E44-6C1B-F845-9EE3-B682B5998029}"/>
              </a:ext>
            </a:extLst>
          </p:cNvPr>
          <p:cNvSpPr>
            <a:spLocks noGrp="1"/>
          </p:cNvSpPr>
          <p:nvPr>
            <p:ph type="sldNum" sz="quarter" idx="11"/>
          </p:nvPr>
        </p:nvSpPr>
        <p:spPr/>
        <p:txBody>
          <a:bodyPr/>
          <a:lstStyle/>
          <a:p>
            <a:fld id="{59395FB3-9C97-154F-86B2-7E381B951268}" type="slidenum">
              <a:rPr lang="en-US" smtClean="0"/>
              <a:pPr/>
              <a:t>116</a:t>
            </a:fld>
            <a:endParaRPr lang="en-US" dirty="0"/>
          </a:p>
        </p:txBody>
      </p:sp>
      <p:pic>
        <p:nvPicPr>
          <p:cNvPr id="52" name="Picture 51">
            <a:extLst>
              <a:ext uri="{FF2B5EF4-FFF2-40B4-BE49-F238E27FC236}">
                <a16:creationId xmlns:a16="http://schemas.microsoft.com/office/drawing/2014/main" id="{B3FDEC7A-2760-5747-B5CC-813DA3ED0433}"/>
              </a:ext>
            </a:extLst>
          </p:cNvPr>
          <p:cNvPicPr>
            <a:picLocks noChangeAspect="1"/>
          </p:cNvPicPr>
          <p:nvPr/>
        </p:nvPicPr>
        <p:blipFill>
          <a:blip r:embed="rId12"/>
          <a:stretch>
            <a:fillRect/>
          </a:stretch>
        </p:blipFill>
        <p:spPr>
          <a:xfrm>
            <a:off x="8388628" y="141514"/>
            <a:ext cx="605352" cy="699791"/>
          </a:xfrm>
          <a:prstGeom prst="rect">
            <a:avLst/>
          </a:prstGeom>
        </p:spPr>
      </p:pic>
    </p:spTree>
    <p:extLst>
      <p:ext uri="{BB962C8B-B14F-4D97-AF65-F5344CB8AC3E}">
        <p14:creationId xmlns:p14="http://schemas.microsoft.com/office/powerpoint/2010/main" val="11770120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081EF05-94F7-6D4D-9D14-756FFCF48F02}"/>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640137"/>
          </a:xfrm>
        </p:spPr>
        <p:txBody>
          <a:bodyPr/>
          <a:lstStyle/>
          <a:p>
            <a:r>
              <a:rPr lang="en-US" dirty="0"/>
              <a:t>Cloud Pak for Data</a:t>
            </a:r>
            <a:br>
              <a:rPr lang="en-US" dirty="0"/>
            </a:br>
            <a:r>
              <a:rPr lang="en-US" sz="1800" dirty="0"/>
              <a:t>Key differentiators (vs. Microsoft, AWS and Google)</a:t>
            </a:r>
          </a:p>
        </p:txBody>
      </p:sp>
      <p:sp>
        <p:nvSpPr>
          <p:cNvPr id="10" name="Text Placeholder 3">
            <a:extLst>
              <a:ext uri="{FF2B5EF4-FFF2-40B4-BE49-F238E27FC236}">
                <a16:creationId xmlns:a16="http://schemas.microsoft.com/office/drawing/2014/main" id="{8A15B819-B320-4925-A8C6-332729A1D04F}"/>
              </a:ext>
            </a:extLst>
          </p:cNvPr>
          <p:cNvSpPr txBox="1">
            <a:spLocks/>
          </p:cNvSpPr>
          <p:nvPr/>
        </p:nvSpPr>
        <p:spPr>
          <a:xfrm>
            <a:off x="365760" y="1287819"/>
            <a:ext cx="2797655" cy="206930"/>
          </a:xfrm>
          <a:prstGeom prst="rect">
            <a:avLst/>
          </a:prstGeom>
        </p:spPr>
        <p:txBody>
          <a:bodyPr/>
          <a:lstStyle>
            <a:lvl1pPr marL="173038" indent="-173038"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fontAlgn="base">
              <a:spcBef>
                <a:spcPct val="20000"/>
              </a:spcBef>
              <a:spcAft>
                <a:spcPct val="0"/>
              </a:spcAft>
              <a:buClr>
                <a:schemeClr val="tx1"/>
              </a:buClr>
              <a:buFont typeface="Arial" charset="0"/>
              <a:buChar char="–"/>
              <a:defRPr sz="1600">
                <a:solidFill>
                  <a:schemeClr val="tx1"/>
                </a:solidFill>
                <a:latin typeface="+mn-lt"/>
              </a:defRPr>
            </a:lvl2pPr>
            <a:lvl3pPr marL="855663" indent="-173038" algn="l" rtl="0" fontAlgn="base">
              <a:spcBef>
                <a:spcPct val="20000"/>
              </a:spcBef>
              <a:spcAft>
                <a:spcPct val="0"/>
              </a:spcAft>
              <a:buClr>
                <a:schemeClr val="tx1"/>
              </a:buClr>
              <a:buChar char="•"/>
              <a:defRPr sz="1600">
                <a:solidFill>
                  <a:schemeClr val="tx1"/>
                </a:solidFill>
                <a:latin typeface="+mn-lt"/>
              </a:defRPr>
            </a:lvl3pPr>
            <a:lvl4pPr marL="1203325" indent="-173038" algn="l" rtl="0" fontAlgn="base">
              <a:spcBef>
                <a:spcPct val="20000"/>
              </a:spcBef>
              <a:spcAft>
                <a:spcPct val="0"/>
              </a:spcAft>
              <a:buClr>
                <a:schemeClr val="bg1"/>
              </a:buClr>
              <a:defRPr sz="1600">
                <a:solidFill>
                  <a:schemeClr val="bg1"/>
                </a:solidFill>
                <a:latin typeface="+mn-lt"/>
              </a:defRPr>
            </a:lvl4pPr>
            <a:lvl5pPr marL="1539875" indent="-163513" algn="l" rtl="0" fontAlgn="base">
              <a:spcBef>
                <a:spcPct val="20000"/>
              </a:spcBef>
              <a:spcAft>
                <a:spcPct val="0"/>
              </a:spcAft>
              <a:buClr>
                <a:schemeClr val="bg1"/>
              </a:buClr>
              <a:buChar char="»"/>
              <a:defRPr sz="1600">
                <a:solidFill>
                  <a:schemeClr val="bg1"/>
                </a:solidFill>
                <a:latin typeface="+mn-lt"/>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a:lstStyle>
          <a:p>
            <a:pPr marL="0" indent="0">
              <a:buNone/>
            </a:pPr>
            <a:r>
              <a:rPr lang="en-US" sz="1350" b="1" kern="0" dirty="0">
                <a:solidFill>
                  <a:srgbClr val="0062FF"/>
                </a:solidFill>
              </a:rPr>
              <a:t>Data virtualization</a:t>
            </a:r>
          </a:p>
          <a:p>
            <a:endParaRPr lang="en-US" sz="1200" kern="0" dirty="0"/>
          </a:p>
        </p:txBody>
      </p:sp>
      <p:sp>
        <p:nvSpPr>
          <p:cNvPr id="11" name="Text Placeholder 4">
            <a:extLst>
              <a:ext uri="{FF2B5EF4-FFF2-40B4-BE49-F238E27FC236}">
                <a16:creationId xmlns:a16="http://schemas.microsoft.com/office/drawing/2014/main" id="{4C20CA16-056C-41DE-A367-BAAC58CEFBA2}"/>
              </a:ext>
            </a:extLst>
          </p:cNvPr>
          <p:cNvSpPr txBox="1">
            <a:spLocks/>
          </p:cNvSpPr>
          <p:nvPr/>
        </p:nvSpPr>
        <p:spPr>
          <a:xfrm>
            <a:off x="365760" y="2128527"/>
            <a:ext cx="2111855" cy="290987"/>
          </a:xfrm>
          <a:prstGeom prst="rect">
            <a:avLst/>
          </a:prstGeom>
        </p:spPr>
        <p:txBody>
          <a:bodyPr/>
          <a:lstStyle>
            <a:lvl1pPr marL="173038" indent="-173038"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fontAlgn="base">
              <a:spcBef>
                <a:spcPct val="20000"/>
              </a:spcBef>
              <a:spcAft>
                <a:spcPct val="0"/>
              </a:spcAft>
              <a:buClr>
                <a:schemeClr val="tx1"/>
              </a:buClr>
              <a:buFont typeface="Arial" charset="0"/>
              <a:buChar char="–"/>
              <a:defRPr sz="1600">
                <a:solidFill>
                  <a:schemeClr val="tx1"/>
                </a:solidFill>
                <a:latin typeface="+mn-lt"/>
              </a:defRPr>
            </a:lvl2pPr>
            <a:lvl3pPr marL="855663" indent="-173038" algn="l" rtl="0" fontAlgn="base">
              <a:spcBef>
                <a:spcPct val="20000"/>
              </a:spcBef>
              <a:spcAft>
                <a:spcPct val="0"/>
              </a:spcAft>
              <a:buClr>
                <a:schemeClr val="tx1"/>
              </a:buClr>
              <a:buChar char="•"/>
              <a:defRPr sz="1600">
                <a:solidFill>
                  <a:schemeClr val="tx1"/>
                </a:solidFill>
                <a:latin typeface="+mn-lt"/>
              </a:defRPr>
            </a:lvl3pPr>
            <a:lvl4pPr marL="1203325" indent="-173038" algn="l" rtl="0" fontAlgn="base">
              <a:spcBef>
                <a:spcPct val="20000"/>
              </a:spcBef>
              <a:spcAft>
                <a:spcPct val="0"/>
              </a:spcAft>
              <a:buClr>
                <a:schemeClr val="bg1"/>
              </a:buClr>
              <a:defRPr sz="1600">
                <a:solidFill>
                  <a:schemeClr val="bg1"/>
                </a:solidFill>
                <a:latin typeface="+mn-lt"/>
              </a:defRPr>
            </a:lvl4pPr>
            <a:lvl5pPr marL="1539875" indent="-163513" algn="l" rtl="0" fontAlgn="base">
              <a:spcBef>
                <a:spcPct val="20000"/>
              </a:spcBef>
              <a:spcAft>
                <a:spcPct val="0"/>
              </a:spcAft>
              <a:buClr>
                <a:schemeClr val="bg1"/>
              </a:buClr>
              <a:buChar char="»"/>
              <a:defRPr sz="1600">
                <a:solidFill>
                  <a:schemeClr val="bg1"/>
                </a:solidFill>
                <a:latin typeface="+mn-lt"/>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a:lstStyle>
          <a:p>
            <a:pPr marL="0" indent="0">
              <a:buNone/>
            </a:pPr>
            <a:r>
              <a:rPr lang="en-US" sz="1350" b="1" kern="0" dirty="0">
                <a:solidFill>
                  <a:srgbClr val="0062FF"/>
                </a:solidFill>
              </a:rPr>
              <a:t>Data governance</a:t>
            </a:r>
          </a:p>
          <a:p>
            <a:endParaRPr lang="en-US" sz="1200" kern="0" dirty="0"/>
          </a:p>
        </p:txBody>
      </p:sp>
      <p:sp>
        <p:nvSpPr>
          <p:cNvPr id="12" name="Text Placeholder 5">
            <a:extLst>
              <a:ext uri="{FF2B5EF4-FFF2-40B4-BE49-F238E27FC236}">
                <a16:creationId xmlns:a16="http://schemas.microsoft.com/office/drawing/2014/main" id="{CA0C2316-26FC-4B90-B82D-734E270F77A3}"/>
              </a:ext>
            </a:extLst>
          </p:cNvPr>
          <p:cNvSpPr txBox="1">
            <a:spLocks/>
          </p:cNvSpPr>
          <p:nvPr/>
        </p:nvSpPr>
        <p:spPr>
          <a:xfrm>
            <a:off x="365760" y="3496523"/>
            <a:ext cx="2264429" cy="506011"/>
          </a:xfrm>
          <a:prstGeom prst="rect">
            <a:avLst/>
          </a:prstGeom>
        </p:spPr>
        <p:txBody>
          <a:bodyPr/>
          <a:lstStyle>
            <a:lvl1pPr marL="173038" indent="-173038"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fontAlgn="base">
              <a:spcBef>
                <a:spcPct val="20000"/>
              </a:spcBef>
              <a:spcAft>
                <a:spcPct val="0"/>
              </a:spcAft>
              <a:buClr>
                <a:schemeClr val="tx1"/>
              </a:buClr>
              <a:buFont typeface="Arial" charset="0"/>
              <a:buChar char="–"/>
              <a:defRPr sz="1600">
                <a:solidFill>
                  <a:schemeClr val="tx1"/>
                </a:solidFill>
                <a:latin typeface="+mn-lt"/>
              </a:defRPr>
            </a:lvl2pPr>
            <a:lvl3pPr marL="855663" indent="-173038" algn="l" rtl="0" fontAlgn="base">
              <a:spcBef>
                <a:spcPct val="20000"/>
              </a:spcBef>
              <a:spcAft>
                <a:spcPct val="0"/>
              </a:spcAft>
              <a:buClr>
                <a:schemeClr val="tx1"/>
              </a:buClr>
              <a:buChar char="•"/>
              <a:defRPr sz="1600">
                <a:solidFill>
                  <a:schemeClr val="tx1"/>
                </a:solidFill>
                <a:latin typeface="+mn-lt"/>
              </a:defRPr>
            </a:lvl3pPr>
            <a:lvl4pPr marL="1203325" indent="-173038" algn="l" rtl="0" fontAlgn="base">
              <a:spcBef>
                <a:spcPct val="20000"/>
              </a:spcBef>
              <a:spcAft>
                <a:spcPct val="0"/>
              </a:spcAft>
              <a:buClr>
                <a:schemeClr val="bg1"/>
              </a:buClr>
              <a:defRPr sz="1600">
                <a:solidFill>
                  <a:schemeClr val="bg1"/>
                </a:solidFill>
                <a:latin typeface="+mn-lt"/>
              </a:defRPr>
            </a:lvl4pPr>
            <a:lvl5pPr marL="1539875" indent="-163513" algn="l" rtl="0" fontAlgn="base">
              <a:spcBef>
                <a:spcPct val="20000"/>
              </a:spcBef>
              <a:spcAft>
                <a:spcPct val="0"/>
              </a:spcAft>
              <a:buClr>
                <a:schemeClr val="bg1"/>
              </a:buClr>
              <a:buChar char="»"/>
              <a:defRPr sz="1600">
                <a:solidFill>
                  <a:schemeClr val="bg1"/>
                </a:solidFill>
                <a:latin typeface="+mn-lt"/>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a:lstStyle>
          <a:p>
            <a:pPr marL="0" indent="0">
              <a:buNone/>
            </a:pPr>
            <a:r>
              <a:rPr lang="en-US" sz="1350" b="1" kern="0" dirty="0">
                <a:solidFill>
                  <a:srgbClr val="0062FF"/>
                </a:solidFill>
              </a:rPr>
              <a:t>Governing and operationalizing AI</a:t>
            </a:r>
          </a:p>
          <a:p>
            <a:endParaRPr lang="en-US" sz="1200" kern="0" dirty="0"/>
          </a:p>
        </p:txBody>
      </p:sp>
      <p:sp>
        <p:nvSpPr>
          <p:cNvPr id="13" name="Text Placeholder 4">
            <a:extLst>
              <a:ext uri="{FF2B5EF4-FFF2-40B4-BE49-F238E27FC236}">
                <a16:creationId xmlns:a16="http://schemas.microsoft.com/office/drawing/2014/main" id="{FC44AFFA-AA21-4A8E-B451-B9E0AFD90524}"/>
              </a:ext>
            </a:extLst>
          </p:cNvPr>
          <p:cNvSpPr txBox="1">
            <a:spLocks/>
          </p:cNvSpPr>
          <p:nvPr/>
        </p:nvSpPr>
        <p:spPr>
          <a:xfrm>
            <a:off x="365760" y="4269357"/>
            <a:ext cx="2406831" cy="455241"/>
          </a:xfrm>
          <a:prstGeom prst="rect">
            <a:avLst/>
          </a:prstGeom>
        </p:spPr>
        <p:txBody>
          <a:bodyPr/>
          <a:lstStyle>
            <a:defPPr>
              <a:defRPr lang="en-US"/>
            </a:defPPr>
            <a:lvl1pPr marL="0" indent="0" algn="l">
              <a:spcBef>
                <a:spcPct val="20000"/>
              </a:spcBef>
              <a:buClr>
                <a:schemeClr val="tx1"/>
              </a:buClr>
              <a:buFont typeface="Wingdings" pitchFamily="2" charset="2"/>
              <a:buNone/>
              <a:defRPr sz="1800" kern="0">
                <a:solidFill>
                  <a:srgbClr val="0062FF"/>
                </a:solidFill>
                <a:latin typeface="+mn-lt"/>
                <a:cs typeface="+mn-cs"/>
              </a:defRPr>
            </a:lvl1pPr>
            <a:lvl2pPr marL="509588" indent="-163513" algn="l">
              <a:spcBef>
                <a:spcPct val="20000"/>
              </a:spcBef>
              <a:buClr>
                <a:schemeClr val="tx1"/>
              </a:buClr>
              <a:buFont typeface="Arial" charset="0"/>
              <a:buChar char="–"/>
              <a:defRPr sz="1600">
                <a:latin typeface="+mn-lt"/>
              </a:defRPr>
            </a:lvl2pPr>
            <a:lvl3pPr marL="855663" indent="-173038" algn="l">
              <a:spcBef>
                <a:spcPct val="20000"/>
              </a:spcBef>
              <a:buClr>
                <a:schemeClr val="tx1"/>
              </a:buClr>
              <a:buChar char="•"/>
              <a:defRPr sz="1600">
                <a:latin typeface="+mn-lt"/>
              </a:defRPr>
            </a:lvl3pPr>
            <a:lvl4pPr marL="1203325" indent="-173038" algn="l">
              <a:spcBef>
                <a:spcPct val="20000"/>
              </a:spcBef>
              <a:buClr>
                <a:schemeClr val="bg1"/>
              </a:buClr>
              <a:defRPr sz="1600">
                <a:solidFill>
                  <a:schemeClr val="bg1"/>
                </a:solidFill>
                <a:latin typeface="+mn-lt"/>
              </a:defRPr>
            </a:lvl4pPr>
            <a:lvl5pPr marL="1539875" indent="-163513" algn="l">
              <a:spcBef>
                <a:spcPct val="20000"/>
              </a:spcBef>
              <a:buClr>
                <a:schemeClr val="bg1"/>
              </a:buClr>
              <a:buChar char="»"/>
              <a:defRPr sz="1600">
                <a:solidFill>
                  <a:schemeClr val="bg1"/>
                </a:solidFill>
                <a:latin typeface="+mn-lt"/>
              </a:defRPr>
            </a:lvl5pPr>
            <a:lvl6pPr marL="1997075" indent="-163513" fontAlgn="base">
              <a:spcBef>
                <a:spcPct val="20000"/>
              </a:spcBef>
              <a:spcAft>
                <a:spcPct val="0"/>
              </a:spcAft>
              <a:buClr>
                <a:schemeClr val="bg1"/>
              </a:buClr>
              <a:buChar char="»"/>
              <a:defRPr sz="1600">
                <a:solidFill>
                  <a:schemeClr val="bg1"/>
                </a:solidFill>
                <a:latin typeface="+mn-lt"/>
              </a:defRPr>
            </a:lvl6pPr>
            <a:lvl7pPr marL="2454275" indent="-163513" fontAlgn="base">
              <a:spcBef>
                <a:spcPct val="20000"/>
              </a:spcBef>
              <a:spcAft>
                <a:spcPct val="0"/>
              </a:spcAft>
              <a:buClr>
                <a:schemeClr val="bg1"/>
              </a:buClr>
              <a:buChar char="»"/>
              <a:defRPr sz="1600">
                <a:solidFill>
                  <a:schemeClr val="bg1"/>
                </a:solidFill>
                <a:latin typeface="+mn-lt"/>
              </a:defRPr>
            </a:lvl7pPr>
            <a:lvl8pPr marL="2911475" indent="-163513" fontAlgn="base">
              <a:spcBef>
                <a:spcPct val="20000"/>
              </a:spcBef>
              <a:spcAft>
                <a:spcPct val="0"/>
              </a:spcAft>
              <a:buClr>
                <a:schemeClr val="bg1"/>
              </a:buClr>
              <a:buChar char="»"/>
              <a:defRPr sz="1600">
                <a:solidFill>
                  <a:schemeClr val="bg1"/>
                </a:solidFill>
                <a:latin typeface="+mn-lt"/>
              </a:defRPr>
            </a:lvl8pPr>
            <a:lvl9pPr marL="3368675" indent="-163513" fontAlgn="base">
              <a:spcBef>
                <a:spcPct val="20000"/>
              </a:spcBef>
              <a:spcAft>
                <a:spcPct val="0"/>
              </a:spcAft>
              <a:buClr>
                <a:schemeClr val="bg1"/>
              </a:buClr>
              <a:buChar char="»"/>
              <a:defRPr sz="1600">
                <a:solidFill>
                  <a:schemeClr val="bg1"/>
                </a:solidFill>
                <a:latin typeface="+mn-lt"/>
              </a:defRPr>
            </a:lvl9pPr>
          </a:lstStyle>
          <a:p>
            <a:r>
              <a:rPr lang="en-US" sz="1350" b="1" dirty="0"/>
              <a:t>Open source based hyperconverged system</a:t>
            </a:r>
          </a:p>
          <a:p>
            <a:endParaRPr lang="en-US" sz="1350" dirty="0"/>
          </a:p>
        </p:txBody>
      </p:sp>
      <p:cxnSp>
        <p:nvCxnSpPr>
          <p:cNvPr id="14" name="Straight Connector 13">
            <a:extLst>
              <a:ext uri="{FF2B5EF4-FFF2-40B4-BE49-F238E27FC236}">
                <a16:creationId xmlns:a16="http://schemas.microsoft.com/office/drawing/2014/main" id="{0AA639C9-BA2C-4C65-AE14-412304F318C3}"/>
              </a:ext>
            </a:extLst>
          </p:cNvPr>
          <p:cNvCxnSpPr>
            <a:cxnSpLocks/>
          </p:cNvCxnSpPr>
          <p:nvPr/>
        </p:nvCxnSpPr>
        <p:spPr bwMode="auto">
          <a:xfrm>
            <a:off x="274320" y="1851660"/>
            <a:ext cx="8526689" cy="0"/>
          </a:xfrm>
          <a:prstGeom prst="line">
            <a:avLst/>
          </a:prstGeom>
          <a:ln w="1905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8C65BB17-D676-4E62-8D59-15F10117E405}"/>
              </a:ext>
            </a:extLst>
          </p:cNvPr>
          <p:cNvSpPr txBox="1"/>
          <p:nvPr/>
        </p:nvSpPr>
        <p:spPr>
          <a:xfrm>
            <a:off x="2827725" y="1116769"/>
            <a:ext cx="5303285" cy="715837"/>
          </a:xfrm>
          <a:prstGeom prst="rect">
            <a:avLst/>
          </a:prstGeom>
          <a:noFill/>
        </p:spPr>
        <p:txBody>
          <a:bodyPr wrap="square" rtlCol="0">
            <a:spAutoFit/>
          </a:bodyPr>
          <a:lstStyle/>
          <a:p>
            <a:pPr marL="42931" indent="-128588">
              <a:buFont typeface="Arial" panose="020B0604020202020204" pitchFamily="34" charset="0"/>
              <a:buChar char="•"/>
            </a:pPr>
            <a:r>
              <a:rPr lang="en-US" sz="1013" dirty="0"/>
              <a:t>Query all of your data sources as one</a:t>
            </a:r>
          </a:p>
          <a:p>
            <a:pPr marL="42931" indent="-128588">
              <a:buFont typeface="Arial" panose="020B0604020202020204" pitchFamily="34" charset="0"/>
              <a:buChar char="•"/>
            </a:pPr>
            <a:r>
              <a:rPr lang="en-US" sz="1013" dirty="0"/>
              <a:t>Governance, security, and scalability by design</a:t>
            </a:r>
          </a:p>
          <a:p>
            <a:pPr marL="42931" indent="-128588">
              <a:buFont typeface="Arial" panose="020B0604020202020204" pitchFamily="34" charset="0"/>
              <a:buChar char="•"/>
            </a:pPr>
            <a:r>
              <a:rPr lang="en-US" sz="1013" dirty="0"/>
              <a:t>400X faster than federation</a:t>
            </a:r>
          </a:p>
          <a:p>
            <a:pPr marL="42931" indent="-128588">
              <a:buFont typeface="Arial" panose="020B0604020202020204" pitchFamily="34" charset="0"/>
              <a:buChar char="•"/>
            </a:pPr>
            <a:r>
              <a:rPr lang="en-US" sz="1013" i="1" dirty="0"/>
              <a:t>Unmatched by Microsoft, AWS, or Google (may only have simple federation at best)</a:t>
            </a:r>
            <a:endParaRPr lang="en-US" sz="1013" i="1" dirty="0">
              <a:solidFill>
                <a:schemeClr val="bg1"/>
              </a:solidFill>
              <a:latin typeface="IBM Plex Sans" charset="0"/>
              <a:ea typeface="IBM Plex Sans" charset="0"/>
              <a:cs typeface="IBM Plex Sans" charset="0"/>
            </a:endParaRPr>
          </a:p>
        </p:txBody>
      </p:sp>
      <p:sp>
        <p:nvSpPr>
          <p:cNvPr id="18" name="TextBox 17">
            <a:extLst>
              <a:ext uri="{FF2B5EF4-FFF2-40B4-BE49-F238E27FC236}">
                <a16:creationId xmlns:a16="http://schemas.microsoft.com/office/drawing/2014/main" id="{ED88F4CE-EE17-4B83-93F6-9856BF2E6E5D}"/>
              </a:ext>
            </a:extLst>
          </p:cNvPr>
          <p:cNvSpPr txBox="1"/>
          <p:nvPr/>
        </p:nvSpPr>
        <p:spPr>
          <a:xfrm>
            <a:off x="2827725" y="3358297"/>
            <a:ext cx="5763284" cy="715837"/>
          </a:xfrm>
          <a:prstGeom prst="rect">
            <a:avLst/>
          </a:prstGeom>
          <a:noFill/>
        </p:spPr>
        <p:txBody>
          <a:bodyPr wrap="square" rtlCol="0">
            <a:spAutoFit/>
          </a:bodyPr>
          <a:lstStyle/>
          <a:p>
            <a:pPr marL="42931" indent="-128588">
              <a:buFont typeface="Arial" panose="020B0604020202020204" pitchFamily="34" charset="0"/>
              <a:buChar char="•"/>
            </a:pPr>
            <a:r>
              <a:rPr lang="en-US" sz="1013" dirty="0"/>
              <a:t>Governed AI lifecycle management</a:t>
            </a:r>
          </a:p>
          <a:p>
            <a:pPr marL="42931" indent="-128588">
              <a:buFont typeface="Arial" panose="020B0604020202020204" pitchFamily="34" charset="0"/>
              <a:buChar char="•"/>
            </a:pPr>
            <a:r>
              <a:rPr lang="en-US" sz="1013" dirty="0"/>
              <a:t>CI/CD style pipelines for AI DevOps</a:t>
            </a:r>
          </a:p>
          <a:p>
            <a:pPr marL="42931" indent="-128588">
              <a:buFont typeface="Arial" panose="020B0604020202020204" pitchFamily="34" charset="0"/>
              <a:buChar char="•"/>
            </a:pPr>
            <a:r>
              <a:rPr lang="en-US" sz="1013" dirty="0"/>
              <a:t>AI model trust and transparency</a:t>
            </a:r>
          </a:p>
          <a:p>
            <a:pPr marL="42931" indent="-128588">
              <a:buFont typeface="Arial" panose="020B0604020202020204" pitchFamily="34" charset="0"/>
              <a:buChar char="•"/>
            </a:pPr>
            <a:r>
              <a:rPr lang="en-US" sz="1013" i="1" dirty="0"/>
              <a:t>Unmatched by Microsoft, AWS, or Google</a:t>
            </a:r>
            <a:endParaRPr lang="en-US" sz="1013" i="1" dirty="0">
              <a:solidFill>
                <a:schemeClr val="bg1"/>
              </a:solidFill>
              <a:latin typeface="IBM Plex Sans" charset="0"/>
              <a:ea typeface="IBM Plex Sans" charset="0"/>
              <a:cs typeface="IBM Plex Sans" charset="0"/>
            </a:endParaRPr>
          </a:p>
        </p:txBody>
      </p:sp>
      <p:sp>
        <p:nvSpPr>
          <p:cNvPr id="19" name="TextBox 18">
            <a:extLst>
              <a:ext uri="{FF2B5EF4-FFF2-40B4-BE49-F238E27FC236}">
                <a16:creationId xmlns:a16="http://schemas.microsoft.com/office/drawing/2014/main" id="{D6650A6F-5EDD-485A-97E8-E65E24E52E52}"/>
              </a:ext>
            </a:extLst>
          </p:cNvPr>
          <p:cNvSpPr txBox="1"/>
          <p:nvPr/>
        </p:nvSpPr>
        <p:spPr>
          <a:xfrm>
            <a:off x="2827726" y="4146146"/>
            <a:ext cx="5795861" cy="715837"/>
          </a:xfrm>
          <a:prstGeom prst="rect">
            <a:avLst/>
          </a:prstGeom>
          <a:noFill/>
        </p:spPr>
        <p:txBody>
          <a:bodyPr wrap="square" rtlCol="0">
            <a:spAutoFit/>
          </a:bodyPr>
          <a:lstStyle/>
          <a:p>
            <a:pPr marL="42931" indent="-128588">
              <a:buFont typeface="Arial" panose="020B0604020202020204" pitchFamily="34" charset="0"/>
              <a:buChar char="•"/>
            </a:pPr>
            <a:r>
              <a:rPr lang="en-US" sz="1013" dirty="0"/>
              <a:t>Query all of your data sources as one</a:t>
            </a:r>
          </a:p>
          <a:p>
            <a:pPr marL="42931" indent="-128588">
              <a:buFont typeface="Arial" panose="020B0604020202020204" pitchFamily="34" charset="0"/>
              <a:buChar char="•"/>
            </a:pPr>
            <a:r>
              <a:rPr lang="en-US" sz="1013" dirty="0"/>
              <a:t>Governance, security, and scalability by design</a:t>
            </a:r>
          </a:p>
          <a:p>
            <a:pPr marL="42931" indent="-128588">
              <a:buFont typeface="Arial" panose="020B0604020202020204" pitchFamily="34" charset="0"/>
              <a:buChar char="•"/>
            </a:pPr>
            <a:r>
              <a:rPr lang="en-US" sz="1013" dirty="0"/>
              <a:t>40X faster than federation</a:t>
            </a:r>
          </a:p>
          <a:p>
            <a:pPr marL="42931" indent="-128588">
              <a:buFont typeface="Arial" panose="020B0604020202020204" pitchFamily="34" charset="0"/>
              <a:buChar char="•"/>
            </a:pPr>
            <a:r>
              <a:rPr lang="en-US" sz="1013" i="1" dirty="0"/>
              <a:t>Unmatched by Microsoft, AWS, or Google</a:t>
            </a:r>
          </a:p>
        </p:txBody>
      </p:sp>
      <p:sp>
        <p:nvSpPr>
          <p:cNvPr id="20" name="TextBox 19">
            <a:extLst>
              <a:ext uri="{FF2B5EF4-FFF2-40B4-BE49-F238E27FC236}">
                <a16:creationId xmlns:a16="http://schemas.microsoft.com/office/drawing/2014/main" id="{1CF7E8B5-1B70-4671-AA5D-16380E1EBC3C}"/>
              </a:ext>
            </a:extLst>
          </p:cNvPr>
          <p:cNvSpPr txBox="1"/>
          <p:nvPr/>
        </p:nvSpPr>
        <p:spPr>
          <a:xfrm>
            <a:off x="2827725" y="1902365"/>
            <a:ext cx="5973284" cy="715837"/>
          </a:xfrm>
          <a:prstGeom prst="rect">
            <a:avLst/>
          </a:prstGeom>
          <a:noFill/>
        </p:spPr>
        <p:txBody>
          <a:bodyPr wrap="square" rtlCol="0">
            <a:spAutoFit/>
          </a:bodyPr>
          <a:lstStyle/>
          <a:p>
            <a:pPr marL="42931" lvl="1" indent="-128588">
              <a:buFont typeface="Arial" panose="020B0604020202020204" pitchFamily="34" charset="0"/>
              <a:buChar char="•"/>
            </a:pPr>
            <a:r>
              <a:rPr lang="en-US" sz="1013" dirty="0"/>
              <a:t>Data privacy &amp; governance by design: data discovery &amp; curation, with policy &amp; rules management </a:t>
            </a:r>
          </a:p>
          <a:p>
            <a:pPr marL="42931" lvl="1" indent="-128588">
              <a:buFont typeface="Arial" panose="020B0604020202020204" pitchFamily="34" charset="0"/>
              <a:buChar char="•"/>
            </a:pPr>
            <a:r>
              <a:rPr lang="en-US" sz="1013" dirty="0"/>
              <a:t>Metadata management and shopping for data</a:t>
            </a:r>
          </a:p>
          <a:p>
            <a:pPr marL="42931" lvl="1" indent="-128588">
              <a:buFont typeface="Arial" panose="020B0604020202020204" pitchFamily="34" charset="0"/>
              <a:buChar char="•"/>
            </a:pPr>
            <a:r>
              <a:rPr lang="en-US" sz="1013" dirty="0"/>
              <a:t>Smarter compliance: Regulatory ML, industry accelerators, FISMA HIGH certification, etc.</a:t>
            </a:r>
          </a:p>
          <a:p>
            <a:pPr marL="42931" lvl="1" indent="-128588">
              <a:buFont typeface="Arial" panose="020B0604020202020204" pitchFamily="34" charset="0"/>
              <a:buChar char="•"/>
            </a:pPr>
            <a:r>
              <a:rPr lang="en-US" sz="1013" i="1" dirty="0"/>
              <a:t>Unmatched by Microsoft, AWS, or Google</a:t>
            </a:r>
          </a:p>
        </p:txBody>
      </p:sp>
      <p:cxnSp>
        <p:nvCxnSpPr>
          <p:cNvPr id="25" name="Straight Connector 24">
            <a:extLst>
              <a:ext uri="{FF2B5EF4-FFF2-40B4-BE49-F238E27FC236}">
                <a16:creationId xmlns:a16="http://schemas.microsoft.com/office/drawing/2014/main" id="{B4B55F3F-66F2-4CCE-B75B-9E067E9002AE}"/>
              </a:ext>
            </a:extLst>
          </p:cNvPr>
          <p:cNvCxnSpPr>
            <a:cxnSpLocks/>
          </p:cNvCxnSpPr>
          <p:nvPr/>
        </p:nvCxnSpPr>
        <p:spPr bwMode="auto">
          <a:xfrm>
            <a:off x="274320" y="2674620"/>
            <a:ext cx="8526689" cy="0"/>
          </a:xfrm>
          <a:prstGeom prst="line">
            <a:avLst/>
          </a:prstGeom>
          <a:ln w="1905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F529C6F-F1A2-484E-81B4-C3AD8C178D3E}"/>
              </a:ext>
            </a:extLst>
          </p:cNvPr>
          <p:cNvCxnSpPr>
            <a:cxnSpLocks/>
          </p:cNvCxnSpPr>
          <p:nvPr/>
        </p:nvCxnSpPr>
        <p:spPr bwMode="auto">
          <a:xfrm>
            <a:off x="274320" y="4114523"/>
            <a:ext cx="8526689" cy="0"/>
          </a:xfrm>
          <a:prstGeom prst="line">
            <a:avLst/>
          </a:prstGeom>
          <a:ln w="1905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EC1B133-8515-424F-87A2-536A226F1344}"/>
              </a:ext>
            </a:extLst>
          </p:cNvPr>
          <p:cNvCxnSpPr>
            <a:cxnSpLocks/>
          </p:cNvCxnSpPr>
          <p:nvPr/>
        </p:nvCxnSpPr>
        <p:spPr bwMode="auto">
          <a:xfrm>
            <a:off x="274320" y="3360420"/>
            <a:ext cx="8526689" cy="0"/>
          </a:xfrm>
          <a:prstGeom prst="line">
            <a:avLst/>
          </a:prstGeom>
          <a:ln w="1905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4">
            <a:extLst>
              <a:ext uri="{FF2B5EF4-FFF2-40B4-BE49-F238E27FC236}">
                <a16:creationId xmlns:a16="http://schemas.microsoft.com/office/drawing/2014/main" id="{FC59B151-48CD-4E35-ADCF-73DB7B1865DA}"/>
              </a:ext>
            </a:extLst>
          </p:cNvPr>
          <p:cNvSpPr txBox="1">
            <a:spLocks/>
          </p:cNvSpPr>
          <p:nvPr/>
        </p:nvSpPr>
        <p:spPr>
          <a:xfrm>
            <a:off x="365760" y="2774095"/>
            <a:ext cx="2483672" cy="534713"/>
          </a:xfrm>
          <a:prstGeom prst="rect">
            <a:avLst/>
          </a:prstGeom>
        </p:spPr>
        <p:txBody>
          <a:bodyPr/>
          <a:lstStyle>
            <a:lvl1pPr marL="173038" indent="-173038"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fontAlgn="base">
              <a:spcBef>
                <a:spcPct val="20000"/>
              </a:spcBef>
              <a:spcAft>
                <a:spcPct val="0"/>
              </a:spcAft>
              <a:buClr>
                <a:schemeClr val="tx1"/>
              </a:buClr>
              <a:buFont typeface="Arial" charset="0"/>
              <a:buChar char="–"/>
              <a:defRPr sz="1600">
                <a:solidFill>
                  <a:schemeClr val="tx1"/>
                </a:solidFill>
                <a:latin typeface="+mn-lt"/>
              </a:defRPr>
            </a:lvl2pPr>
            <a:lvl3pPr marL="855663" indent="-173038" algn="l" rtl="0" fontAlgn="base">
              <a:spcBef>
                <a:spcPct val="20000"/>
              </a:spcBef>
              <a:spcAft>
                <a:spcPct val="0"/>
              </a:spcAft>
              <a:buClr>
                <a:schemeClr val="tx1"/>
              </a:buClr>
              <a:buChar char="•"/>
              <a:defRPr sz="1600">
                <a:solidFill>
                  <a:schemeClr val="tx1"/>
                </a:solidFill>
                <a:latin typeface="+mn-lt"/>
              </a:defRPr>
            </a:lvl3pPr>
            <a:lvl4pPr marL="1203325" indent="-173038" algn="l" rtl="0" fontAlgn="base">
              <a:spcBef>
                <a:spcPct val="20000"/>
              </a:spcBef>
              <a:spcAft>
                <a:spcPct val="0"/>
              </a:spcAft>
              <a:buClr>
                <a:schemeClr val="bg1"/>
              </a:buClr>
              <a:defRPr sz="1600">
                <a:solidFill>
                  <a:schemeClr val="bg1"/>
                </a:solidFill>
                <a:latin typeface="+mn-lt"/>
              </a:defRPr>
            </a:lvl4pPr>
            <a:lvl5pPr marL="1539875" indent="-163513" algn="l" rtl="0" fontAlgn="base">
              <a:spcBef>
                <a:spcPct val="20000"/>
              </a:spcBef>
              <a:spcAft>
                <a:spcPct val="0"/>
              </a:spcAft>
              <a:buClr>
                <a:schemeClr val="bg1"/>
              </a:buClr>
              <a:buChar char="»"/>
              <a:defRPr sz="1600">
                <a:solidFill>
                  <a:schemeClr val="bg1"/>
                </a:solidFill>
                <a:latin typeface="+mn-lt"/>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a:lstStyle>
          <a:p>
            <a:pPr marL="0" indent="0">
              <a:buNone/>
            </a:pPr>
            <a:r>
              <a:rPr lang="en-US" sz="1350" b="1" kern="0" dirty="0">
                <a:solidFill>
                  <a:srgbClr val="0062FF"/>
                </a:solidFill>
              </a:rPr>
              <a:t>Model bias and drift detections w/ explainability</a:t>
            </a:r>
          </a:p>
          <a:p>
            <a:endParaRPr lang="en-US" sz="1200" kern="0" dirty="0"/>
          </a:p>
        </p:txBody>
      </p:sp>
      <p:sp>
        <p:nvSpPr>
          <p:cNvPr id="21" name="TextBox 20">
            <a:extLst>
              <a:ext uri="{FF2B5EF4-FFF2-40B4-BE49-F238E27FC236}">
                <a16:creationId xmlns:a16="http://schemas.microsoft.com/office/drawing/2014/main" id="{A20B0315-A483-4598-9808-8CAED3BE63F3}"/>
              </a:ext>
            </a:extLst>
          </p:cNvPr>
          <p:cNvSpPr txBox="1"/>
          <p:nvPr/>
        </p:nvSpPr>
        <p:spPr>
          <a:xfrm>
            <a:off x="2827725" y="2759025"/>
            <a:ext cx="5973284" cy="559961"/>
          </a:xfrm>
          <a:prstGeom prst="rect">
            <a:avLst/>
          </a:prstGeom>
          <a:noFill/>
        </p:spPr>
        <p:txBody>
          <a:bodyPr wrap="square" rtlCol="0">
            <a:spAutoFit/>
          </a:bodyPr>
          <a:lstStyle/>
          <a:p>
            <a:pPr marL="42931" lvl="1" indent="-128588">
              <a:buFont typeface="Arial" panose="020B0604020202020204" pitchFamily="34" charset="0"/>
              <a:buChar char="•"/>
            </a:pPr>
            <a:r>
              <a:rPr lang="en-US" sz="1013" dirty="0"/>
              <a:t>Detect and mitigate model bias and drift</a:t>
            </a:r>
          </a:p>
          <a:p>
            <a:pPr marL="42931" lvl="1" indent="-128588">
              <a:buFont typeface="Arial" panose="020B0604020202020204" pitchFamily="34" charset="0"/>
              <a:buChar char="•"/>
            </a:pPr>
            <a:r>
              <a:rPr lang="en-US" sz="1013" dirty="0"/>
              <a:t>Explainability of a model prediction for a single transaction</a:t>
            </a:r>
          </a:p>
          <a:p>
            <a:pPr marL="42931" lvl="1" indent="-128588">
              <a:buFont typeface="Arial" panose="020B0604020202020204" pitchFamily="34" charset="0"/>
              <a:buChar char="•"/>
            </a:pPr>
            <a:r>
              <a:rPr lang="en-US" sz="1013" i="1" dirty="0"/>
              <a:t>Unmatched by Microsoft, AWS, or Google (none have all three)</a:t>
            </a:r>
          </a:p>
        </p:txBody>
      </p:sp>
      <p:sp>
        <p:nvSpPr>
          <p:cNvPr id="3" name="Footer Placeholder 2">
            <a:extLst>
              <a:ext uri="{FF2B5EF4-FFF2-40B4-BE49-F238E27FC236}">
                <a16:creationId xmlns:a16="http://schemas.microsoft.com/office/drawing/2014/main" id="{671F2033-BDDE-9346-A358-E233F5ABBCAB}"/>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16BB3089-A253-6044-B57F-1B9840626CB1}"/>
              </a:ext>
            </a:extLst>
          </p:cNvPr>
          <p:cNvSpPr>
            <a:spLocks noGrp="1"/>
          </p:cNvSpPr>
          <p:nvPr>
            <p:ph type="sldNum" sz="quarter" idx="11"/>
          </p:nvPr>
        </p:nvSpPr>
        <p:spPr/>
        <p:txBody>
          <a:bodyPr/>
          <a:lstStyle/>
          <a:p>
            <a:fld id="{59395FB3-9C97-154F-86B2-7E381B951268}" type="slidenum">
              <a:rPr lang="en-US" smtClean="0"/>
              <a:pPr/>
              <a:t>117</a:t>
            </a:fld>
            <a:endParaRPr lang="en-US" dirty="0"/>
          </a:p>
        </p:txBody>
      </p:sp>
      <p:pic>
        <p:nvPicPr>
          <p:cNvPr id="22" name="Picture 21">
            <a:extLst>
              <a:ext uri="{FF2B5EF4-FFF2-40B4-BE49-F238E27FC236}">
                <a16:creationId xmlns:a16="http://schemas.microsoft.com/office/drawing/2014/main" id="{97EDE056-48DA-934C-94D2-16EDADDAAEE9}"/>
              </a:ext>
            </a:extLst>
          </p:cNvPr>
          <p:cNvPicPr>
            <a:picLocks noChangeAspect="1"/>
          </p:cNvPicPr>
          <p:nvPr/>
        </p:nvPicPr>
        <p:blipFill>
          <a:blip r:embed="rId3"/>
          <a:stretch>
            <a:fillRect/>
          </a:stretch>
        </p:blipFill>
        <p:spPr>
          <a:xfrm>
            <a:off x="8388628" y="141514"/>
            <a:ext cx="605352" cy="699791"/>
          </a:xfrm>
          <a:prstGeom prst="rect">
            <a:avLst/>
          </a:prstGeom>
        </p:spPr>
      </p:pic>
    </p:spTree>
    <p:extLst>
      <p:ext uri="{BB962C8B-B14F-4D97-AF65-F5344CB8AC3E}">
        <p14:creationId xmlns:p14="http://schemas.microsoft.com/office/powerpoint/2010/main" val="41102864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50EBDE-F0A4-4035-8DF8-926B46101AF3}"/>
              </a:ext>
            </a:extLst>
          </p:cNvPr>
          <p:cNvPicPr>
            <a:picLocks noChangeAspect="1"/>
          </p:cNvPicPr>
          <p:nvPr/>
        </p:nvPicPr>
        <p:blipFill>
          <a:blip r:embed="rId3"/>
          <a:stretch>
            <a:fillRect/>
          </a:stretch>
        </p:blipFill>
        <p:spPr>
          <a:xfrm>
            <a:off x="2285801" y="0"/>
            <a:ext cx="7029450" cy="5143500"/>
          </a:xfrm>
          <a:prstGeom prst="rect">
            <a:avLst/>
          </a:prstGeom>
        </p:spPr>
      </p:pic>
      <p:sp>
        <p:nvSpPr>
          <p:cNvPr id="71" name="Rectangle 70">
            <a:extLst>
              <a:ext uri="{FF2B5EF4-FFF2-40B4-BE49-F238E27FC236}">
                <a16:creationId xmlns:a16="http://schemas.microsoft.com/office/drawing/2014/main" id="{A645AE14-BDE7-4871-9D4A-0F7DA24FD9F4}"/>
              </a:ext>
            </a:extLst>
          </p:cNvPr>
          <p:cNvSpPr/>
          <p:nvPr/>
        </p:nvSpPr>
        <p:spPr>
          <a:xfrm>
            <a:off x="2285802" y="1265980"/>
            <a:ext cx="4172149" cy="257175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783">
              <a:defRPr/>
            </a:pPr>
            <a:endParaRPr lang="en-US" sz="1250" dirty="0">
              <a:solidFill>
                <a:srgbClr val="051243"/>
              </a:solidFill>
              <a:latin typeface="IBM Plex Sans" panose="020B0503050000000000" pitchFamily="34" charset="0"/>
            </a:endParaRPr>
          </a:p>
        </p:txBody>
      </p:sp>
      <p:sp>
        <p:nvSpPr>
          <p:cNvPr id="62" name="Rectangle 61">
            <a:extLst>
              <a:ext uri="{FF2B5EF4-FFF2-40B4-BE49-F238E27FC236}">
                <a16:creationId xmlns:a16="http://schemas.microsoft.com/office/drawing/2014/main" id="{310A963B-182F-4D52-A7E3-01ABAF84A8BB}"/>
              </a:ext>
            </a:extLst>
          </p:cNvPr>
          <p:cNvSpPr/>
          <p:nvPr/>
        </p:nvSpPr>
        <p:spPr>
          <a:xfrm>
            <a:off x="6429376" y="1265981"/>
            <a:ext cx="2714625" cy="8519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783">
              <a:defRPr/>
            </a:pPr>
            <a:endParaRPr lang="en-US" sz="1250" dirty="0">
              <a:solidFill>
                <a:srgbClr val="051243"/>
              </a:solidFill>
              <a:latin typeface="IBM Plex Sans" panose="020B0503050000000000" pitchFamily="34" charset="0"/>
            </a:endParaRPr>
          </a:p>
        </p:txBody>
      </p:sp>
      <p:sp>
        <p:nvSpPr>
          <p:cNvPr id="63" name="Rectangle 62">
            <a:extLst>
              <a:ext uri="{FF2B5EF4-FFF2-40B4-BE49-F238E27FC236}">
                <a16:creationId xmlns:a16="http://schemas.microsoft.com/office/drawing/2014/main" id="{7D06B2AA-2460-4F55-B5EE-761D8D0BB60C}"/>
              </a:ext>
            </a:extLst>
          </p:cNvPr>
          <p:cNvSpPr/>
          <p:nvPr/>
        </p:nvSpPr>
        <p:spPr>
          <a:xfrm>
            <a:off x="6429376" y="2117972"/>
            <a:ext cx="2714625" cy="17197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783">
              <a:defRPr/>
            </a:pPr>
            <a:endParaRPr lang="en-US" sz="1250" dirty="0">
              <a:solidFill>
                <a:srgbClr val="051243"/>
              </a:solidFill>
              <a:latin typeface="IBM Plex Sans" panose="020B0503050000000000" pitchFamily="34" charset="0"/>
            </a:endParaRPr>
          </a:p>
        </p:txBody>
      </p:sp>
      <p:sp>
        <p:nvSpPr>
          <p:cNvPr id="50" name="Title 49">
            <a:extLst>
              <a:ext uri="{FF2B5EF4-FFF2-40B4-BE49-F238E27FC236}">
                <a16:creationId xmlns:a16="http://schemas.microsoft.com/office/drawing/2014/main" id="{C9C9B3F2-BB0E-4812-947D-878E9BF9E27A}"/>
              </a:ext>
            </a:extLst>
          </p:cNvPr>
          <p:cNvSpPr>
            <a:spLocks noGrp="1"/>
          </p:cNvSpPr>
          <p:nvPr>
            <p:ph type="title"/>
          </p:nvPr>
        </p:nvSpPr>
        <p:spPr>
          <a:xfrm>
            <a:off x="169882" y="1171576"/>
            <a:ext cx="2022641" cy="1436139"/>
          </a:xfrm>
        </p:spPr>
        <p:txBody>
          <a:bodyPr/>
          <a:lstStyle/>
          <a:p>
            <a:r>
              <a:rPr lang="en-US" sz="2000" dirty="0"/>
              <a:t>Turbocharged     digital transformation</a:t>
            </a:r>
            <a:br>
              <a:rPr lang="en-US" sz="2000" dirty="0"/>
            </a:br>
            <a:endParaRPr lang="en-US" sz="2000" dirty="0"/>
          </a:p>
        </p:txBody>
      </p:sp>
      <p:sp>
        <p:nvSpPr>
          <p:cNvPr id="60" name="Content Placeholder 59">
            <a:extLst>
              <a:ext uri="{FF2B5EF4-FFF2-40B4-BE49-F238E27FC236}">
                <a16:creationId xmlns:a16="http://schemas.microsoft.com/office/drawing/2014/main" id="{AB7438D5-91F5-46D4-8298-5AF7DF20F859}"/>
              </a:ext>
            </a:extLst>
          </p:cNvPr>
          <p:cNvSpPr>
            <a:spLocks noGrp="1"/>
          </p:cNvSpPr>
          <p:nvPr>
            <p:ph idx="4294967295"/>
          </p:nvPr>
        </p:nvSpPr>
        <p:spPr>
          <a:xfrm>
            <a:off x="6641115" y="1390895"/>
            <a:ext cx="2228850" cy="771525"/>
          </a:xfrm>
        </p:spPr>
        <p:txBody>
          <a:bodyPr/>
          <a:lstStyle/>
          <a:p>
            <a:pPr>
              <a:spcBef>
                <a:spcPts val="0"/>
              </a:spcBef>
            </a:pPr>
            <a:r>
              <a:rPr lang="en-US" sz="1000" dirty="0">
                <a:latin typeface="+mn-lt"/>
              </a:rPr>
              <a:t>Simplify and automate how your organization turns data into insights within a unified, all-in-one design.</a:t>
            </a:r>
          </a:p>
        </p:txBody>
      </p:sp>
      <p:sp>
        <p:nvSpPr>
          <p:cNvPr id="66" name="Content Placeholder 59">
            <a:extLst>
              <a:ext uri="{FF2B5EF4-FFF2-40B4-BE49-F238E27FC236}">
                <a16:creationId xmlns:a16="http://schemas.microsoft.com/office/drawing/2014/main" id="{6F1043F0-070D-4923-AE2C-4129D258536A}"/>
              </a:ext>
            </a:extLst>
          </p:cNvPr>
          <p:cNvSpPr txBox="1">
            <a:spLocks/>
          </p:cNvSpPr>
          <p:nvPr/>
        </p:nvSpPr>
        <p:spPr>
          <a:xfrm>
            <a:off x="6600627" y="2169684"/>
            <a:ext cx="2457649" cy="1013454"/>
          </a:xfrm>
          <a:prstGeom prst="rect">
            <a:avLst/>
          </a:prstGeom>
        </p:spPr>
        <p:txBody>
          <a:bodyPr vert="horz" lIns="0" tIns="142875"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defTabSz="685783">
              <a:lnSpc>
                <a:spcPct val="100000"/>
              </a:lnSpc>
              <a:spcBef>
                <a:spcPts val="0"/>
              </a:spcBef>
              <a:defRPr/>
            </a:pPr>
            <a:r>
              <a:rPr lang="en-US" sz="1000" i="1" dirty="0">
                <a:solidFill>
                  <a:srgbClr val="FFFFFF"/>
                </a:solidFill>
                <a:latin typeface="Arial" panose="020B0604020202020204"/>
              </a:rPr>
              <a:t>“Cloud Pak for Data enabled Sprint to digest high volumes of data for near real-time  ML/AI analysis, and the trial results have shown potential to take Sprint to the next phase of digital transformation.” </a:t>
            </a:r>
          </a:p>
          <a:p>
            <a:pPr defTabSz="685783">
              <a:lnSpc>
                <a:spcPct val="100000"/>
              </a:lnSpc>
              <a:spcBef>
                <a:spcPts val="0"/>
              </a:spcBef>
              <a:defRPr/>
            </a:pPr>
            <a:endParaRPr lang="en-US" sz="1000" i="1" dirty="0">
              <a:solidFill>
                <a:srgbClr val="FFFFFF"/>
              </a:solidFill>
            </a:endParaRPr>
          </a:p>
        </p:txBody>
      </p:sp>
      <p:sp>
        <p:nvSpPr>
          <p:cNvPr id="67" name="Text Placeholder 5">
            <a:extLst>
              <a:ext uri="{FF2B5EF4-FFF2-40B4-BE49-F238E27FC236}">
                <a16:creationId xmlns:a16="http://schemas.microsoft.com/office/drawing/2014/main" id="{B3F06B0E-4506-4446-BFC5-EBCB0580E759}"/>
              </a:ext>
            </a:extLst>
          </p:cNvPr>
          <p:cNvSpPr txBox="1">
            <a:spLocks/>
          </p:cNvSpPr>
          <p:nvPr/>
        </p:nvSpPr>
        <p:spPr>
          <a:xfrm>
            <a:off x="6454357" y="3325076"/>
            <a:ext cx="2664663" cy="373551"/>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defTabSz="685783">
              <a:spcBef>
                <a:spcPts val="375"/>
              </a:spcBef>
              <a:defRPr/>
            </a:pPr>
            <a:r>
              <a:rPr lang="en-US" sz="813" dirty="0">
                <a:solidFill>
                  <a:srgbClr val="FFFFFF"/>
                </a:solidFill>
              </a:rPr>
              <a:t>Michelle Gehl</a:t>
            </a:r>
          </a:p>
          <a:p>
            <a:pPr algn="r" defTabSz="685783">
              <a:spcBef>
                <a:spcPts val="375"/>
              </a:spcBef>
              <a:defRPr/>
            </a:pPr>
            <a:r>
              <a:rPr lang="en-US" sz="813" dirty="0">
                <a:solidFill>
                  <a:srgbClr val="FFFFFF"/>
                </a:solidFill>
              </a:rPr>
              <a:t>VP Networks OSS Applications and Operations, Sprint</a:t>
            </a:r>
          </a:p>
        </p:txBody>
      </p:sp>
      <p:sp>
        <p:nvSpPr>
          <p:cNvPr id="53" name="Content Placeholder 52">
            <a:extLst>
              <a:ext uri="{FF2B5EF4-FFF2-40B4-BE49-F238E27FC236}">
                <a16:creationId xmlns:a16="http://schemas.microsoft.com/office/drawing/2014/main" id="{AB549EA7-2D58-4F7D-A801-602CD7A50E0B}"/>
              </a:ext>
            </a:extLst>
          </p:cNvPr>
          <p:cNvSpPr>
            <a:spLocks noGrp="1"/>
          </p:cNvSpPr>
          <p:nvPr>
            <p:ph idx="4294967295"/>
          </p:nvPr>
        </p:nvSpPr>
        <p:spPr>
          <a:xfrm>
            <a:off x="2405329" y="1485901"/>
            <a:ext cx="3772933" cy="2103967"/>
          </a:xfrm>
        </p:spPr>
        <p:txBody>
          <a:bodyPr/>
          <a:lstStyle/>
          <a:p>
            <a:r>
              <a:rPr lang="en-US" sz="1125" dirty="0">
                <a:solidFill>
                  <a:schemeClr val="tx1"/>
                </a:solidFill>
                <a:latin typeface="+mn-lt"/>
              </a:rPr>
              <a:t>Facing its own path toward digital transformation, Sprint started preparing its data for artificial intelligence (AI) with the goal of using machine learning algorithms to gain quicker insights and increase responsiveness to customers.</a:t>
            </a:r>
          </a:p>
          <a:p>
            <a:endParaRPr lang="en-US" sz="1125" dirty="0">
              <a:solidFill>
                <a:schemeClr val="tx1"/>
              </a:solidFill>
              <a:latin typeface="+mn-lt"/>
            </a:endParaRPr>
          </a:p>
          <a:p>
            <a:r>
              <a:rPr lang="en-US" sz="1125" dirty="0">
                <a:solidFill>
                  <a:schemeClr val="tx1"/>
                </a:solidFill>
                <a:latin typeface="+mn-lt"/>
              </a:rPr>
              <a:t>Sprint chose </a:t>
            </a:r>
            <a:r>
              <a:rPr lang="en-US" sz="1125" dirty="0">
                <a:solidFill>
                  <a:schemeClr val="tx1"/>
                </a:solidFill>
                <a:latin typeface="+mn-lt"/>
                <a:hlinkClick r:id="rId4"/>
              </a:rPr>
              <a:t>Cloud Pak for Data </a:t>
            </a:r>
            <a:r>
              <a:rPr lang="en-US" sz="1125" dirty="0">
                <a:solidFill>
                  <a:schemeClr val="tx1"/>
                </a:solidFill>
                <a:latin typeface="+mn-lt"/>
              </a:rPr>
              <a:t>because it enables AI projects in weeks rather than months through unifying and simplifying three critical stages in the journey to AI: the collection, organization and analysis of data.</a:t>
            </a:r>
          </a:p>
        </p:txBody>
      </p:sp>
      <p:sp>
        <p:nvSpPr>
          <p:cNvPr id="15" name="Content Placeholder 59">
            <a:extLst>
              <a:ext uri="{FF2B5EF4-FFF2-40B4-BE49-F238E27FC236}">
                <a16:creationId xmlns:a16="http://schemas.microsoft.com/office/drawing/2014/main" id="{C91220A5-3BB1-234B-B7CE-E24DF0E05CC4}"/>
              </a:ext>
            </a:extLst>
          </p:cNvPr>
          <p:cNvSpPr txBox="1">
            <a:spLocks/>
          </p:cNvSpPr>
          <p:nvPr/>
        </p:nvSpPr>
        <p:spPr>
          <a:xfrm>
            <a:off x="180391" y="2698586"/>
            <a:ext cx="1922246" cy="2159165"/>
          </a:xfrm>
          <a:prstGeom prst="rect">
            <a:avLst/>
          </a:prstGeom>
        </p:spPr>
        <p:txBody>
          <a:bodyPr vert="horz" lIns="0" tIns="142875"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defTabSz="685783">
              <a:lnSpc>
                <a:spcPct val="100000"/>
              </a:lnSpc>
              <a:spcBef>
                <a:spcPts val="0"/>
              </a:spcBef>
            </a:pPr>
            <a:r>
              <a:rPr lang="en-US" sz="1000" dirty="0">
                <a:solidFill>
                  <a:srgbClr val="FFFFFF"/>
                </a:solidFill>
                <a:latin typeface="Arial" panose="020B0604020202020204"/>
              </a:rPr>
              <a:t>Read the story in any of these magazines:</a:t>
            </a:r>
            <a:endParaRPr lang="en-US" sz="1000" b="1" dirty="0">
              <a:solidFill>
                <a:srgbClr val="FFFFFF"/>
              </a:solidFill>
              <a:latin typeface="Arial" panose="020B0604020202020204"/>
              <a:hlinkClick r:id="" action="ppaction://noaction">
                <a:extLst>
                  <a:ext uri="{A12FA001-AC4F-418D-AE19-62706E023703}">
                    <ahyp:hlinkClr xmlns:ahyp="http://schemas.microsoft.com/office/drawing/2018/hyperlinkcolor" val="tx"/>
                  </a:ext>
                </a:extLst>
              </a:hlinkClick>
            </a:endParaRPr>
          </a:p>
          <a:p>
            <a:pPr defTabSz="685783">
              <a:lnSpc>
                <a:spcPct val="100000"/>
              </a:lnSpc>
              <a:spcBef>
                <a:spcPts val="0"/>
              </a:spcBef>
              <a:defRPr/>
            </a:pPr>
            <a:endParaRPr lang="en-US" sz="1000" b="1" dirty="0">
              <a:solidFill>
                <a:srgbClr val="FFFFFF"/>
              </a:solidFill>
              <a:latin typeface="Arial" panose="020B0604020202020204"/>
              <a:hlinkClick r:id="" action="ppaction://noaction">
                <a:extLst>
                  <a:ext uri="{A12FA001-AC4F-418D-AE19-62706E023703}">
                    <ahyp:hlinkClr xmlns:ahyp="http://schemas.microsoft.com/office/drawing/2018/hyperlinkcolor" val="tx"/>
                  </a:ext>
                </a:extLst>
              </a:hlinkClick>
            </a:endParaRPr>
          </a:p>
          <a:p>
            <a:pPr defTabSz="685783">
              <a:lnSpc>
                <a:spcPct val="100000"/>
              </a:lnSpc>
              <a:spcBef>
                <a:spcPts val="0"/>
              </a:spcBef>
              <a:defRPr/>
            </a:pPr>
            <a:r>
              <a:rPr lang="en-US" sz="1000" dirty="0">
                <a:solidFill>
                  <a:srgbClr val="FFFFFF"/>
                </a:solidFill>
                <a:latin typeface="Arial" panose="020B0604020202020204"/>
                <a:hlinkClick r:id="rId5">
                  <a:extLst>
                    <a:ext uri="{A12FA001-AC4F-418D-AE19-62706E023703}">
                      <ahyp:hlinkClr xmlns:ahyp="http://schemas.microsoft.com/office/drawing/2018/hyperlinkcolor" val="tx"/>
                    </a:ext>
                  </a:extLst>
                </a:hlinkClick>
              </a:rPr>
              <a:t>Business Chief US</a:t>
            </a:r>
            <a:endParaRPr lang="en-US" sz="1000" dirty="0">
              <a:solidFill>
                <a:srgbClr val="FFFFFF"/>
              </a:solidFill>
              <a:latin typeface="Arial" panose="020B0604020202020204"/>
            </a:endParaRPr>
          </a:p>
          <a:p>
            <a:pPr defTabSz="685783">
              <a:lnSpc>
                <a:spcPct val="100000"/>
              </a:lnSpc>
              <a:spcBef>
                <a:spcPts val="0"/>
              </a:spcBef>
            </a:pPr>
            <a:r>
              <a:rPr lang="en-US" sz="1000" dirty="0">
                <a:solidFill>
                  <a:srgbClr val="FFFFFF"/>
                </a:solidFill>
                <a:latin typeface="Arial" panose="020B0604020202020204"/>
              </a:rPr>
              <a:t>(</a:t>
            </a:r>
            <a:r>
              <a:rPr lang="en-US" sz="875" dirty="0">
                <a:solidFill>
                  <a:srgbClr val="FFFFFF"/>
                </a:solidFill>
                <a:latin typeface="Arial" panose="020B0604020202020204"/>
              </a:rPr>
              <a:t>front cover, story pages 12-23,       Cloud Pak for Data pages 16-17)</a:t>
            </a:r>
          </a:p>
          <a:p>
            <a:pPr defTabSz="685783">
              <a:lnSpc>
                <a:spcPct val="100000"/>
              </a:lnSpc>
              <a:spcBef>
                <a:spcPts val="0"/>
              </a:spcBef>
            </a:pPr>
            <a:endParaRPr lang="en-US" sz="875" dirty="0">
              <a:solidFill>
                <a:srgbClr val="FFFFFF"/>
              </a:solidFill>
              <a:latin typeface="Arial" panose="020B0604020202020204"/>
            </a:endParaRPr>
          </a:p>
          <a:p>
            <a:pPr defTabSz="685783">
              <a:lnSpc>
                <a:spcPct val="100000"/>
              </a:lnSpc>
              <a:spcBef>
                <a:spcPts val="0"/>
              </a:spcBef>
            </a:pPr>
            <a:r>
              <a:rPr lang="en-US" sz="1000" dirty="0">
                <a:solidFill>
                  <a:srgbClr val="FFFFFF"/>
                </a:solidFill>
                <a:latin typeface="Arial" panose="020B0604020202020204"/>
                <a:hlinkClick r:id="rId6">
                  <a:extLst>
                    <a:ext uri="{A12FA001-AC4F-418D-AE19-62706E023703}">
                      <ahyp:hlinkClr xmlns:ahyp="http://schemas.microsoft.com/office/drawing/2018/hyperlinkcolor" val="tx"/>
                    </a:ext>
                  </a:extLst>
                </a:hlinkClick>
              </a:rPr>
              <a:t>Business Chief Canada </a:t>
            </a:r>
            <a:endParaRPr lang="en-US" sz="1000" dirty="0">
              <a:solidFill>
                <a:srgbClr val="FFFFFF"/>
              </a:solidFill>
              <a:latin typeface="Arial" panose="020B0604020202020204"/>
            </a:endParaRPr>
          </a:p>
          <a:p>
            <a:pPr defTabSz="685783">
              <a:lnSpc>
                <a:spcPct val="100000"/>
              </a:lnSpc>
              <a:spcBef>
                <a:spcPts val="0"/>
              </a:spcBef>
            </a:pPr>
            <a:r>
              <a:rPr lang="en-US" sz="875" dirty="0">
                <a:solidFill>
                  <a:srgbClr val="FFFFFF"/>
                </a:solidFill>
                <a:latin typeface="Arial" panose="020B0604020202020204"/>
              </a:rPr>
              <a:t>(story pages 144-153, Cloud Pak for Data pages 146-147)</a:t>
            </a:r>
          </a:p>
          <a:p>
            <a:pPr defTabSz="685783">
              <a:lnSpc>
                <a:spcPct val="100000"/>
              </a:lnSpc>
              <a:spcBef>
                <a:spcPts val="0"/>
              </a:spcBef>
            </a:pPr>
            <a:endParaRPr lang="en-US" sz="1000" b="1" dirty="0">
              <a:solidFill>
                <a:srgbClr val="FFFFFF"/>
              </a:solidFill>
              <a:latin typeface="Arial" panose="020B0604020202020204"/>
              <a:hlinkClick r:id="rId7">
                <a:extLst>
                  <a:ext uri="{A12FA001-AC4F-418D-AE19-62706E023703}">
                    <ahyp:hlinkClr xmlns:ahyp="http://schemas.microsoft.com/office/drawing/2018/hyperlinkcolor" val="tx"/>
                  </a:ext>
                </a:extLst>
              </a:hlinkClick>
            </a:endParaRPr>
          </a:p>
          <a:p>
            <a:pPr defTabSz="685783">
              <a:lnSpc>
                <a:spcPct val="100000"/>
              </a:lnSpc>
              <a:spcBef>
                <a:spcPts val="0"/>
              </a:spcBef>
            </a:pPr>
            <a:r>
              <a:rPr lang="en-US" sz="1000" dirty="0">
                <a:solidFill>
                  <a:srgbClr val="FFFFFF"/>
                </a:solidFill>
                <a:latin typeface="Arial" panose="020B0604020202020204"/>
                <a:hlinkClick r:id="rId7">
                  <a:extLst>
                    <a:ext uri="{A12FA001-AC4F-418D-AE19-62706E023703}">
                      <ahyp:hlinkClr xmlns:ahyp="http://schemas.microsoft.com/office/drawing/2018/hyperlinkcolor" val="tx"/>
                    </a:ext>
                  </a:extLst>
                </a:hlinkClick>
              </a:rPr>
              <a:t>Gigabit Magazine </a:t>
            </a:r>
            <a:r>
              <a:rPr lang="en-US" sz="1000" dirty="0">
                <a:solidFill>
                  <a:srgbClr val="FFFFFF"/>
                </a:solidFill>
                <a:latin typeface="Arial" panose="020B0604020202020204"/>
              </a:rPr>
              <a:t>                      </a:t>
            </a:r>
            <a:r>
              <a:rPr lang="en-US" sz="875" dirty="0">
                <a:solidFill>
                  <a:srgbClr val="FFFFFF"/>
                </a:solidFill>
                <a:latin typeface="Arial" panose="020B0604020202020204"/>
              </a:rPr>
              <a:t>(front cover, story pages 12-23, Cloud Pak for Data pages 16-17) </a:t>
            </a:r>
            <a:endParaRPr lang="en-CA" sz="875" dirty="0">
              <a:solidFill>
                <a:srgbClr val="FFFFFF"/>
              </a:solidFill>
              <a:latin typeface="Arial" panose="020B0604020202020204"/>
            </a:endParaRPr>
          </a:p>
          <a:p>
            <a:pPr defTabSz="685783">
              <a:lnSpc>
                <a:spcPct val="100000"/>
              </a:lnSpc>
              <a:spcBef>
                <a:spcPts val="0"/>
              </a:spcBef>
            </a:pPr>
            <a:endParaRPr lang="en-US" sz="875" dirty="0">
              <a:solidFill>
                <a:srgbClr val="000000"/>
              </a:solidFill>
            </a:endParaRPr>
          </a:p>
          <a:p>
            <a:pPr defTabSz="685783">
              <a:lnSpc>
                <a:spcPct val="100000"/>
              </a:lnSpc>
              <a:spcBef>
                <a:spcPts val="0"/>
              </a:spcBef>
            </a:pPr>
            <a:endParaRPr lang="en-US" sz="875" b="1" dirty="0">
              <a:solidFill>
                <a:srgbClr val="000000"/>
              </a:solidFill>
            </a:endParaRPr>
          </a:p>
          <a:p>
            <a:pPr defTabSz="685783">
              <a:lnSpc>
                <a:spcPct val="100000"/>
              </a:lnSpc>
              <a:spcBef>
                <a:spcPts val="0"/>
              </a:spcBef>
            </a:pPr>
            <a:endParaRPr lang="en-US" sz="875" b="1" dirty="0">
              <a:solidFill>
                <a:srgbClr val="000000"/>
              </a:solidFill>
            </a:endParaRPr>
          </a:p>
          <a:p>
            <a:pPr defTabSz="685783">
              <a:lnSpc>
                <a:spcPct val="100000"/>
              </a:lnSpc>
              <a:spcBef>
                <a:spcPts val="0"/>
              </a:spcBef>
              <a:defRPr/>
            </a:pPr>
            <a:endParaRPr lang="en-US" sz="1125" b="1" dirty="0">
              <a:solidFill>
                <a:srgbClr val="FFFFFF"/>
              </a:solidFill>
            </a:endParaRPr>
          </a:p>
        </p:txBody>
      </p:sp>
      <p:sp>
        <p:nvSpPr>
          <p:cNvPr id="16" name="Content Placeholder 59">
            <a:extLst>
              <a:ext uri="{FF2B5EF4-FFF2-40B4-BE49-F238E27FC236}">
                <a16:creationId xmlns:a16="http://schemas.microsoft.com/office/drawing/2014/main" id="{24ABD6DD-8D4B-264A-AE0A-86DDC9E687CB}"/>
              </a:ext>
            </a:extLst>
          </p:cNvPr>
          <p:cNvSpPr txBox="1">
            <a:spLocks/>
          </p:cNvSpPr>
          <p:nvPr/>
        </p:nvSpPr>
        <p:spPr>
          <a:xfrm>
            <a:off x="7081438" y="79651"/>
            <a:ext cx="1932984" cy="989394"/>
          </a:xfrm>
          <a:prstGeom prst="rect">
            <a:avLst/>
          </a:prstGeom>
        </p:spPr>
        <p:txBody>
          <a:bodyPr vert="horz" lIns="0" tIns="142875"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defTabSz="685783">
              <a:lnSpc>
                <a:spcPct val="100000"/>
              </a:lnSpc>
              <a:spcBef>
                <a:spcPts val="0"/>
              </a:spcBef>
              <a:defRPr/>
            </a:pPr>
            <a:r>
              <a:rPr lang="en-US" sz="1125" b="1" dirty="0">
                <a:solidFill>
                  <a:srgbClr val="FFFFFF"/>
                </a:solidFill>
                <a:latin typeface="Arial" panose="020B0604020202020204"/>
              </a:rPr>
              <a:t>Cloud Pak for Data</a:t>
            </a:r>
            <a:endParaRPr lang="en-US" sz="875" dirty="0">
              <a:solidFill>
                <a:srgbClr val="FFFFFF"/>
              </a:solidFill>
              <a:latin typeface="Arial" panose="020B0604020202020204"/>
            </a:endParaRPr>
          </a:p>
          <a:p>
            <a:pPr defTabSz="685783">
              <a:lnSpc>
                <a:spcPct val="100000"/>
              </a:lnSpc>
              <a:spcBef>
                <a:spcPts val="0"/>
              </a:spcBef>
              <a:defRPr/>
            </a:pPr>
            <a:endParaRPr lang="en-US" sz="1125" b="1" dirty="0">
              <a:solidFill>
                <a:srgbClr val="FFFFFF"/>
              </a:solidFill>
              <a:latin typeface="Arial" panose="020B0604020202020204"/>
            </a:endParaRPr>
          </a:p>
          <a:p>
            <a:pPr defTabSz="685783">
              <a:lnSpc>
                <a:spcPct val="100000"/>
              </a:lnSpc>
              <a:spcBef>
                <a:spcPts val="0"/>
              </a:spcBef>
              <a:defRPr/>
            </a:pPr>
            <a:r>
              <a:rPr lang="en-US" sz="1000" dirty="0">
                <a:solidFill>
                  <a:srgbClr val="FFFFFF"/>
                </a:solidFill>
                <a:latin typeface="Arial" panose="020B0604020202020204"/>
              </a:rPr>
              <a:t>Industry: Telecommunications</a:t>
            </a:r>
          </a:p>
          <a:p>
            <a:pPr defTabSz="685783">
              <a:lnSpc>
                <a:spcPct val="100000"/>
              </a:lnSpc>
              <a:spcBef>
                <a:spcPts val="0"/>
              </a:spcBef>
              <a:defRPr/>
            </a:pPr>
            <a:r>
              <a:rPr lang="en-US" sz="1000" dirty="0">
                <a:solidFill>
                  <a:srgbClr val="FFFFFF"/>
                </a:solidFill>
                <a:latin typeface="Arial" panose="020B0604020202020204"/>
              </a:rPr>
              <a:t>Geography: North America</a:t>
            </a:r>
          </a:p>
        </p:txBody>
      </p:sp>
      <p:pic>
        <p:nvPicPr>
          <p:cNvPr id="6" name="Picture 5">
            <a:extLst>
              <a:ext uri="{FF2B5EF4-FFF2-40B4-BE49-F238E27FC236}">
                <a16:creationId xmlns:a16="http://schemas.microsoft.com/office/drawing/2014/main" id="{775786C3-0DFE-4DD9-AD6F-B17EC68DA55C}"/>
              </a:ext>
            </a:extLst>
          </p:cNvPr>
          <p:cNvPicPr>
            <a:picLocks noChangeAspect="1"/>
          </p:cNvPicPr>
          <p:nvPr/>
        </p:nvPicPr>
        <p:blipFill>
          <a:blip r:embed="rId8"/>
          <a:stretch>
            <a:fillRect/>
          </a:stretch>
        </p:blipFill>
        <p:spPr>
          <a:xfrm>
            <a:off x="200026" y="95741"/>
            <a:ext cx="1551044" cy="571438"/>
          </a:xfrm>
          <a:prstGeom prst="rect">
            <a:avLst/>
          </a:prstGeom>
        </p:spPr>
      </p:pic>
      <p:pic>
        <p:nvPicPr>
          <p:cNvPr id="25" name="Graphic 24">
            <a:extLst>
              <a:ext uri="{FF2B5EF4-FFF2-40B4-BE49-F238E27FC236}">
                <a16:creationId xmlns:a16="http://schemas.microsoft.com/office/drawing/2014/main" id="{D8E29AD5-40D7-4B5D-8B31-323BE89FB5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86776" y="4886657"/>
            <a:ext cx="355124" cy="145719"/>
          </a:xfrm>
          <a:prstGeom prst="rect">
            <a:avLst/>
          </a:prstGeom>
        </p:spPr>
      </p:pic>
      <p:sp>
        <p:nvSpPr>
          <p:cNvPr id="2" name="Footer Placeholder 1">
            <a:extLst>
              <a:ext uri="{FF2B5EF4-FFF2-40B4-BE49-F238E27FC236}">
                <a16:creationId xmlns:a16="http://schemas.microsoft.com/office/drawing/2014/main" id="{5EFB42F5-B8AD-284C-8249-2AAA6E0BEED0}"/>
              </a:ext>
            </a:extLst>
          </p:cNvPr>
          <p:cNvSpPr>
            <a:spLocks noGrp="1"/>
          </p:cNvSpPr>
          <p:nvPr>
            <p:ph type="ftr" sz="quarter" idx="15"/>
          </p:nvPr>
        </p:nvSpPr>
        <p:spPr>
          <a:xfrm>
            <a:off x="180391" y="4964415"/>
            <a:ext cx="4114735" cy="166687"/>
          </a:xfrm>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66E066CC-79E4-6D49-80D9-04E515F7D8B4}"/>
              </a:ext>
            </a:extLst>
          </p:cNvPr>
          <p:cNvSpPr>
            <a:spLocks noGrp="1"/>
          </p:cNvSpPr>
          <p:nvPr>
            <p:ph type="sldNum" sz="quarter" idx="16"/>
          </p:nvPr>
        </p:nvSpPr>
        <p:spPr/>
        <p:txBody>
          <a:bodyPr/>
          <a:lstStyle/>
          <a:p>
            <a:fld id="{59395FB3-9C97-154F-86B2-7E381B951268}" type="slidenum">
              <a:rPr lang="en-US" smtClean="0"/>
              <a:pPr/>
              <a:t>118</a:t>
            </a:fld>
            <a:endParaRPr lang="en-US" dirty="0"/>
          </a:p>
        </p:txBody>
      </p:sp>
    </p:spTree>
    <p:extLst>
      <p:ext uri="{BB962C8B-B14F-4D97-AF65-F5344CB8AC3E}">
        <p14:creationId xmlns:p14="http://schemas.microsoft.com/office/powerpoint/2010/main" val="42353686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7D01FD-68AE-4469-AE05-9CB46586F8D4}"/>
              </a:ext>
            </a:extLst>
          </p:cNvPr>
          <p:cNvPicPr>
            <a:picLocks noChangeAspect="1"/>
          </p:cNvPicPr>
          <p:nvPr/>
        </p:nvPicPr>
        <p:blipFill>
          <a:blip r:embed="rId3"/>
          <a:stretch>
            <a:fillRect/>
          </a:stretch>
        </p:blipFill>
        <p:spPr>
          <a:xfrm>
            <a:off x="1122948" y="0"/>
            <a:ext cx="8021053" cy="5143500"/>
          </a:xfrm>
          <a:prstGeom prst="rect">
            <a:avLst/>
          </a:prstGeom>
        </p:spPr>
      </p:pic>
      <p:sp>
        <p:nvSpPr>
          <p:cNvPr id="71" name="Rectangle 70">
            <a:extLst>
              <a:ext uri="{FF2B5EF4-FFF2-40B4-BE49-F238E27FC236}">
                <a16:creationId xmlns:a16="http://schemas.microsoft.com/office/drawing/2014/main" id="{A645AE14-BDE7-4871-9D4A-0F7DA24FD9F4}"/>
              </a:ext>
            </a:extLst>
          </p:cNvPr>
          <p:cNvSpPr/>
          <p:nvPr/>
        </p:nvSpPr>
        <p:spPr>
          <a:xfrm>
            <a:off x="2285802" y="1265980"/>
            <a:ext cx="4172149" cy="257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783">
              <a:defRPr/>
            </a:pPr>
            <a:endParaRPr lang="en-US" sz="1250" dirty="0">
              <a:solidFill>
                <a:srgbClr val="051243"/>
              </a:solidFill>
              <a:latin typeface="IBM Plex Sans" panose="020B0503050000000000" pitchFamily="34" charset="0"/>
            </a:endParaRPr>
          </a:p>
        </p:txBody>
      </p:sp>
      <p:sp>
        <p:nvSpPr>
          <p:cNvPr id="62" name="Rectangle 61">
            <a:extLst>
              <a:ext uri="{FF2B5EF4-FFF2-40B4-BE49-F238E27FC236}">
                <a16:creationId xmlns:a16="http://schemas.microsoft.com/office/drawing/2014/main" id="{310A963B-182F-4D52-A7E3-01ABAF84A8BB}"/>
              </a:ext>
            </a:extLst>
          </p:cNvPr>
          <p:cNvSpPr/>
          <p:nvPr/>
        </p:nvSpPr>
        <p:spPr>
          <a:xfrm>
            <a:off x="6429376" y="1265981"/>
            <a:ext cx="2714625" cy="8519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783">
              <a:defRPr/>
            </a:pPr>
            <a:endParaRPr lang="en-US" sz="1250" dirty="0">
              <a:solidFill>
                <a:srgbClr val="051243"/>
              </a:solidFill>
              <a:latin typeface="IBM Plex Sans" panose="020B0503050000000000" pitchFamily="34" charset="0"/>
            </a:endParaRPr>
          </a:p>
        </p:txBody>
      </p:sp>
      <p:sp>
        <p:nvSpPr>
          <p:cNvPr id="63" name="Rectangle 62">
            <a:extLst>
              <a:ext uri="{FF2B5EF4-FFF2-40B4-BE49-F238E27FC236}">
                <a16:creationId xmlns:a16="http://schemas.microsoft.com/office/drawing/2014/main" id="{7D06B2AA-2460-4F55-B5EE-761D8D0BB60C}"/>
              </a:ext>
            </a:extLst>
          </p:cNvPr>
          <p:cNvSpPr/>
          <p:nvPr/>
        </p:nvSpPr>
        <p:spPr>
          <a:xfrm>
            <a:off x="6434633" y="2139283"/>
            <a:ext cx="2714625" cy="17197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783">
              <a:defRPr/>
            </a:pPr>
            <a:endParaRPr lang="en-US" sz="1250" dirty="0">
              <a:solidFill>
                <a:srgbClr val="051243"/>
              </a:solidFill>
              <a:latin typeface="IBM Plex Sans" panose="020B0503050000000000" pitchFamily="34" charset="0"/>
            </a:endParaRPr>
          </a:p>
        </p:txBody>
      </p:sp>
      <p:sp>
        <p:nvSpPr>
          <p:cNvPr id="60" name="Content Placeholder 59">
            <a:extLst>
              <a:ext uri="{FF2B5EF4-FFF2-40B4-BE49-F238E27FC236}">
                <a16:creationId xmlns:a16="http://schemas.microsoft.com/office/drawing/2014/main" id="{AB7438D5-91F5-46D4-8298-5AF7DF20F859}"/>
              </a:ext>
            </a:extLst>
          </p:cNvPr>
          <p:cNvSpPr>
            <a:spLocks noGrp="1"/>
          </p:cNvSpPr>
          <p:nvPr>
            <p:ph idx="4294967295"/>
          </p:nvPr>
        </p:nvSpPr>
        <p:spPr>
          <a:xfrm>
            <a:off x="6614529" y="1391923"/>
            <a:ext cx="2228850" cy="771525"/>
          </a:xfrm>
        </p:spPr>
        <p:txBody>
          <a:bodyPr/>
          <a:lstStyle/>
          <a:p>
            <a:pPr>
              <a:spcBef>
                <a:spcPts val="0"/>
              </a:spcBef>
            </a:pPr>
            <a:r>
              <a:rPr lang="en-US" sz="1000" dirty="0">
                <a:latin typeface="+mn-lt"/>
              </a:rPr>
              <a:t>Simplify and automate how your organization turns data into insights within a unified, all-in-one design.</a:t>
            </a:r>
          </a:p>
        </p:txBody>
      </p:sp>
      <p:sp>
        <p:nvSpPr>
          <p:cNvPr id="67" name="Text Placeholder 5">
            <a:extLst>
              <a:ext uri="{FF2B5EF4-FFF2-40B4-BE49-F238E27FC236}">
                <a16:creationId xmlns:a16="http://schemas.microsoft.com/office/drawing/2014/main" id="{B3F06B0E-4506-4446-BFC5-EBCB0580E759}"/>
              </a:ext>
            </a:extLst>
          </p:cNvPr>
          <p:cNvSpPr txBox="1">
            <a:spLocks/>
          </p:cNvSpPr>
          <p:nvPr/>
        </p:nvSpPr>
        <p:spPr>
          <a:xfrm>
            <a:off x="6432851" y="3314701"/>
            <a:ext cx="2664663" cy="50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defTabSz="685783">
              <a:spcBef>
                <a:spcPts val="375"/>
              </a:spcBef>
            </a:pPr>
            <a:r>
              <a:rPr lang="en-US" sz="813" dirty="0">
                <a:solidFill>
                  <a:srgbClr val="000000"/>
                </a:solidFill>
                <a:latin typeface="Arial" panose="020B0604020202020204"/>
              </a:rPr>
              <a:t> </a:t>
            </a:r>
            <a:r>
              <a:rPr lang="en-US" sz="875" dirty="0">
                <a:solidFill>
                  <a:srgbClr val="000000"/>
                </a:solidFill>
                <a:latin typeface="Arial" panose="020B0604020202020204"/>
              </a:rPr>
              <a:t>Melvin Greer</a:t>
            </a:r>
          </a:p>
          <a:p>
            <a:pPr algn="r" defTabSz="685783">
              <a:spcBef>
                <a:spcPts val="375"/>
              </a:spcBef>
            </a:pPr>
            <a:r>
              <a:rPr lang="en-US" sz="875" dirty="0">
                <a:solidFill>
                  <a:srgbClr val="000000"/>
                </a:solidFill>
                <a:latin typeface="Arial" panose="020B0604020202020204"/>
              </a:rPr>
              <a:t>Senior Principal Engineer and Chief Data Scientist - Americas, Intel Corporation </a:t>
            </a:r>
          </a:p>
        </p:txBody>
      </p:sp>
      <p:sp>
        <p:nvSpPr>
          <p:cNvPr id="53" name="Content Placeholder 52">
            <a:extLst>
              <a:ext uri="{FF2B5EF4-FFF2-40B4-BE49-F238E27FC236}">
                <a16:creationId xmlns:a16="http://schemas.microsoft.com/office/drawing/2014/main" id="{AB549EA7-2D58-4F7D-A801-602CD7A50E0B}"/>
              </a:ext>
            </a:extLst>
          </p:cNvPr>
          <p:cNvSpPr>
            <a:spLocks noGrp="1"/>
          </p:cNvSpPr>
          <p:nvPr>
            <p:ph idx="4294967295"/>
          </p:nvPr>
        </p:nvSpPr>
        <p:spPr>
          <a:xfrm>
            <a:off x="2442380" y="1628130"/>
            <a:ext cx="3772933" cy="1858020"/>
          </a:xfrm>
        </p:spPr>
        <p:txBody>
          <a:bodyPr/>
          <a:lstStyle/>
          <a:p>
            <a:r>
              <a:rPr lang="en-US" sz="1125" dirty="0">
                <a:latin typeface="+mn-lt"/>
              </a:rPr>
              <a:t>Intel and IBM are great partners and closely aligned in becoming more data-centric.</a:t>
            </a:r>
          </a:p>
          <a:p>
            <a:r>
              <a:rPr lang="en-US" sz="1125" dirty="0">
                <a:latin typeface="+mn-lt"/>
              </a:rPr>
              <a:t>Intel's participation and contribution is meaningful because customers can run </a:t>
            </a:r>
            <a:r>
              <a:rPr lang="en-US" sz="1125" dirty="0">
                <a:latin typeface="+mn-lt"/>
                <a:hlinkClick r:id="rId4">
                  <a:extLst>
                    <a:ext uri="{A12FA001-AC4F-418D-AE19-62706E023703}">
                      <ahyp:hlinkClr xmlns:ahyp="http://schemas.microsoft.com/office/drawing/2018/hyperlinkcolor" val="tx"/>
                    </a:ext>
                  </a:extLst>
                </a:hlinkClick>
              </a:rPr>
              <a:t>Cloud Pak for Data</a:t>
            </a:r>
            <a:r>
              <a:rPr lang="en-CA" sz="1125" dirty="0">
                <a:latin typeface="+mn-lt"/>
                <a:cs typeface="Calibri"/>
              </a:rPr>
              <a:t> </a:t>
            </a:r>
            <a:r>
              <a:rPr lang="en-US" sz="1125" dirty="0">
                <a:latin typeface="+mn-lt"/>
              </a:rPr>
              <a:t>at speed on their Intel-based infrastructure. The union between IBM and Intel is supercharging the ability of data scientists to drive better insight and better business outcomes in a way that has never been seen before.</a:t>
            </a:r>
            <a:endParaRPr lang="en-US" sz="1125" dirty="0">
              <a:solidFill>
                <a:schemeClr val="tx1"/>
              </a:solidFill>
              <a:latin typeface="+mn-lt"/>
            </a:endParaRPr>
          </a:p>
        </p:txBody>
      </p:sp>
      <p:sp>
        <p:nvSpPr>
          <p:cNvPr id="16" name="Content Placeholder 59">
            <a:extLst>
              <a:ext uri="{FF2B5EF4-FFF2-40B4-BE49-F238E27FC236}">
                <a16:creationId xmlns:a16="http://schemas.microsoft.com/office/drawing/2014/main" id="{24ABD6DD-8D4B-264A-AE0A-86DDC9E687CB}"/>
              </a:ext>
            </a:extLst>
          </p:cNvPr>
          <p:cNvSpPr txBox="1">
            <a:spLocks/>
          </p:cNvSpPr>
          <p:nvPr/>
        </p:nvSpPr>
        <p:spPr>
          <a:xfrm>
            <a:off x="7081438" y="57151"/>
            <a:ext cx="1932984" cy="939218"/>
          </a:xfrm>
          <a:prstGeom prst="rect">
            <a:avLst/>
          </a:prstGeom>
        </p:spPr>
        <p:txBody>
          <a:bodyPr vert="horz" lIns="0" tIns="142875"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defTabSz="685783">
              <a:lnSpc>
                <a:spcPct val="100000"/>
              </a:lnSpc>
              <a:spcBef>
                <a:spcPts val="0"/>
              </a:spcBef>
              <a:defRPr/>
            </a:pPr>
            <a:r>
              <a:rPr lang="en-US" sz="1125" b="1" dirty="0">
                <a:solidFill>
                  <a:srgbClr val="FFFFFF"/>
                </a:solidFill>
                <a:latin typeface="Arial" panose="020B0604020202020204"/>
              </a:rPr>
              <a:t>Cloud Pak for Data</a:t>
            </a:r>
          </a:p>
          <a:p>
            <a:pPr defTabSz="685783">
              <a:lnSpc>
                <a:spcPct val="100000"/>
              </a:lnSpc>
              <a:spcBef>
                <a:spcPts val="0"/>
              </a:spcBef>
              <a:defRPr/>
            </a:pPr>
            <a:endParaRPr lang="en-US" sz="1125" b="1" dirty="0">
              <a:solidFill>
                <a:srgbClr val="FFFFFF"/>
              </a:solidFill>
              <a:latin typeface="Arial" panose="020B0604020202020204"/>
            </a:endParaRPr>
          </a:p>
          <a:p>
            <a:pPr defTabSz="685783">
              <a:lnSpc>
                <a:spcPct val="100000"/>
              </a:lnSpc>
              <a:spcBef>
                <a:spcPts val="0"/>
              </a:spcBef>
              <a:defRPr/>
            </a:pPr>
            <a:r>
              <a:rPr lang="en-US" sz="1000" dirty="0">
                <a:solidFill>
                  <a:srgbClr val="FFFFFF"/>
                </a:solidFill>
                <a:latin typeface="Arial" panose="020B0604020202020204"/>
              </a:rPr>
              <a:t>Industry: Technology</a:t>
            </a:r>
          </a:p>
          <a:p>
            <a:pPr defTabSz="685783">
              <a:lnSpc>
                <a:spcPct val="100000"/>
              </a:lnSpc>
              <a:spcBef>
                <a:spcPts val="0"/>
              </a:spcBef>
              <a:defRPr/>
            </a:pPr>
            <a:r>
              <a:rPr lang="en-US" sz="1000" dirty="0">
                <a:solidFill>
                  <a:srgbClr val="FFFFFF"/>
                </a:solidFill>
                <a:latin typeface="Arial" panose="020B0604020202020204"/>
              </a:rPr>
              <a:t>Geography: North America</a:t>
            </a:r>
          </a:p>
          <a:p>
            <a:pPr defTabSz="685783">
              <a:lnSpc>
                <a:spcPct val="100000"/>
              </a:lnSpc>
              <a:spcBef>
                <a:spcPts val="0"/>
              </a:spcBef>
              <a:defRPr/>
            </a:pPr>
            <a:endParaRPr lang="en-US" sz="1125" b="1" dirty="0">
              <a:solidFill>
                <a:srgbClr val="000000"/>
              </a:solidFill>
            </a:endParaRPr>
          </a:p>
        </p:txBody>
      </p:sp>
      <p:pic>
        <p:nvPicPr>
          <p:cNvPr id="25" name="Graphic 24">
            <a:extLst>
              <a:ext uri="{FF2B5EF4-FFF2-40B4-BE49-F238E27FC236}">
                <a16:creationId xmlns:a16="http://schemas.microsoft.com/office/drawing/2014/main" id="{D8E29AD5-40D7-4B5D-8B31-323BE89FB5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6776" y="4886657"/>
            <a:ext cx="355124" cy="145719"/>
          </a:xfrm>
          <a:prstGeom prst="rect">
            <a:avLst/>
          </a:prstGeom>
        </p:spPr>
      </p:pic>
      <p:sp>
        <p:nvSpPr>
          <p:cNvPr id="17" name="Rectangle 16">
            <a:extLst>
              <a:ext uri="{FF2B5EF4-FFF2-40B4-BE49-F238E27FC236}">
                <a16:creationId xmlns:a16="http://schemas.microsoft.com/office/drawing/2014/main" id="{ACFA2431-E741-4330-BC47-FB71E7F43FE8}"/>
              </a:ext>
            </a:extLst>
          </p:cNvPr>
          <p:cNvSpPr/>
          <p:nvPr/>
        </p:nvSpPr>
        <p:spPr>
          <a:xfrm>
            <a:off x="0" y="0"/>
            <a:ext cx="2285801" cy="5143500"/>
          </a:xfrm>
          <a:prstGeom prst="rect">
            <a:avLst/>
          </a:prstGeom>
          <a:solidFill>
            <a:schemeClr val="accent2">
              <a:lumMod val="40000"/>
              <a:lumOff val="60000"/>
            </a:schemeClr>
          </a:solidFill>
        </p:spPr>
        <p:txBody>
          <a:bodyPr wrap="square" lIns="0" tIns="0" rIns="0" bIns="0" rtlCol="0" anchor="ctr">
            <a:noAutofit/>
          </a:bodyPr>
          <a:lstStyle/>
          <a:p>
            <a:pPr defTabSz="685783">
              <a:defRPr/>
            </a:pPr>
            <a:endParaRPr lang="en-US" sz="1200" dirty="0">
              <a:solidFill>
                <a:srgbClr val="FFFFFF"/>
              </a:solidFill>
              <a:latin typeface="Arial"/>
              <a:cs typeface="Arial"/>
            </a:endParaRPr>
          </a:p>
        </p:txBody>
      </p:sp>
      <p:sp>
        <p:nvSpPr>
          <p:cNvPr id="23" name="Title 49">
            <a:extLst>
              <a:ext uri="{FF2B5EF4-FFF2-40B4-BE49-F238E27FC236}">
                <a16:creationId xmlns:a16="http://schemas.microsoft.com/office/drawing/2014/main" id="{822741B6-5B3C-4433-9F29-025F846C7D76}"/>
              </a:ext>
            </a:extLst>
          </p:cNvPr>
          <p:cNvSpPr>
            <a:spLocks noGrp="1"/>
          </p:cNvSpPr>
          <p:nvPr>
            <p:ph type="title"/>
          </p:nvPr>
        </p:nvSpPr>
        <p:spPr>
          <a:xfrm>
            <a:off x="232492" y="1279514"/>
            <a:ext cx="1747983" cy="1436139"/>
          </a:xfrm>
        </p:spPr>
        <p:txBody>
          <a:bodyPr/>
          <a:lstStyle/>
          <a:p>
            <a:br>
              <a:rPr lang="en-US" dirty="0"/>
            </a:br>
            <a:endParaRPr lang="en-US" dirty="0"/>
          </a:p>
        </p:txBody>
      </p:sp>
      <p:sp>
        <p:nvSpPr>
          <p:cNvPr id="26" name="Content Placeholder 59">
            <a:extLst>
              <a:ext uri="{FF2B5EF4-FFF2-40B4-BE49-F238E27FC236}">
                <a16:creationId xmlns:a16="http://schemas.microsoft.com/office/drawing/2014/main" id="{A2101C33-DA5F-4B3D-9D18-335B5D69659D}"/>
              </a:ext>
            </a:extLst>
          </p:cNvPr>
          <p:cNvSpPr txBox="1">
            <a:spLocks/>
          </p:cNvSpPr>
          <p:nvPr/>
        </p:nvSpPr>
        <p:spPr>
          <a:xfrm>
            <a:off x="300027" y="3359505"/>
            <a:ext cx="1378702" cy="570072"/>
          </a:xfrm>
          <a:prstGeom prst="rect">
            <a:avLst/>
          </a:prstGeom>
        </p:spPr>
        <p:txBody>
          <a:bodyPr vert="horz" lIns="0" tIns="142875"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defTabSz="685783">
              <a:lnSpc>
                <a:spcPct val="100000"/>
              </a:lnSpc>
              <a:spcBef>
                <a:spcPts val="0"/>
              </a:spcBef>
              <a:defRPr/>
            </a:pPr>
            <a:r>
              <a:rPr lang="en-US" sz="1000" dirty="0">
                <a:solidFill>
                  <a:srgbClr val="000000"/>
                </a:solidFill>
                <a:latin typeface="Arial" panose="020B0604020202020204"/>
                <a:hlinkClick r:id="rId7"/>
              </a:rPr>
              <a:t>Read the blog and watch the video</a:t>
            </a:r>
            <a:endParaRPr lang="en-US" sz="1000" dirty="0">
              <a:solidFill>
                <a:srgbClr val="000000"/>
              </a:solidFill>
              <a:latin typeface="Arial" panose="020B0604020202020204"/>
              <a:hlinkClick r:id="rId8">
                <a:extLst>
                  <a:ext uri="{A12FA001-AC4F-418D-AE19-62706E023703}">
                    <ahyp:hlinkClr xmlns:ahyp="http://schemas.microsoft.com/office/drawing/2018/hyperlinkcolor" val="tx"/>
                  </a:ext>
                </a:extLst>
              </a:hlinkClick>
            </a:endParaRPr>
          </a:p>
          <a:p>
            <a:pPr defTabSz="685783">
              <a:lnSpc>
                <a:spcPct val="100000"/>
              </a:lnSpc>
              <a:spcBef>
                <a:spcPts val="0"/>
              </a:spcBef>
              <a:defRPr/>
            </a:pPr>
            <a:endParaRPr lang="en-US" sz="1000" b="1" dirty="0">
              <a:solidFill>
                <a:srgbClr val="FFFFFF"/>
              </a:solidFill>
              <a:hlinkClick r:id="rId8">
                <a:extLst>
                  <a:ext uri="{A12FA001-AC4F-418D-AE19-62706E023703}">
                    <ahyp:hlinkClr xmlns:ahyp="http://schemas.microsoft.com/office/drawing/2018/hyperlinkcolor" val="tx"/>
                  </a:ext>
                </a:extLst>
              </a:hlinkClick>
            </a:endParaRPr>
          </a:p>
          <a:p>
            <a:pPr defTabSz="685783">
              <a:lnSpc>
                <a:spcPct val="100000"/>
              </a:lnSpc>
              <a:spcBef>
                <a:spcPts val="0"/>
              </a:spcBef>
              <a:defRPr/>
            </a:pPr>
            <a:endParaRPr lang="en-US" sz="1000" b="1" dirty="0">
              <a:solidFill>
                <a:srgbClr val="FFFFFF"/>
              </a:solidFill>
              <a:hlinkClick r:id="rId9">
                <a:extLst>
                  <a:ext uri="{A12FA001-AC4F-418D-AE19-62706E023703}">
                    <ahyp:hlinkClr xmlns:ahyp="http://schemas.microsoft.com/office/drawing/2018/hyperlinkcolor" val="tx"/>
                  </a:ext>
                </a:extLst>
              </a:hlinkClick>
            </a:endParaRPr>
          </a:p>
          <a:p>
            <a:pPr defTabSz="685783">
              <a:lnSpc>
                <a:spcPct val="100000"/>
              </a:lnSpc>
              <a:spcBef>
                <a:spcPts val="0"/>
              </a:spcBef>
              <a:defRPr/>
            </a:pPr>
            <a:endParaRPr lang="en-US" sz="1125" b="1" dirty="0">
              <a:solidFill>
                <a:srgbClr val="FFFFFF"/>
              </a:solidFill>
            </a:endParaRPr>
          </a:p>
        </p:txBody>
      </p:sp>
      <p:pic>
        <p:nvPicPr>
          <p:cNvPr id="5" name="Picture 4">
            <a:extLst>
              <a:ext uri="{FF2B5EF4-FFF2-40B4-BE49-F238E27FC236}">
                <a16:creationId xmlns:a16="http://schemas.microsoft.com/office/drawing/2014/main" id="{70D07E9F-514E-4CCF-91D7-D1BCD84D784D}"/>
              </a:ext>
            </a:extLst>
          </p:cNvPr>
          <p:cNvPicPr>
            <a:picLocks noChangeAspect="1"/>
          </p:cNvPicPr>
          <p:nvPr/>
        </p:nvPicPr>
        <p:blipFill>
          <a:blip r:embed="rId10"/>
          <a:stretch>
            <a:fillRect/>
          </a:stretch>
        </p:blipFill>
        <p:spPr>
          <a:xfrm>
            <a:off x="300028" y="132756"/>
            <a:ext cx="1526618" cy="1005814"/>
          </a:xfrm>
          <a:prstGeom prst="rect">
            <a:avLst/>
          </a:prstGeom>
        </p:spPr>
      </p:pic>
      <p:sp>
        <p:nvSpPr>
          <p:cNvPr id="20" name="Title 49">
            <a:extLst>
              <a:ext uri="{FF2B5EF4-FFF2-40B4-BE49-F238E27FC236}">
                <a16:creationId xmlns:a16="http://schemas.microsoft.com/office/drawing/2014/main" id="{417A4B50-E1E0-4572-B1B3-366CD0ACCFD6}"/>
              </a:ext>
            </a:extLst>
          </p:cNvPr>
          <p:cNvSpPr txBox="1">
            <a:spLocks/>
          </p:cNvSpPr>
          <p:nvPr/>
        </p:nvSpPr>
        <p:spPr>
          <a:xfrm>
            <a:off x="268910" y="1700015"/>
            <a:ext cx="1747983" cy="1436139"/>
          </a:xfrm>
          <a:prstGeom prst="rect">
            <a:avLst/>
          </a:prstGeom>
        </p:spPr>
        <p:txBody>
          <a:bodyPr vert="horz" lIns="0" tIns="142875"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pPr defTabSz="685783"/>
            <a:r>
              <a:rPr lang="en-US" sz="2250" dirty="0">
                <a:solidFill>
                  <a:srgbClr val="000000"/>
                </a:solidFill>
              </a:rPr>
              <a:t>Is AI your priority? Start with a data strategy</a:t>
            </a:r>
            <a:br>
              <a:rPr lang="en-US" sz="2250" dirty="0">
                <a:solidFill>
                  <a:srgbClr val="FFFFFF"/>
                </a:solidFill>
              </a:rPr>
            </a:br>
            <a:endParaRPr lang="en-US" sz="2250" dirty="0">
              <a:solidFill>
                <a:srgbClr val="FFFFFF"/>
              </a:solidFill>
            </a:endParaRPr>
          </a:p>
        </p:txBody>
      </p:sp>
      <p:sp>
        <p:nvSpPr>
          <p:cNvPr id="19" name="Content Placeholder 59">
            <a:extLst>
              <a:ext uri="{FF2B5EF4-FFF2-40B4-BE49-F238E27FC236}">
                <a16:creationId xmlns:a16="http://schemas.microsoft.com/office/drawing/2014/main" id="{D4DFD610-050E-4F6F-AE5C-57F989EDB90B}"/>
              </a:ext>
            </a:extLst>
          </p:cNvPr>
          <p:cNvSpPr txBox="1">
            <a:spLocks/>
          </p:cNvSpPr>
          <p:nvPr/>
        </p:nvSpPr>
        <p:spPr>
          <a:xfrm>
            <a:off x="6572152" y="2171835"/>
            <a:ext cx="2457649" cy="1322383"/>
          </a:xfrm>
          <a:prstGeom prst="rect">
            <a:avLst/>
          </a:prstGeom>
        </p:spPr>
        <p:txBody>
          <a:bodyPr vert="horz" lIns="0" tIns="142875"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defTabSz="685783">
              <a:lnSpc>
                <a:spcPct val="100000"/>
              </a:lnSpc>
              <a:spcBef>
                <a:spcPts val="0"/>
              </a:spcBef>
              <a:defRPr/>
            </a:pPr>
            <a:r>
              <a:rPr lang="en-US" sz="1000" i="1" dirty="0">
                <a:solidFill>
                  <a:srgbClr val="000000"/>
                </a:solidFill>
                <a:latin typeface="Arial" panose="020B0604020202020204"/>
              </a:rPr>
              <a:t>“Cloud Pak for Data is really important because it helps to do a couple of things that are mind blowing for data scientists — auto discovery of data and rapid integration of hyper-relevant data.”</a:t>
            </a:r>
          </a:p>
        </p:txBody>
      </p:sp>
      <p:sp>
        <p:nvSpPr>
          <p:cNvPr id="2" name="Footer Placeholder 1">
            <a:extLst>
              <a:ext uri="{FF2B5EF4-FFF2-40B4-BE49-F238E27FC236}">
                <a16:creationId xmlns:a16="http://schemas.microsoft.com/office/drawing/2014/main" id="{1AE04CDD-8B96-8E44-88C0-63783BAC61DF}"/>
              </a:ext>
            </a:extLst>
          </p:cNvPr>
          <p:cNvSpPr>
            <a:spLocks noGrp="1"/>
          </p:cNvSpPr>
          <p:nvPr>
            <p:ph type="ftr" sz="quarter" idx="15"/>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86EDBADE-4235-2945-B6C1-9B76450741EB}"/>
              </a:ext>
            </a:extLst>
          </p:cNvPr>
          <p:cNvSpPr>
            <a:spLocks noGrp="1"/>
          </p:cNvSpPr>
          <p:nvPr>
            <p:ph type="sldNum" sz="quarter" idx="16"/>
          </p:nvPr>
        </p:nvSpPr>
        <p:spPr/>
        <p:txBody>
          <a:bodyPr/>
          <a:lstStyle/>
          <a:p>
            <a:fld id="{59395FB3-9C97-154F-86B2-7E381B951268}" type="slidenum">
              <a:rPr lang="en-US" smtClean="0"/>
              <a:pPr/>
              <a:t>119</a:t>
            </a:fld>
            <a:endParaRPr lang="en-US" dirty="0"/>
          </a:p>
        </p:txBody>
      </p:sp>
    </p:spTree>
    <p:extLst>
      <p:ext uri="{BB962C8B-B14F-4D97-AF65-F5344CB8AC3E}">
        <p14:creationId xmlns:p14="http://schemas.microsoft.com/office/powerpoint/2010/main" val="390634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82DDDE6D-24E7-6B4A-9D2B-5C94C638CA33}"/>
              </a:ext>
            </a:extLst>
          </p:cNvPr>
          <p:cNvSpPr/>
          <p:nvPr/>
        </p:nvSpPr>
        <p:spPr bwMode="auto">
          <a:xfrm>
            <a:off x="210311"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195097" cy="736284"/>
          </a:xfrm>
        </p:spPr>
        <p:txBody>
          <a:bodyPr/>
          <a:lstStyle/>
          <a:p>
            <a:r>
              <a:rPr lang="en-US" dirty="0"/>
              <a:t>Container automation and orchestration is essential</a:t>
            </a:r>
            <a:br>
              <a:rPr lang="en-US" dirty="0"/>
            </a:br>
            <a:r>
              <a:rPr lang="en-US" sz="1800" dirty="0"/>
              <a:t>Enter: Kubernetes</a:t>
            </a:r>
            <a:br>
              <a:rPr lang="en-US" dirty="0"/>
            </a:br>
            <a:endParaRPr lang="en-US" dirty="0"/>
          </a:p>
        </p:txBody>
      </p:sp>
      <p:pic>
        <p:nvPicPr>
          <p:cNvPr id="4" name="Picture 3">
            <a:extLst>
              <a:ext uri="{FF2B5EF4-FFF2-40B4-BE49-F238E27FC236}">
                <a16:creationId xmlns:a16="http://schemas.microsoft.com/office/drawing/2014/main" id="{BAEF8D43-FBE1-4A04-8890-BCE2929413F7}"/>
              </a:ext>
            </a:extLst>
          </p:cNvPr>
          <p:cNvPicPr>
            <a:picLocks noChangeAspect="1"/>
          </p:cNvPicPr>
          <p:nvPr/>
        </p:nvPicPr>
        <p:blipFill>
          <a:blip r:embed="rId3"/>
          <a:stretch>
            <a:fillRect/>
          </a:stretch>
        </p:blipFill>
        <p:spPr>
          <a:xfrm>
            <a:off x="448211" y="2992773"/>
            <a:ext cx="3450583" cy="1726916"/>
          </a:xfrm>
          <a:prstGeom prst="rect">
            <a:avLst/>
          </a:prstGeom>
        </p:spPr>
      </p:pic>
      <p:sp>
        <p:nvSpPr>
          <p:cNvPr id="5" name="Rectangle: Top Corners Rounded 4">
            <a:extLst>
              <a:ext uri="{FF2B5EF4-FFF2-40B4-BE49-F238E27FC236}">
                <a16:creationId xmlns:a16="http://schemas.microsoft.com/office/drawing/2014/main" id="{45C45E0A-FCFD-457A-8A59-888A1E0120B6}"/>
              </a:ext>
            </a:extLst>
          </p:cNvPr>
          <p:cNvSpPr/>
          <p:nvPr/>
        </p:nvSpPr>
        <p:spPr>
          <a:xfrm>
            <a:off x="484399" y="1919691"/>
            <a:ext cx="3652487" cy="890219"/>
          </a:xfrm>
          <a:prstGeom prst="round2SameRect">
            <a:avLst>
              <a:gd name="adj1" fmla="val 26923"/>
              <a:gd name="adj2" fmla="val 0"/>
            </a:avLst>
          </a:prstGeom>
          <a:solidFill>
            <a:schemeClr val="accent2">
              <a:lumMod val="60000"/>
              <a:lumOff val="40000"/>
              <a:alpha val="45882"/>
            </a:schemeClr>
          </a:solidFill>
          <a:ln w="25400" cap="flat" cmpd="sng" algn="ctr">
            <a:solidFill>
              <a:schemeClr val="accent2">
                <a:lumMod val="40000"/>
                <a:lumOff val="60000"/>
              </a:schemeClr>
            </a:solidFill>
            <a:prstDash val="solid"/>
          </a:ln>
          <a:effectLst/>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6" name="TextBox 5">
            <a:extLst>
              <a:ext uri="{FF2B5EF4-FFF2-40B4-BE49-F238E27FC236}">
                <a16:creationId xmlns:a16="http://schemas.microsoft.com/office/drawing/2014/main" id="{20AC11EC-4F1A-4E9A-93EB-EFA8B6E0BD31}"/>
              </a:ext>
            </a:extLst>
          </p:cNvPr>
          <p:cNvSpPr txBox="1"/>
          <p:nvPr/>
        </p:nvSpPr>
        <p:spPr>
          <a:xfrm>
            <a:off x="484399" y="2057346"/>
            <a:ext cx="3652487" cy="600165"/>
          </a:xfrm>
          <a:prstGeom prst="rect">
            <a:avLst/>
          </a:prstGeom>
          <a:noFill/>
        </p:spPr>
        <p:txBody>
          <a:bodyPr wrap="square" rtlCol="0">
            <a:spAutoFit/>
          </a:bodyPr>
          <a:lstStyle/>
          <a:p>
            <a:pPr algn="ctr" defTabSz="514350">
              <a:defRPr/>
            </a:pPr>
            <a:r>
              <a:rPr lang="en-US" sz="1650" b="1" kern="0" dirty="0">
                <a:latin typeface="Arial"/>
              </a:rPr>
              <a:t>Containers are revolutionizing IT</a:t>
            </a:r>
          </a:p>
          <a:p>
            <a:pPr algn="ctr" defTabSz="514350">
              <a:defRPr/>
            </a:pPr>
            <a:r>
              <a:rPr lang="en-US" sz="1650" b="1" kern="0" dirty="0">
                <a:latin typeface="Arial"/>
              </a:rPr>
              <a:t>But they require orchestration </a:t>
            </a:r>
          </a:p>
        </p:txBody>
      </p:sp>
      <p:pic>
        <p:nvPicPr>
          <p:cNvPr id="7" name="Picture 6">
            <a:extLst>
              <a:ext uri="{FF2B5EF4-FFF2-40B4-BE49-F238E27FC236}">
                <a16:creationId xmlns:a16="http://schemas.microsoft.com/office/drawing/2014/main" id="{D18B9B30-B734-4208-B961-EDF99C4382F9}"/>
              </a:ext>
            </a:extLst>
          </p:cNvPr>
          <p:cNvPicPr>
            <a:picLocks noChangeAspect="1"/>
          </p:cNvPicPr>
          <p:nvPr/>
        </p:nvPicPr>
        <p:blipFill>
          <a:blip r:embed="rId4"/>
          <a:stretch>
            <a:fillRect/>
          </a:stretch>
        </p:blipFill>
        <p:spPr>
          <a:xfrm>
            <a:off x="4826276" y="2992773"/>
            <a:ext cx="3450583" cy="1739218"/>
          </a:xfrm>
          <a:prstGeom prst="rect">
            <a:avLst/>
          </a:prstGeom>
        </p:spPr>
      </p:pic>
      <p:sp>
        <p:nvSpPr>
          <p:cNvPr id="10" name="Down Arrow 9">
            <a:extLst>
              <a:ext uri="{FF2B5EF4-FFF2-40B4-BE49-F238E27FC236}">
                <a16:creationId xmlns:a16="http://schemas.microsoft.com/office/drawing/2014/main" id="{996EBBF4-0F87-4ED1-BBEC-4D16BB9914CA}"/>
              </a:ext>
            </a:extLst>
          </p:cNvPr>
          <p:cNvSpPr/>
          <p:nvPr/>
        </p:nvSpPr>
        <p:spPr>
          <a:xfrm rot="16200000">
            <a:off x="4169093" y="3697196"/>
            <a:ext cx="377190" cy="441603"/>
          </a:xfrm>
          <a:prstGeom prst="downArrow">
            <a:avLst/>
          </a:prstGeom>
          <a:solidFill>
            <a:srgbClr val="1FB3CF">
              <a:lumMod val="75000"/>
            </a:srgbClr>
          </a:solidFill>
          <a:ln>
            <a:solidFill>
              <a:srgbClr val="C5CDFF"/>
            </a:solidFill>
          </a:ln>
          <a:effectLst>
            <a:outerShdw blurRad="50800" dist="38100" algn="l" rotWithShape="0">
              <a:prstClr val="black">
                <a:alpha val="40000"/>
              </a:prstClr>
            </a:outerShdw>
          </a:effectLst>
          <a:scene3d>
            <a:camera prst="orthographicFront"/>
            <a:lightRig rig="threePt" dir="t"/>
          </a:scene3d>
          <a:sp3d>
            <a:bevelT/>
          </a:sp3d>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14" name="Rectangle: Top Corners Rounded 13">
            <a:extLst>
              <a:ext uri="{FF2B5EF4-FFF2-40B4-BE49-F238E27FC236}">
                <a16:creationId xmlns:a16="http://schemas.microsoft.com/office/drawing/2014/main" id="{47475A20-553E-430F-A7C0-B9BCF694A352}"/>
              </a:ext>
            </a:extLst>
          </p:cNvPr>
          <p:cNvSpPr/>
          <p:nvPr/>
        </p:nvSpPr>
        <p:spPr>
          <a:xfrm>
            <a:off x="4834867" y="1932632"/>
            <a:ext cx="3707681" cy="890219"/>
          </a:xfrm>
          <a:prstGeom prst="round2SameRect">
            <a:avLst>
              <a:gd name="adj1" fmla="val 26923"/>
              <a:gd name="adj2" fmla="val 0"/>
            </a:avLst>
          </a:prstGeom>
          <a:solidFill>
            <a:schemeClr val="accent2">
              <a:lumMod val="60000"/>
              <a:lumOff val="40000"/>
              <a:alpha val="45882"/>
            </a:schemeClr>
          </a:solidFill>
          <a:ln w="25400" cap="flat" cmpd="sng" algn="ctr">
            <a:solidFill>
              <a:schemeClr val="accent2">
                <a:lumMod val="40000"/>
                <a:lumOff val="60000"/>
              </a:schemeClr>
            </a:solidFill>
            <a:prstDash val="solid"/>
          </a:ln>
          <a:effectLst/>
        </p:spPr>
        <p:txBody>
          <a:bodyPr wrap="square" lIns="0" tIns="0" rIns="0" bIns="0" rtlCol="0" anchor="ctr">
            <a:noAutofit/>
          </a:bodyPr>
          <a:lstStyle/>
          <a:p>
            <a:pPr defTabSz="514350"/>
            <a:endParaRPr lang="en-US" sz="900" kern="0" dirty="0">
              <a:solidFill>
                <a:srgbClr val="FFFFFF"/>
              </a:solidFill>
              <a:latin typeface="Arial"/>
              <a:cs typeface="Arial"/>
            </a:endParaRPr>
          </a:p>
        </p:txBody>
      </p:sp>
      <p:sp>
        <p:nvSpPr>
          <p:cNvPr id="15" name="TextBox 14">
            <a:extLst>
              <a:ext uri="{FF2B5EF4-FFF2-40B4-BE49-F238E27FC236}">
                <a16:creationId xmlns:a16="http://schemas.microsoft.com/office/drawing/2014/main" id="{CA4EF9CB-2366-451B-A98C-2703517066B3}"/>
              </a:ext>
            </a:extLst>
          </p:cNvPr>
          <p:cNvSpPr txBox="1"/>
          <p:nvPr/>
        </p:nvSpPr>
        <p:spPr>
          <a:xfrm>
            <a:off x="4834867" y="2046765"/>
            <a:ext cx="3707681" cy="600164"/>
          </a:xfrm>
          <a:prstGeom prst="rect">
            <a:avLst/>
          </a:prstGeom>
          <a:noFill/>
        </p:spPr>
        <p:txBody>
          <a:bodyPr wrap="square" rtlCol="0">
            <a:spAutoFit/>
          </a:bodyPr>
          <a:lstStyle/>
          <a:p>
            <a:pPr algn="ctr" defTabSz="514350"/>
            <a:r>
              <a:rPr lang="en-US" sz="1650" b="1" dirty="0">
                <a:latin typeface="IBM Plex Sans" panose="020B0503050203000203" pitchFamily="34" charset="0"/>
              </a:rPr>
              <a:t>Kubernetes - κυβερνήτης Means “helmsman” or “pilot” </a:t>
            </a:r>
          </a:p>
        </p:txBody>
      </p:sp>
      <p:sp>
        <p:nvSpPr>
          <p:cNvPr id="8" name="Footer Placeholder 7">
            <a:extLst>
              <a:ext uri="{FF2B5EF4-FFF2-40B4-BE49-F238E27FC236}">
                <a16:creationId xmlns:a16="http://schemas.microsoft.com/office/drawing/2014/main" id="{45A0B9C0-477B-5A49-8C72-AF90EFC991ED}"/>
              </a:ext>
            </a:extLst>
          </p:cNvPr>
          <p:cNvSpPr>
            <a:spLocks noGrp="1"/>
          </p:cNvSpPr>
          <p:nvPr>
            <p:ph type="ftr" sz="quarter" idx="10"/>
          </p:nvPr>
        </p:nvSpPr>
        <p:spPr/>
        <p:txBody>
          <a:bodyPr/>
          <a:lstStyle/>
          <a:p>
            <a:r>
              <a:rPr lang="en-US" dirty="0"/>
              <a:t>IBM Cloud Pak for Data Workshop v3.0.1 / © 2020 IBM Corporation</a:t>
            </a:r>
          </a:p>
        </p:txBody>
      </p:sp>
      <p:sp>
        <p:nvSpPr>
          <p:cNvPr id="9" name="Slide Number Placeholder 8">
            <a:extLst>
              <a:ext uri="{FF2B5EF4-FFF2-40B4-BE49-F238E27FC236}">
                <a16:creationId xmlns:a16="http://schemas.microsoft.com/office/drawing/2014/main" id="{8532D53D-985D-824F-92B5-7A76C2B5F398}"/>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16" name="Picture 15">
            <a:extLst>
              <a:ext uri="{FF2B5EF4-FFF2-40B4-BE49-F238E27FC236}">
                <a16:creationId xmlns:a16="http://schemas.microsoft.com/office/drawing/2014/main" id="{B1082224-269E-D14F-9497-90B8277B3D9A}"/>
              </a:ext>
            </a:extLst>
          </p:cNvPr>
          <p:cNvPicPr>
            <a:picLocks noChangeAspect="1"/>
          </p:cNvPicPr>
          <p:nvPr/>
        </p:nvPicPr>
        <p:blipFill>
          <a:blip r:embed="rId5"/>
          <a:stretch>
            <a:fillRect/>
          </a:stretch>
        </p:blipFill>
        <p:spPr>
          <a:xfrm>
            <a:off x="8388628" y="141514"/>
            <a:ext cx="605352" cy="699791"/>
          </a:xfrm>
          <a:prstGeom prst="rect">
            <a:avLst/>
          </a:prstGeom>
        </p:spPr>
      </p:pic>
      <p:pic>
        <p:nvPicPr>
          <p:cNvPr id="18" name="Picture 17">
            <a:extLst>
              <a:ext uri="{FF2B5EF4-FFF2-40B4-BE49-F238E27FC236}">
                <a16:creationId xmlns:a16="http://schemas.microsoft.com/office/drawing/2014/main" id="{0C918111-5698-482D-B82C-7254125C28AC}"/>
              </a:ext>
            </a:extLst>
          </p:cNvPr>
          <p:cNvPicPr>
            <a:picLocks noChangeAspect="1"/>
          </p:cNvPicPr>
          <p:nvPr/>
        </p:nvPicPr>
        <p:blipFill>
          <a:blip r:embed="rId6">
            <a:duotone>
              <a:prstClr val="black"/>
              <a:schemeClr val="accent2">
                <a:tint val="45000"/>
                <a:satMod val="400000"/>
              </a:schemeClr>
            </a:duotone>
          </a:blip>
          <a:stretch>
            <a:fillRect/>
          </a:stretch>
        </p:blipFill>
        <p:spPr>
          <a:xfrm>
            <a:off x="6215702" y="1057026"/>
            <a:ext cx="1010293" cy="786155"/>
          </a:xfrm>
          <a:prstGeom prst="rect">
            <a:avLst/>
          </a:prstGeom>
        </p:spPr>
      </p:pic>
    </p:spTree>
    <p:extLst>
      <p:ext uri="{BB962C8B-B14F-4D97-AF65-F5344CB8AC3E}">
        <p14:creationId xmlns:p14="http://schemas.microsoft.com/office/powerpoint/2010/main" val="1607735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611F4B1-859F-4575-876D-58FAF30CA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5" y="485538"/>
            <a:ext cx="8721651" cy="4409222"/>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59">
            <a:extLst>
              <a:ext uri="{FF2B5EF4-FFF2-40B4-BE49-F238E27FC236}">
                <a16:creationId xmlns:a16="http://schemas.microsoft.com/office/drawing/2014/main" id="{5D15DDC5-8B8F-417B-97F8-647CE64E095C}"/>
              </a:ext>
            </a:extLst>
          </p:cNvPr>
          <p:cNvSpPr txBox="1">
            <a:spLocks/>
          </p:cNvSpPr>
          <p:nvPr/>
        </p:nvSpPr>
        <p:spPr>
          <a:xfrm>
            <a:off x="7328168" y="490702"/>
            <a:ext cx="1673942" cy="939218"/>
          </a:xfrm>
          <a:prstGeom prst="rect">
            <a:avLst/>
          </a:prstGeom>
        </p:spPr>
        <p:txBody>
          <a:bodyPr vert="horz" lIns="0" tIns="142875"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defTabSz="685783">
              <a:lnSpc>
                <a:spcPct val="100000"/>
              </a:lnSpc>
              <a:spcBef>
                <a:spcPts val="0"/>
              </a:spcBef>
              <a:defRPr/>
            </a:pPr>
            <a:r>
              <a:rPr lang="en-US" sz="1125" b="1" dirty="0">
                <a:solidFill>
                  <a:srgbClr val="FFFFFF"/>
                </a:solidFill>
                <a:latin typeface="Arial" panose="020B0604020202020204"/>
              </a:rPr>
              <a:t>Cloud Pak for Data</a:t>
            </a:r>
          </a:p>
          <a:p>
            <a:pPr defTabSz="685783">
              <a:lnSpc>
                <a:spcPct val="100000"/>
              </a:lnSpc>
              <a:spcBef>
                <a:spcPts val="0"/>
              </a:spcBef>
              <a:defRPr/>
            </a:pPr>
            <a:endParaRPr lang="en-US" sz="1125" b="1" dirty="0">
              <a:solidFill>
                <a:srgbClr val="FFFFFF"/>
              </a:solidFill>
              <a:latin typeface="Arial" panose="020B0604020202020204"/>
            </a:endParaRPr>
          </a:p>
          <a:p>
            <a:pPr defTabSz="685783">
              <a:lnSpc>
                <a:spcPct val="100000"/>
              </a:lnSpc>
              <a:spcBef>
                <a:spcPts val="0"/>
              </a:spcBef>
              <a:defRPr/>
            </a:pPr>
            <a:r>
              <a:rPr lang="en-US" sz="1000" dirty="0">
                <a:solidFill>
                  <a:srgbClr val="FFFFFF"/>
                </a:solidFill>
                <a:latin typeface="Arial" panose="020B0604020202020204"/>
              </a:rPr>
              <a:t>Industry: Government</a:t>
            </a:r>
          </a:p>
          <a:p>
            <a:pPr defTabSz="685783">
              <a:lnSpc>
                <a:spcPct val="100000"/>
              </a:lnSpc>
              <a:spcBef>
                <a:spcPts val="0"/>
              </a:spcBef>
              <a:defRPr/>
            </a:pPr>
            <a:r>
              <a:rPr lang="en-US" sz="1000" dirty="0">
                <a:solidFill>
                  <a:srgbClr val="FFFFFF"/>
                </a:solidFill>
                <a:latin typeface="Arial" panose="020B0604020202020204"/>
              </a:rPr>
              <a:t>Geography: MEA</a:t>
            </a:r>
          </a:p>
          <a:p>
            <a:pPr defTabSz="685783">
              <a:lnSpc>
                <a:spcPct val="100000"/>
              </a:lnSpc>
              <a:spcBef>
                <a:spcPts val="0"/>
              </a:spcBef>
              <a:defRPr/>
            </a:pPr>
            <a:endParaRPr lang="en-US" sz="1125" b="1" dirty="0">
              <a:solidFill>
                <a:srgbClr val="000000"/>
              </a:solidFill>
            </a:endParaRPr>
          </a:p>
        </p:txBody>
      </p:sp>
      <p:sp>
        <p:nvSpPr>
          <p:cNvPr id="2" name="Footer Placeholder 1">
            <a:extLst>
              <a:ext uri="{FF2B5EF4-FFF2-40B4-BE49-F238E27FC236}">
                <a16:creationId xmlns:a16="http://schemas.microsoft.com/office/drawing/2014/main" id="{CB03054C-D2B0-B745-9F47-5485B8B580DC}"/>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876D278E-8964-B74C-8C4B-7929B9CD9C15}"/>
              </a:ext>
            </a:extLst>
          </p:cNvPr>
          <p:cNvSpPr>
            <a:spLocks noGrp="1"/>
          </p:cNvSpPr>
          <p:nvPr>
            <p:ph type="sldNum" sz="quarter" idx="11"/>
          </p:nvPr>
        </p:nvSpPr>
        <p:spPr/>
        <p:txBody>
          <a:bodyPr/>
          <a:lstStyle/>
          <a:p>
            <a:fld id="{59395FB3-9C97-154F-86B2-7E381B951268}" type="slidenum">
              <a:rPr lang="en-US" smtClean="0"/>
              <a:pPr/>
              <a:t>120</a:t>
            </a:fld>
            <a:endParaRPr lang="en-US" dirty="0"/>
          </a:p>
        </p:txBody>
      </p:sp>
    </p:spTree>
    <p:extLst>
      <p:ext uri="{BB962C8B-B14F-4D97-AF65-F5344CB8AC3E}">
        <p14:creationId xmlns:p14="http://schemas.microsoft.com/office/powerpoint/2010/main" val="16486089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Rectangle 15"/>
          <p:cNvSpPr>
            <a:spLocks noGrp="1" noChangeArrowheads="1"/>
          </p:cNvSpPr>
          <p:nvPr>
            <p:ph type="title" idx="4294967295"/>
          </p:nvPr>
        </p:nvSpPr>
        <p:spPr>
          <a:xfrm>
            <a:off x="210311" y="201168"/>
            <a:ext cx="8783669" cy="340157"/>
          </a:xfrm>
        </p:spPr>
        <p:txBody>
          <a:bodyPr/>
          <a:lstStyle/>
          <a:p>
            <a:pPr eaLnBrk="1" hangingPunct="1"/>
            <a:r>
              <a:rPr lang="en-US" sz="2100" dirty="0"/>
              <a:t>IBM Analytics Modernization Workshop</a:t>
            </a:r>
            <a:br>
              <a:rPr lang="en-US" dirty="0"/>
            </a:br>
            <a:endParaRPr lang="en-US" sz="1800" dirty="0"/>
          </a:p>
        </p:txBody>
      </p:sp>
      <p:graphicFrame>
        <p:nvGraphicFramePr>
          <p:cNvPr id="4" name="Table 3">
            <a:extLst>
              <a:ext uri="{FF2B5EF4-FFF2-40B4-BE49-F238E27FC236}">
                <a16:creationId xmlns:a16="http://schemas.microsoft.com/office/drawing/2014/main" id="{E101BEC2-72B9-42D3-B1DF-2F9CC375C403}"/>
              </a:ext>
            </a:extLst>
          </p:cNvPr>
          <p:cNvGraphicFramePr>
            <a:graphicFrameLocks noGrp="1"/>
          </p:cNvGraphicFramePr>
          <p:nvPr/>
        </p:nvGraphicFramePr>
        <p:xfrm>
          <a:off x="1177290" y="1337310"/>
          <a:ext cx="6069330" cy="3154680"/>
        </p:xfrm>
        <a:graphic>
          <a:graphicData uri="http://schemas.openxmlformats.org/drawingml/2006/table">
            <a:tbl>
              <a:tblPr firstRow="1" bandRow="1">
                <a:effectLst>
                  <a:outerShdw blurRad="50800" dist="63500" dir="2700000" algn="tl" rotWithShape="0">
                    <a:prstClr val="black">
                      <a:alpha val="40000"/>
                    </a:prstClr>
                  </a:outerShdw>
                </a:effectLst>
                <a:tableStyleId>{2D5ABB26-0587-4C30-8999-92F81FD0307C}</a:tableStyleId>
              </a:tblPr>
              <a:tblGrid>
                <a:gridCol w="4457700">
                  <a:extLst>
                    <a:ext uri="{9D8B030D-6E8A-4147-A177-3AD203B41FA5}">
                      <a16:colId xmlns:a16="http://schemas.microsoft.com/office/drawing/2014/main" val="1193564226"/>
                    </a:ext>
                  </a:extLst>
                </a:gridCol>
                <a:gridCol w="1611630">
                  <a:extLst>
                    <a:ext uri="{9D8B030D-6E8A-4147-A177-3AD203B41FA5}">
                      <a16:colId xmlns:a16="http://schemas.microsoft.com/office/drawing/2014/main" val="2410915508"/>
                    </a:ext>
                  </a:extLst>
                </a:gridCol>
              </a:tblGrid>
              <a:tr h="685800">
                <a:tc>
                  <a:txBody>
                    <a:bodyPr/>
                    <a:lstStyle/>
                    <a:p>
                      <a:pPr marL="457200" indent="-457200">
                        <a:buFont typeface="Arial" panose="020B0604020202020204" pitchFamily="34" charset="0"/>
                        <a:buChar char="•"/>
                      </a:pPr>
                      <a:r>
                        <a:rPr lang="en-US" sz="1800" dirty="0">
                          <a:solidFill>
                            <a:schemeClr val="accent5">
                              <a:lumMod val="10000"/>
                            </a:schemeClr>
                          </a:solidFill>
                        </a:rPr>
                        <a:t>Introduction</a:t>
                      </a:r>
                    </a:p>
                    <a:p>
                      <a:pPr marL="457200" indent="-457200">
                        <a:buFont typeface="Arial" panose="020B0604020202020204" pitchFamily="34" charset="0"/>
                        <a:buChar char="•"/>
                      </a:pPr>
                      <a:r>
                        <a:rPr lang="en-US" sz="1800" dirty="0">
                          <a:solidFill>
                            <a:schemeClr val="accent5">
                              <a:lumMod val="10000"/>
                            </a:schemeClr>
                          </a:solidFill>
                        </a:rPr>
                        <a:t>Business Use Case</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01</a:t>
                      </a:r>
                    </a:p>
                    <a:p>
                      <a:pPr marL="457200" indent="-457200">
                        <a:buFont typeface="Arial" panose="020B0604020202020204" pitchFamily="34" charset="0"/>
                        <a:buChar char="•"/>
                      </a:pPr>
                      <a:r>
                        <a:rPr lang="en-US" sz="1800" dirty="0">
                          <a:solidFill>
                            <a:schemeClr val="accent5">
                              <a:lumMod val="10000"/>
                            </a:schemeClr>
                          </a:solidFill>
                        </a:rPr>
                        <a:t>Lab 02</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2523556346"/>
                  </a:ext>
                </a:extLst>
              </a:tr>
              <a:tr h="960120">
                <a:tc>
                  <a:txBody>
                    <a:bodyPr/>
                    <a:lstStyle/>
                    <a:p>
                      <a:pPr marL="457200" indent="-457200">
                        <a:buFont typeface="Arial" panose="020B0604020202020204" pitchFamily="34" charset="0"/>
                        <a:buChar char="•"/>
                      </a:pPr>
                      <a:r>
                        <a:rPr lang="en-US" sz="1800" dirty="0">
                          <a:solidFill>
                            <a:schemeClr val="accent5">
                              <a:lumMod val="10000"/>
                            </a:schemeClr>
                          </a:solidFill>
                        </a:rPr>
                        <a:t>Collect: Connect</a:t>
                      </a:r>
                    </a:p>
                    <a:p>
                      <a:pPr marL="457200" indent="-457200">
                        <a:buFont typeface="Arial" panose="020B0604020202020204" pitchFamily="34" charset="0"/>
                        <a:buChar char="•"/>
                      </a:pPr>
                      <a:r>
                        <a:rPr lang="en-US" sz="1800" dirty="0">
                          <a:solidFill>
                            <a:schemeClr val="accent5">
                              <a:lumMod val="10000"/>
                            </a:schemeClr>
                          </a:solidFill>
                        </a:rPr>
                        <a:t>Organize</a:t>
                      </a:r>
                    </a:p>
                    <a:p>
                      <a:pPr marL="457200" indent="-457200">
                        <a:buFont typeface="Arial" panose="020B0604020202020204" pitchFamily="34" charset="0"/>
                        <a:buChar char="•"/>
                      </a:pPr>
                      <a:r>
                        <a:rPr lang="en-US" sz="1800" dirty="0">
                          <a:solidFill>
                            <a:schemeClr val="accent5">
                              <a:lumMod val="10000"/>
                            </a:schemeClr>
                          </a:solidFill>
                        </a:rPr>
                        <a:t>Collect: Virtualize</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03</a:t>
                      </a:r>
                    </a:p>
                    <a:p>
                      <a:pPr marL="457200" indent="-457200">
                        <a:buFont typeface="Arial" panose="020B0604020202020204" pitchFamily="34" charset="0"/>
                        <a:buChar char="•"/>
                      </a:pPr>
                      <a:r>
                        <a:rPr lang="en-US" sz="1800" dirty="0">
                          <a:solidFill>
                            <a:schemeClr val="accent5">
                              <a:lumMod val="10000"/>
                            </a:schemeClr>
                          </a:solidFill>
                        </a:rPr>
                        <a:t>Lab 04</a:t>
                      </a:r>
                    </a:p>
                    <a:p>
                      <a:pPr marL="457200" indent="-457200">
                        <a:buFont typeface="Arial" panose="020B0604020202020204" pitchFamily="34" charset="0"/>
                        <a:buChar char="•"/>
                      </a:pPr>
                      <a:r>
                        <a:rPr lang="en-US" sz="1800" dirty="0">
                          <a:solidFill>
                            <a:schemeClr val="accent5">
                              <a:lumMod val="10000"/>
                            </a:schemeClr>
                          </a:solidFill>
                        </a:rPr>
                        <a:t>Lab 05</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068178669"/>
                  </a:ext>
                </a:extLst>
              </a:tr>
              <a:tr h="1508760">
                <a:tc>
                  <a:txBody>
                    <a:bodyPr/>
                    <a:lstStyle/>
                    <a:p>
                      <a:pPr marL="457200" indent="-457200">
                        <a:buFont typeface="Arial" panose="020B0604020202020204" pitchFamily="34" charset="0"/>
                        <a:buChar char="•"/>
                      </a:pPr>
                      <a:r>
                        <a:rPr lang="en-US" sz="1800" dirty="0">
                          <a:solidFill>
                            <a:schemeClr val="accent5">
                              <a:lumMod val="10000"/>
                            </a:schemeClr>
                          </a:solidFill>
                        </a:rPr>
                        <a:t>Analyze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Deploy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OpenScale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Cognos Analytics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Wrap up</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06</a:t>
                      </a:r>
                    </a:p>
                    <a:p>
                      <a:pPr marL="457200" indent="-457200">
                        <a:buFont typeface="Arial" panose="020B0604020202020204" pitchFamily="34" charset="0"/>
                        <a:buChar char="•"/>
                      </a:pPr>
                      <a:r>
                        <a:rPr lang="en-US" sz="1800" dirty="0">
                          <a:solidFill>
                            <a:schemeClr val="accent5">
                              <a:lumMod val="10000"/>
                            </a:schemeClr>
                          </a:solidFill>
                        </a:rPr>
                        <a:t>Lab 07</a:t>
                      </a:r>
                    </a:p>
                    <a:p>
                      <a:pPr marL="457200" indent="-457200">
                        <a:buFont typeface="Arial" panose="020B0604020202020204" pitchFamily="34" charset="0"/>
                        <a:buChar char="•"/>
                      </a:pPr>
                      <a:r>
                        <a:rPr lang="en-US" sz="1800" dirty="0">
                          <a:solidFill>
                            <a:schemeClr val="accent5">
                              <a:lumMod val="10000"/>
                            </a:schemeClr>
                          </a:solidFill>
                        </a:rPr>
                        <a:t>Lab 08</a:t>
                      </a:r>
                    </a:p>
                    <a:p>
                      <a:pPr marL="457200" indent="-457200">
                        <a:buFont typeface="Arial" panose="020B0604020202020204" pitchFamily="34" charset="0"/>
                        <a:buChar char="•"/>
                      </a:pPr>
                      <a:r>
                        <a:rPr lang="en-US" sz="1800" dirty="0">
                          <a:solidFill>
                            <a:schemeClr val="accent5">
                              <a:lumMod val="10000"/>
                            </a:schemeClr>
                          </a:solidFill>
                        </a:rPr>
                        <a:t>Lab 09</a:t>
                      </a:r>
                    </a:p>
                    <a:p>
                      <a:pPr marL="457200" indent="-457200">
                        <a:buFont typeface="Arial" panose="020B0604020202020204" pitchFamily="34" charset="0"/>
                        <a:buChar char="•"/>
                      </a:pPr>
                      <a:r>
                        <a:rPr lang="en-US" sz="1800" dirty="0">
                          <a:solidFill>
                            <a:schemeClr val="accent5">
                              <a:lumMod val="10000"/>
                            </a:schemeClr>
                          </a:solidFill>
                        </a:rPr>
                        <a:t>Lab 10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628719619"/>
                  </a:ext>
                </a:extLst>
              </a:tr>
            </a:tbl>
          </a:graphicData>
        </a:graphic>
      </p:graphicFrame>
      <p:sp>
        <p:nvSpPr>
          <p:cNvPr id="5" name="Rectangle 4">
            <a:extLst>
              <a:ext uri="{FF2B5EF4-FFF2-40B4-BE49-F238E27FC236}">
                <a16:creationId xmlns:a16="http://schemas.microsoft.com/office/drawing/2014/main" id="{8E8FD7C9-1A0E-4902-B141-FA3F4CBC1E21}"/>
              </a:ext>
            </a:extLst>
          </p:cNvPr>
          <p:cNvSpPr/>
          <p:nvPr/>
        </p:nvSpPr>
        <p:spPr bwMode="auto">
          <a:xfrm>
            <a:off x="1196340" y="1344930"/>
            <a:ext cx="6046901" cy="1634490"/>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rgbClr val="000000"/>
              </a:buClr>
              <a:defRPr/>
            </a:pPr>
            <a:endParaRPr lang="en-US" sz="1050" dirty="0">
              <a:solidFill>
                <a:srgbClr val="000000"/>
              </a:solidFill>
              <a:latin typeface="Arial" charset="0"/>
              <a:cs typeface="Arial" charset="0"/>
            </a:endParaRPr>
          </a:p>
        </p:txBody>
      </p:sp>
      <p:sp>
        <p:nvSpPr>
          <p:cNvPr id="7" name="Title 1">
            <a:extLst>
              <a:ext uri="{FF2B5EF4-FFF2-40B4-BE49-F238E27FC236}">
                <a16:creationId xmlns:a16="http://schemas.microsoft.com/office/drawing/2014/main" id="{B8A20746-40B4-4F72-A222-BA4181941384}"/>
              </a:ext>
            </a:extLst>
          </p:cNvPr>
          <p:cNvSpPr txBox="1">
            <a:spLocks/>
          </p:cNvSpPr>
          <p:nvPr/>
        </p:nvSpPr>
        <p:spPr bwMode="auto">
          <a:xfrm>
            <a:off x="182568" y="1543050"/>
            <a:ext cx="983293" cy="246888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algn="l" rtl="0" fontAlgn="base">
              <a:lnSpc>
                <a:spcPct val="90000"/>
              </a:lnSpc>
              <a:spcBef>
                <a:spcPct val="0"/>
              </a:spcBef>
              <a:spcAft>
                <a:spcPct val="0"/>
              </a:spcAft>
              <a:defRPr sz="28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defTabSz="685800">
              <a:defRPr/>
            </a:pPr>
            <a:endParaRPr lang="en-US" sz="1650" b="1" dirty="0">
              <a:solidFill>
                <a:srgbClr val="003BC9">
                  <a:lumMod val="50000"/>
                </a:srgbClr>
              </a:solidFill>
              <a:latin typeface="Arial"/>
            </a:endParaRPr>
          </a:p>
          <a:p>
            <a:pPr algn="ctr" defTabSz="685800">
              <a:defRPr/>
            </a:pPr>
            <a:endParaRPr lang="en-US" sz="1650" b="1" dirty="0">
              <a:solidFill>
                <a:srgbClr val="003BC9">
                  <a:lumMod val="50000"/>
                </a:srgbClr>
              </a:solidFill>
              <a:latin typeface="Arial"/>
            </a:endParaRPr>
          </a:p>
          <a:p>
            <a:pPr algn="ctr" defTabSz="685800">
              <a:defRPr/>
            </a:pPr>
            <a:endParaRPr lang="en-US" sz="1650" b="1" dirty="0">
              <a:solidFill>
                <a:srgbClr val="003BC9">
                  <a:lumMod val="50000"/>
                </a:srgbClr>
              </a:solidFill>
              <a:latin typeface="Arial"/>
            </a:endParaRPr>
          </a:p>
          <a:p>
            <a:pPr algn="ctr" defTabSz="685800">
              <a:defRPr/>
            </a:pPr>
            <a:endParaRPr lang="en-US" sz="1650" b="1" dirty="0">
              <a:solidFill>
                <a:srgbClr val="003BC9">
                  <a:lumMod val="50000"/>
                </a:srgbClr>
              </a:solidFill>
              <a:latin typeface="Arial"/>
            </a:endParaRPr>
          </a:p>
          <a:p>
            <a:pPr algn="ctr" defTabSz="685800">
              <a:defRPr/>
            </a:pPr>
            <a:endParaRPr lang="en-US" sz="1650" b="1" dirty="0">
              <a:solidFill>
                <a:srgbClr val="003BC9">
                  <a:lumMod val="50000"/>
                </a:srgbClr>
              </a:solidFill>
              <a:latin typeface="Arial"/>
            </a:endParaRPr>
          </a:p>
          <a:p>
            <a:pPr algn="ctr" defTabSz="685800">
              <a:defRPr/>
            </a:pPr>
            <a:endParaRPr lang="en-US" sz="1650" b="1" dirty="0">
              <a:solidFill>
                <a:srgbClr val="003BC9">
                  <a:lumMod val="50000"/>
                </a:srgbClr>
              </a:solidFill>
              <a:latin typeface="Arial"/>
            </a:endParaRPr>
          </a:p>
          <a:p>
            <a:pPr algn="ctr" defTabSz="685800">
              <a:defRPr/>
            </a:pPr>
            <a:endParaRPr lang="en-US" sz="1650" b="1" dirty="0">
              <a:solidFill>
                <a:srgbClr val="003BC9">
                  <a:lumMod val="50000"/>
                </a:srgbClr>
              </a:solidFill>
              <a:latin typeface="Arial"/>
            </a:endParaRPr>
          </a:p>
          <a:p>
            <a:pPr algn="ctr" defTabSz="685800">
              <a:defRPr/>
            </a:pPr>
            <a:endParaRPr lang="en-US" sz="1650" b="1" dirty="0">
              <a:solidFill>
                <a:srgbClr val="003BC9">
                  <a:lumMod val="50000"/>
                </a:srgbClr>
              </a:solidFill>
              <a:latin typeface="Arial"/>
            </a:endParaRPr>
          </a:p>
          <a:p>
            <a:pPr algn="ctr" defTabSz="685800">
              <a:defRPr/>
            </a:pPr>
            <a:r>
              <a:rPr lang="en-US" sz="1650" b="1" dirty="0">
                <a:solidFill>
                  <a:schemeClr val="accent2">
                    <a:lumMod val="60000"/>
                    <a:lumOff val="40000"/>
                  </a:schemeClr>
                </a:solidFill>
                <a:latin typeface="Arial"/>
              </a:rPr>
              <a:t>Part 3</a:t>
            </a:r>
            <a:br>
              <a:rPr lang="en-US" sz="1650" b="1" dirty="0">
                <a:solidFill>
                  <a:schemeClr val="accent2">
                    <a:lumMod val="60000"/>
                    <a:lumOff val="40000"/>
                  </a:schemeClr>
                </a:solidFill>
                <a:latin typeface="Arial"/>
              </a:rPr>
            </a:br>
            <a:endParaRPr lang="en-US" sz="1650" b="1" dirty="0">
              <a:solidFill>
                <a:schemeClr val="accent2">
                  <a:lumMod val="60000"/>
                  <a:lumOff val="40000"/>
                </a:schemeClr>
              </a:solidFill>
              <a:latin typeface="Arial"/>
            </a:endParaRPr>
          </a:p>
        </p:txBody>
      </p:sp>
      <p:sp>
        <p:nvSpPr>
          <p:cNvPr id="8" name="Rectangle 7">
            <a:extLst>
              <a:ext uri="{FF2B5EF4-FFF2-40B4-BE49-F238E27FC236}">
                <a16:creationId xmlns:a16="http://schemas.microsoft.com/office/drawing/2014/main" id="{B9337CD5-7400-40C2-80BF-2F4BE25B087D}"/>
              </a:ext>
            </a:extLst>
          </p:cNvPr>
          <p:cNvSpPr/>
          <p:nvPr/>
        </p:nvSpPr>
        <p:spPr bwMode="auto">
          <a:xfrm>
            <a:off x="1184991" y="2941235"/>
            <a:ext cx="4437396" cy="1528024"/>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rgbClr val="000000"/>
              </a:buClr>
              <a:defRPr/>
            </a:pPr>
            <a:endParaRPr lang="en-US" sz="1050" dirty="0">
              <a:solidFill>
                <a:srgbClr val="000000"/>
              </a:solidFill>
              <a:latin typeface="Arial" charset="0"/>
              <a:cs typeface="Arial" charset="0"/>
            </a:endParaRPr>
          </a:p>
        </p:txBody>
      </p:sp>
      <p:sp>
        <p:nvSpPr>
          <p:cNvPr id="2" name="Footer Placeholder 1">
            <a:extLst>
              <a:ext uri="{FF2B5EF4-FFF2-40B4-BE49-F238E27FC236}">
                <a16:creationId xmlns:a16="http://schemas.microsoft.com/office/drawing/2014/main" id="{FDECE3E3-0D23-F849-91BA-084A02DA826D}"/>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875803B8-BA5A-F74B-A3D0-F19CFD92B6BD}"/>
              </a:ext>
            </a:extLst>
          </p:cNvPr>
          <p:cNvSpPr>
            <a:spLocks noGrp="1"/>
          </p:cNvSpPr>
          <p:nvPr>
            <p:ph type="sldNum" sz="quarter" idx="11"/>
          </p:nvPr>
        </p:nvSpPr>
        <p:spPr/>
        <p:txBody>
          <a:bodyPr/>
          <a:lstStyle/>
          <a:p>
            <a:fld id="{59395FB3-9C97-154F-86B2-7E381B951268}" type="slidenum">
              <a:rPr lang="en-US" smtClean="0"/>
              <a:pPr/>
              <a:t>121</a:t>
            </a:fld>
            <a:endParaRPr lang="en-US" dirty="0"/>
          </a:p>
        </p:txBody>
      </p:sp>
    </p:spTree>
    <p:extLst>
      <p:ext uri="{BB962C8B-B14F-4D97-AF65-F5344CB8AC3E}">
        <p14:creationId xmlns:p14="http://schemas.microsoft.com/office/powerpoint/2010/main" val="14457123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D7F05B-228C-B049-AC2B-2E795C6EB0B5}"/>
              </a:ext>
            </a:extLst>
          </p:cNvPr>
          <p:cNvPicPr>
            <a:picLocks noChangeAspect="1"/>
          </p:cNvPicPr>
          <p:nvPr/>
        </p:nvPicPr>
        <p:blipFill>
          <a:blip r:embed="rId3"/>
          <a:stretch>
            <a:fillRect/>
          </a:stretch>
        </p:blipFill>
        <p:spPr>
          <a:xfrm>
            <a:off x="0" y="2490952"/>
            <a:ext cx="9144000" cy="2422683"/>
          </a:xfrm>
          <a:prstGeom prst="rect">
            <a:avLst/>
          </a:prstGeom>
        </p:spPr>
      </p:pic>
      <p:sp>
        <p:nvSpPr>
          <p:cNvPr id="50" name="Text Box 7">
            <a:extLst>
              <a:ext uri="{FF2B5EF4-FFF2-40B4-BE49-F238E27FC236}">
                <a16:creationId xmlns:a16="http://schemas.microsoft.com/office/drawing/2014/main" id="{FA36B964-DF10-41DA-8985-3CD8B884C740}"/>
              </a:ext>
            </a:extLst>
          </p:cNvPr>
          <p:cNvSpPr txBox="1">
            <a:spLocks noChangeArrowheads="1"/>
          </p:cNvSpPr>
          <p:nvPr/>
        </p:nvSpPr>
        <p:spPr bwMode="auto">
          <a:xfrm>
            <a:off x="1314450" y="3811492"/>
            <a:ext cx="6309598" cy="553998"/>
          </a:xfrm>
          <a:prstGeom prst="rect">
            <a:avLst/>
          </a:prstGeom>
          <a:noFill/>
          <a:ln w="12700" algn="ctr">
            <a:noFill/>
            <a:miter lim="800000"/>
            <a:headEnd/>
            <a:tailEnd/>
          </a:ln>
          <a:effectLst/>
        </p:spPr>
        <p:txBody>
          <a:bodyPr wrap="square">
            <a:spAutoFit/>
          </a:bodyPr>
          <a:lstStyle/>
          <a:p>
            <a:pPr algn="ctr">
              <a:spcBef>
                <a:spcPct val="50000"/>
              </a:spcBef>
              <a:buClrTx/>
              <a:buFontTx/>
              <a:buNone/>
            </a:pPr>
            <a:r>
              <a:rPr lang="en-US" sz="1500" b="1" dirty="0">
                <a:solidFill>
                  <a:schemeClr val="bg1"/>
                </a:solidFill>
              </a:rPr>
              <a:t>We appreciate your feedback. </a:t>
            </a:r>
            <a:br>
              <a:rPr lang="en-US" sz="1500" b="1" dirty="0">
                <a:solidFill>
                  <a:schemeClr val="bg1"/>
                </a:solidFill>
              </a:rPr>
            </a:br>
            <a:endParaRPr lang="en-US" sz="1500" b="1" dirty="0">
              <a:solidFill>
                <a:schemeClr val="bg1"/>
              </a:solidFill>
            </a:endParaRPr>
          </a:p>
        </p:txBody>
      </p:sp>
      <p:sp>
        <p:nvSpPr>
          <p:cNvPr id="2" name="Footer Placeholder 1">
            <a:extLst>
              <a:ext uri="{FF2B5EF4-FFF2-40B4-BE49-F238E27FC236}">
                <a16:creationId xmlns:a16="http://schemas.microsoft.com/office/drawing/2014/main" id="{D00449F6-3C94-6944-AD84-381CCC147948}"/>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FC7D6B29-AC44-F148-9A22-4F5414F8AA92}"/>
              </a:ext>
            </a:extLst>
          </p:cNvPr>
          <p:cNvSpPr>
            <a:spLocks noGrp="1"/>
          </p:cNvSpPr>
          <p:nvPr>
            <p:ph type="sldNum" sz="quarter" idx="11"/>
          </p:nvPr>
        </p:nvSpPr>
        <p:spPr/>
        <p:txBody>
          <a:bodyPr/>
          <a:lstStyle/>
          <a:p>
            <a:fld id="{59395FB3-9C97-154F-86B2-7E381B951268}" type="slidenum">
              <a:rPr lang="en-US" smtClean="0"/>
              <a:pPr/>
              <a:t>122</a:t>
            </a:fld>
            <a:endParaRPr lang="en-US" dirty="0"/>
          </a:p>
        </p:txBody>
      </p:sp>
      <p:pic>
        <p:nvPicPr>
          <p:cNvPr id="7" name="Picture 6">
            <a:extLst>
              <a:ext uri="{FF2B5EF4-FFF2-40B4-BE49-F238E27FC236}">
                <a16:creationId xmlns:a16="http://schemas.microsoft.com/office/drawing/2014/main" id="{9D95C478-8C2F-9A44-891A-3B492B0116F1}"/>
              </a:ext>
            </a:extLst>
          </p:cNvPr>
          <p:cNvPicPr>
            <a:picLocks noChangeAspect="1"/>
          </p:cNvPicPr>
          <p:nvPr/>
        </p:nvPicPr>
        <p:blipFill>
          <a:blip r:embed="rId4"/>
          <a:stretch>
            <a:fillRect/>
          </a:stretch>
        </p:blipFill>
        <p:spPr>
          <a:xfrm>
            <a:off x="6430718" y="275606"/>
            <a:ext cx="2371919" cy="2741953"/>
          </a:xfrm>
          <a:prstGeom prst="rect">
            <a:avLst/>
          </a:prstGeom>
        </p:spPr>
      </p:pic>
      <p:sp>
        <p:nvSpPr>
          <p:cNvPr id="4" name="TextBox 3">
            <a:extLst>
              <a:ext uri="{FF2B5EF4-FFF2-40B4-BE49-F238E27FC236}">
                <a16:creationId xmlns:a16="http://schemas.microsoft.com/office/drawing/2014/main" id="{1A90E4F8-F4F3-AB4C-9824-AFD400F23CFE}"/>
              </a:ext>
            </a:extLst>
          </p:cNvPr>
          <p:cNvSpPr txBox="1"/>
          <p:nvPr/>
        </p:nvSpPr>
        <p:spPr>
          <a:xfrm>
            <a:off x="419517" y="1201677"/>
            <a:ext cx="5621775" cy="1815882"/>
          </a:xfrm>
          <a:prstGeom prst="rect">
            <a:avLst/>
          </a:prstGeom>
          <a:noFill/>
        </p:spPr>
        <p:txBody>
          <a:bodyPr wrap="square" rtlCol="0">
            <a:spAutoFit/>
          </a:bodyPr>
          <a:lstStyle/>
          <a:p>
            <a:pPr algn="l"/>
            <a:r>
              <a:rPr lang="en-US" sz="2800" b="1" dirty="0">
                <a:solidFill>
                  <a:schemeClr val="bg1"/>
                </a:solidFill>
                <a:latin typeface="IBM Plex Sans" charset="0"/>
                <a:ea typeface="IBM Plex Sans" charset="0"/>
                <a:cs typeface="IBM Plex Sans" charset="0"/>
              </a:rPr>
              <a:t>Thank you for your time!</a:t>
            </a:r>
          </a:p>
          <a:p>
            <a:pPr algn="l"/>
            <a:endParaRPr lang="en-US" sz="2800" b="1" dirty="0">
              <a:solidFill>
                <a:schemeClr val="bg1"/>
              </a:solidFill>
              <a:latin typeface="IBM Plex Sans" charset="0"/>
              <a:ea typeface="IBM Plex Sans" charset="0"/>
              <a:cs typeface="IBM Plex Sans" charset="0"/>
            </a:endParaRPr>
          </a:p>
          <a:p>
            <a:pPr algn="l"/>
            <a:r>
              <a:rPr lang="en-US" sz="2800" b="1" dirty="0">
                <a:solidFill>
                  <a:schemeClr val="bg1"/>
                </a:solidFill>
                <a:latin typeface="IBM Plex Sans" charset="0"/>
                <a:ea typeface="IBM Plex Sans" charset="0"/>
                <a:cs typeface="IBM Plex Sans" charset="0"/>
              </a:rPr>
              <a:t>Begin your journey now on the IBM Platform built for AI…</a:t>
            </a:r>
          </a:p>
        </p:txBody>
      </p:sp>
      <p:sp>
        <p:nvSpPr>
          <p:cNvPr id="5" name="TextBox 4">
            <a:extLst>
              <a:ext uri="{FF2B5EF4-FFF2-40B4-BE49-F238E27FC236}">
                <a16:creationId xmlns:a16="http://schemas.microsoft.com/office/drawing/2014/main" id="{188BE88E-C641-994C-A801-A378365D63AA}"/>
              </a:ext>
            </a:extLst>
          </p:cNvPr>
          <p:cNvSpPr txBox="1"/>
          <p:nvPr/>
        </p:nvSpPr>
        <p:spPr>
          <a:xfrm>
            <a:off x="159655" y="4772268"/>
            <a:ext cx="2903976" cy="230832"/>
          </a:xfrm>
          <a:prstGeom prst="rect">
            <a:avLst/>
          </a:prstGeom>
          <a:noFill/>
        </p:spPr>
        <p:txBody>
          <a:bodyPr wrap="square" rtlCol="0">
            <a:spAutoFit/>
          </a:bodyPr>
          <a:lstStyle/>
          <a:p>
            <a:pPr algn="l"/>
            <a:r>
              <a:rPr lang="en-US" sz="900" i="1" dirty="0">
                <a:solidFill>
                  <a:schemeClr val="bg1"/>
                </a:solidFill>
                <a:latin typeface="IBM Plex Sans" charset="0"/>
                <a:ea typeface="IBM Plex Sans" charset="0"/>
                <a:cs typeface="IBM Plex Sans" charset="0"/>
              </a:rPr>
              <a:t>Presentation by Burt Vialpando and Kent Rubin - IBM</a:t>
            </a:r>
          </a:p>
        </p:txBody>
      </p:sp>
    </p:spTree>
    <p:extLst>
      <p:ext uri="{BB962C8B-B14F-4D97-AF65-F5344CB8AC3E}">
        <p14:creationId xmlns:p14="http://schemas.microsoft.com/office/powerpoint/2010/main" val="13380676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C76EE57-8A40-4249-AA7F-09EDB4FB20D7}"/>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8D0A1AF5-235B-F749-911F-865B6BC8A946}"/>
              </a:ext>
            </a:extLst>
          </p:cNvPr>
          <p:cNvSpPr>
            <a:spLocks noGrp="1"/>
          </p:cNvSpPr>
          <p:nvPr>
            <p:ph type="title" idx="4294967295"/>
          </p:nvPr>
        </p:nvSpPr>
        <p:spPr>
          <a:xfrm>
            <a:off x="210311" y="201168"/>
            <a:ext cx="8783669" cy="344398"/>
          </a:xfrm>
        </p:spPr>
        <p:txBody>
          <a:bodyPr/>
          <a:lstStyle/>
          <a:p>
            <a:r>
              <a:rPr lang="en-US" dirty="0"/>
              <a:t>Copyright and trademarks</a:t>
            </a:r>
          </a:p>
        </p:txBody>
      </p:sp>
      <p:sp>
        <p:nvSpPr>
          <p:cNvPr id="3" name="TextBox 2">
            <a:extLst>
              <a:ext uri="{FF2B5EF4-FFF2-40B4-BE49-F238E27FC236}">
                <a16:creationId xmlns:a16="http://schemas.microsoft.com/office/drawing/2014/main" id="{55E73813-8DBD-CC42-BED4-9E5414E27D1E}"/>
              </a:ext>
            </a:extLst>
          </p:cNvPr>
          <p:cNvSpPr txBox="1"/>
          <p:nvPr/>
        </p:nvSpPr>
        <p:spPr>
          <a:xfrm>
            <a:off x="607038" y="1004885"/>
            <a:ext cx="8182631" cy="3831818"/>
          </a:xfrm>
          <a:prstGeom prst="rect">
            <a:avLst/>
          </a:prstGeom>
          <a:noFill/>
        </p:spPr>
        <p:txBody>
          <a:bodyPr wrap="square" rtlCol="0">
            <a:spAutoFit/>
          </a:bodyPr>
          <a:lstStyle/>
          <a:p>
            <a:pPr algn="l"/>
            <a:r>
              <a:rPr lang="en-US" sz="900" dirty="0"/>
              <a:t>© Copyright IBM Corporation 2020</a:t>
            </a:r>
          </a:p>
          <a:p>
            <a:pPr algn="l"/>
            <a:r>
              <a:rPr lang="en-US" sz="900" dirty="0"/>
              <a:t> </a:t>
            </a:r>
          </a:p>
          <a:p>
            <a:pPr algn="l"/>
            <a:r>
              <a:rPr lang="en-US" sz="900" dirty="0"/>
              <a:t>IBM Corporation </a:t>
            </a:r>
          </a:p>
          <a:p>
            <a:pPr algn="l"/>
            <a:r>
              <a:rPr lang="en-US" sz="900" dirty="0"/>
              <a:t>Route 100</a:t>
            </a:r>
          </a:p>
          <a:p>
            <a:pPr algn="l"/>
            <a:r>
              <a:rPr lang="en-US" sz="900" dirty="0"/>
              <a:t>Somers, NY 10589</a:t>
            </a:r>
          </a:p>
          <a:p>
            <a:pPr algn="l"/>
            <a:r>
              <a:rPr lang="en-US" sz="900" dirty="0"/>
              <a:t> </a:t>
            </a:r>
          </a:p>
          <a:p>
            <a:pPr algn="l"/>
            <a:r>
              <a:rPr lang="en-US" sz="900" dirty="0"/>
              <a:t>Produced in the United States of America</a:t>
            </a:r>
          </a:p>
          <a:p>
            <a:pPr algn="l"/>
            <a:r>
              <a:rPr lang="en-US" sz="900" dirty="0"/>
              <a:t>July 2020</a:t>
            </a:r>
          </a:p>
          <a:p>
            <a:pPr algn="l"/>
            <a:r>
              <a:rPr lang="en-US" sz="900" dirty="0"/>
              <a:t> </a:t>
            </a:r>
          </a:p>
          <a:p>
            <a:pPr algn="l"/>
            <a:r>
              <a:rPr lang="en-US" sz="900" dirty="0"/>
              <a:t>IBM, the IBM logo, ibm.com, API Connect, Db2, Elastic Storage, FlashCore, POWER, Spectrum Scale, UrbanCode, WebSphere and IBM Z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900" u="sng" dirty="0">
                <a:hlinkClick r:id="rId3"/>
              </a:rPr>
              <a:t>www.ibm.com/legal/copytrade.shtml</a:t>
            </a:r>
            <a:endParaRPr lang="en-US" sz="900" u="sng" dirty="0"/>
          </a:p>
          <a:p>
            <a:pPr algn="l"/>
            <a:endParaRPr lang="en-US" sz="900" u="sng" dirty="0"/>
          </a:p>
          <a:p>
            <a:pPr algn="l"/>
            <a:r>
              <a:rPr lang="en-US" sz="900" dirty="0"/>
              <a:t>Intel, Intel logo, Intel Inside, Intel Inside logo, Intel Centrino, Intel Centrino logo, Celeron, Intel Xeon, Intel SpeedStep, Itanium, and Pentium are trademarks or registered trademarks of Intel Corporation or its subsidiaries in the United States and other countries. </a:t>
            </a:r>
          </a:p>
          <a:p>
            <a:pPr algn="l"/>
            <a:r>
              <a:rPr lang="en-US" sz="900" dirty="0"/>
              <a:t>Linux is a registered trademark of Linus Torvalds in the United States, other countries, or both. Microsoft, Windows, Windows NT, and the Windows logo are trademarks of Microsoft Corporation in the United States, other countries, or both.</a:t>
            </a:r>
          </a:p>
          <a:p>
            <a:pPr algn="l"/>
            <a:r>
              <a:rPr lang="en-US" sz="900" dirty="0"/>
              <a:t>VMware, the VMware logo, VMware Cloud Foundation, VMware Cloud Foundation Service, VMware vCenter Server, and VMware vSphere are registered trademarks or trademarks of VMware, Inc. or its subsidiaries in the United States and/or other jurisdictions.</a:t>
            </a:r>
          </a:p>
          <a:p>
            <a:pPr algn="l"/>
            <a:endParaRPr lang="en-US" sz="900" dirty="0"/>
          </a:p>
          <a:p>
            <a:pPr algn="l"/>
            <a:r>
              <a:rPr lang="en-US" sz="900" dirty="0"/>
              <a:t>This document is current as of the initial date of publication and may be changed by IBM at any time. Not all offerings are available in every country in which IBM operates. </a:t>
            </a:r>
          </a:p>
          <a:p>
            <a:pPr algn="l"/>
            <a:r>
              <a:rPr lang="en-US" sz="900" dirty="0"/>
              <a:t> </a:t>
            </a:r>
          </a:p>
          <a:p>
            <a:pPr algn="l"/>
            <a:r>
              <a:rPr lang="en-US" sz="900" dirty="0"/>
              <a:t> </a:t>
            </a:r>
          </a:p>
          <a:p>
            <a:pPr algn="l"/>
            <a:r>
              <a:rPr lang="en-US" sz="900" dirty="0"/>
              <a:t>THE INFORMATION IN THIS DOCUMENT IS PROVIDED “AS IS” WITHOUT ANY WARRANTY, EXPRESS OR IMPLIED, INCLUDING WITHOUT ANY WARRANTIES OF MERCHANTABILITY, FITNESS FOR A PARTICULAR PURPOSE AND ANY WARRANTY OR CONDITION OF NON-INFRINGEMENT. IBM products are warranted according to the terms and conditions of the agreements under which they are provided.</a:t>
            </a:r>
          </a:p>
        </p:txBody>
      </p:sp>
      <p:sp>
        <p:nvSpPr>
          <p:cNvPr id="4" name="Footer Placeholder 3">
            <a:extLst>
              <a:ext uri="{FF2B5EF4-FFF2-40B4-BE49-F238E27FC236}">
                <a16:creationId xmlns:a16="http://schemas.microsoft.com/office/drawing/2014/main" id="{2E931B4B-9FC9-6547-8ADC-4CC25D7EA4B3}"/>
              </a:ext>
            </a:extLst>
          </p:cNvPr>
          <p:cNvSpPr>
            <a:spLocks noGrp="1"/>
          </p:cNvSpPr>
          <p:nvPr>
            <p:ph type="ftr" sz="quarter" idx="10"/>
          </p:nvPr>
        </p:nvSpPr>
        <p:spPr/>
        <p:txBody>
          <a:bodyPr/>
          <a:lstStyle/>
          <a:p>
            <a:r>
              <a:rPr lang="en-US" dirty="0"/>
              <a:t>IBM Cloud Pak for Data Workshop v3.0.1 / © 2020 IBM Corporation</a:t>
            </a:r>
          </a:p>
        </p:txBody>
      </p:sp>
      <p:sp>
        <p:nvSpPr>
          <p:cNvPr id="5" name="Slide Number Placeholder 4">
            <a:extLst>
              <a:ext uri="{FF2B5EF4-FFF2-40B4-BE49-F238E27FC236}">
                <a16:creationId xmlns:a16="http://schemas.microsoft.com/office/drawing/2014/main" id="{5FDB50A7-BFC2-5F4E-B80F-2794D6E966C7}"/>
              </a:ext>
            </a:extLst>
          </p:cNvPr>
          <p:cNvSpPr>
            <a:spLocks noGrp="1"/>
          </p:cNvSpPr>
          <p:nvPr>
            <p:ph type="sldNum" sz="quarter" idx="11"/>
          </p:nvPr>
        </p:nvSpPr>
        <p:spPr/>
        <p:txBody>
          <a:bodyPr/>
          <a:lstStyle/>
          <a:p>
            <a:fld id="{59395FB3-9C97-154F-86B2-7E381B951268}" type="slidenum">
              <a:rPr lang="en-US" smtClean="0"/>
              <a:pPr/>
              <a:t>123</a:t>
            </a:fld>
            <a:endParaRPr lang="en-US" dirty="0"/>
          </a:p>
        </p:txBody>
      </p:sp>
    </p:spTree>
    <p:extLst>
      <p:ext uri="{BB962C8B-B14F-4D97-AF65-F5344CB8AC3E}">
        <p14:creationId xmlns:p14="http://schemas.microsoft.com/office/powerpoint/2010/main" val="697337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146272" cy="764438"/>
          </a:xfrm>
        </p:spPr>
        <p:txBody>
          <a:bodyPr/>
          <a:lstStyle/>
          <a:p>
            <a:r>
              <a:rPr lang="en-US" dirty="0"/>
              <a:t>Private Clouds address the new IT reality</a:t>
            </a:r>
            <a:br>
              <a:rPr lang="en-US" dirty="0"/>
            </a:br>
            <a:r>
              <a:rPr lang="en-US" sz="1800" dirty="0"/>
              <a:t>Created by digital transformation</a:t>
            </a:r>
            <a:br>
              <a:rPr lang="en-US" dirty="0"/>
            </a:br>
            <a:endParaRPr lang="en-US" dirty="0"/>
          </a:p>
        </p:txBody>
      </p:sp>
      <p:cxnSp>
        <p:nvCxnSpPr>
          <p:cNvPr id="3" name="Straight Connector 2">
            <a:extLst>
              <a:ext uri="{FF2B5EF4-FFF2-40B4-BE49-F238E27FC236}">
                <a16:creationId xmlns:a16="http://schemas.microsoft.com/office/drawing/2014/main" id="{4C1B05E4-6E9E-4407-A7BE-328F0FF6C84D}"/>
              </a:ext>
            </a:extLst>
          </p:cNvPr>
          <p:cNvCxnSpPr>
            <a:stCxn id="38" idx="4"/>
            <a:endCxn id="35" idx="2"/>
          </p:cNvCxnSpPr>
          <p:nvPr/>
        </p:nvCxnSpPr>
        <p:spPr>
          <a:xfrm flipV="1">
            <a:off x="3548814" y="3234942"/>
            <a:ext cx="136019" cy="176929"/>
          </a:xfrm>
          <a:prstGeom prst="line">
            <a:avLst/>
          </a:prstGeom>
          <a:noFill/>
          <a:ln w="9525" cap="flat" cmpd="sng" algn="ctr">
            <a:solidFill>
              <a:srgbClr val="203654"/>
            </a:solidFill>
            <a:prstDash val="solid"/>
          </a:ln>
          <a:effectLst>
            <a:outerShdw blurRad="40000" dist="20000" dir="5400000" rotWithShape="0">
              <a:srgbClr val="000000">
                <a:alpha val="38000"/>
              </a:srgbClr>
            </a:outerShdw>
          </a:effectLst>
        </p:spPr>
      </p:cxnSp>
      <p:cxnSp>
        <p:nvCxnSpPr>
          <p:cNvPr id="4" name="Straight Connector 3">
            <a:extLst>
              <a:ext uri="{FF2B5EF4-FFF2-40B4-BE49-F238E27FC236}">
                <a16:creationId xmlns:a16="http://schemas.microsoft.com/office/drawing/2014/main" id="{7DD191F9-AE11-4BA3-AB15-A563B61F6906}"/>
              </a:ext>
            </a:extLst>
          </p:cNvPr>
          <p:cNvCxnSpPr>
            <a:stCxn id="38" idx="4"/>
            <a:endCxn id="36" idx="2"/>
          </p:cNvCxnSpPr>
          <p:nvPr/>
        </p:nvCxnSpPr>
        <p:spPr>
          <a:xfrm>
            <a:off x="3548814" y="3411871"/>
            <a:ext cx="137566" cy="41227"/>
          </a:xfrm>
          <a:prstGeom prst="line">
            <a:avLst/>
          </a:prstGeom>
          <a:noFill/>
          <a:ln w="9525" cap="flat" cmpd="sng" algn="ctr">
            <a:solidFill>
              <a:srgbClr val="203654"/>
            </a:solidFill>
            <a:prstDash val="solid"/>
          </a:ln>
          <a:effectLst>
            <a:outerShdw blurRad="40000" dist="20000" dir="5400000" rotWithShape="0">
              <a:srgbClr val="000000">
                <a:alpha val="38000"/>
              </a:srgbClr>
            </a:outerShdw>
          </a:effectLst>
        </p:spPr>
      </p:cxnSp>
      <p:cxnSp>
        <p:nvCxnSpPr>
          <p:cNvPr id="5" name="Elbow Connector 32767">
            <a:extLst>
              <a:ext uri="{FF2B5EF4-FFF2-40B4-BE49-F238E27FC236}">
                <a16:creationId xmlns:a16="http://schemas.microsoft.com/office/drawing/2014/main" id="{65C61FF6-20CE-42A6-84B6-5AA6A62186E6}"/>
              </a:ext>
            </a:extLst>
          </p:cNvPr>
          <p:cNvCxnSpPr>
            <a:stCxn id="24" idx="2"/>
            <a:endCxn id="25" idx="1"/>
          </p:cNvCxnSpPr>
          <p:nvPr/>
        </p:nvCxnSpPr>
        <p:spPr>
          <a:xfrm rot="16200000" flipH="1">
            <a:off x="1653848" y="2256217"/>
            <a:ext cx="113511" cy="158138"/>
          </a:xfrm>
          <a:prstGeom prst="bentConnector2">
            <a:avLst/>
          </a:prstGeom>
          <a:noFill/>
          <a:ln w="25400" cap="flat" cmpd="sng" algn="ctr">
            <a:solidFill>
              <a:srgbClr val="76A6F8"/>
            </a:solidFill>
            <a:prstDash val="solid"/>
            <a:tailEnd type="triangle"/>
          </a:ln>
          <a:effectLst>
            <a:outerShdw blurRad="40000" dist="20000" dir="5400000" rotWithShape="0">
              <a:srgbClr val="000000">
                <a:alpha val="38000"/>
              </a:srgbClr>
            </a:outerShdw>
          </a:effectLst>
        </p:spPr>
      </p:cxnSp>
      <p:cxnSp>
        <p:nvCxnSpPr>
          <p:cNvPr id="6" name="Elbow Connector 85">
            <a:extLst>
              <a:ext uri="{FF2B5EF4-FFF2-40B4-BE49-F238E27FC236}">
                <a16:creationId xmlns:a16="http://schemas.microsoft.com/office/drawing/2014/main" id="{CA5F99FC-A6BB-4508-AF4C-F287BFCF8D71}"/>
              </a:ext>
            </a:extLst>
          </p:cNvPr>
          <p:cNvCxnSpPr>
            <a:cxnSpLocks/>
          </p:cNvCxnSpPr>
          <p:nvPr/>
        </p:nvCxnSpPr>
        <p:spPr>
          <a:xfrm rot="16200000" flipH="1">
            <a:off x="2173814" y="2552797"/>
            <a:ext cx="113511" cy="158138"/>
          </a:xfrm>
          <a:prstGeom prst="bentConnector2">
            <a:avLst/>
          </a:prstGeom>
          <a:noFill/>
          <a:ln w="25400" cap="flat" cmpd="sng" algn="ctr">
            <a:solidFill>
              <a:srgbClr val="76A6F8"/>
            </a:solidFill>
            <a:prstDash val="solid"/>
            <a:tailEnd type="triangle"/>
          </a:ln>
          <a:effectLst>
            <a:outerShdw blurRad="40000" dist="20000" dir="5400000" rotWithShape="0">
              <a:srgbClr val="000000">
                <a:alpha val="38000"/>
              </a:srgbClr>
            </a:outerShdw>
          </a:effectLst>
        </p:spPr>
      </p:cxnSp>
      <p:cxnSp>
        <p:nvCxnSpPr>
          <p:cNvPr id="7" name="Elbow Connector 86">
            <a:extLst>
              <a:ext uri="{FF2B5EF4-FFF2-40B4-BE49-F238E27FC236}">
                <a16:creationId xmlns:a16="http://schemas.microsoft.com/office/drawing/2014/main" id="{E468FFCC-6B01-43D4-9402-918B25C224E1}"/>
              </a:ext>
            </a:extLst>
          </p:cNvPr>
          <p:cNvCxnSpPr>
            <a:cxnSpLocks/>
          </p:cNvCxnSpPr>
          <p:nvPr/>
        </p:nvCxnSpPr>
        <p:spPr>
          <a:xfrm rot="16200000" flipH="1">
            <a:off x="1914310" y="2399756"/>
            <a:ext cx="113511" cy="158138"/>
          </a:xfrm>
          <a:prstGeom prst="bentConnector2">
            <a:avLst/>
          </a:prstGeom>
          <a:noFill/>
          <a:ln w="25400" cap="flat" cmpd="sng" algn="ctr">
            <a:solidFill>
              <a:srgbClr val="76A6F8"/>
            </a:solidFill>
            <a:prstDash val="solid"/>
            <a:tailEnd type="triangle"/>
          </a:ln>
          <a:effectLst>
            <a:outerShdw blurRad="40000" dist="20000" dir="5400000" rotWithShape="0">
              <a:srgbClr val="000000">
                <a:alpha val="38000"/>
              </a:srgbClr>
            </a:outerShdw>
          </a:effectLst>
        </p:spPr>
      </p:cxnSp>
      <p:graphicFrame>
        <p:nvGraphicFramePr>
          <p:cNvPr id="8" name="Content Placeholder 3">
            <a:extLst>
              <a:ext uri="{FF2B5EF4-FFF2-40B4-BE49-F238E27FC236}">
                <a16:creationId xmlns:a16="http://schemas.microsoft.com/office/drawing/2014/main" id="{CD9D372E-47E5-4C9F-B315-3EE1DF5703B5}"/>
              </a:ext>
            </a:extLst>
          </p:cNvPr>
          <p:cNvGraphicFramePr>
            <a:graphicFrameLocks/>
          </p:cNvGraphicFramePr>
          <p:nvPr>
            <p:extLst>
              <p:ext uri="{D42A27DB-BD31-4B8C-83A1-F6EECF244321}">
                <p14:modId xmlns:p14="http://schemas.microsoft.com/office/powerpoint/2010/main" val="3436326176"/>
              </p:ext>
            </p:extLst>
          </p:nvPr>
        </p:nvGraphicFramePr>
        <p:xfrm>
          <a:off x="1090248" y="1232807"/>
          <a:ext cx="6757959" cy="3638424"/>
        </p:xfrm>
        <a:graphic>
          <a:graphicData uri="http://schemas.openxmlformats.org/drawingml/2006/table">
            <a:tbl>
              <a:tblPr firstRow="1" bandRow="1"/>
              <a:tblGrid>
                <a:gridCol w="1666264">
                  <a:extLst>
                    <a:ext uri="{9D8B030D-6E8A-4147-A177-3AD203B41FA5}">
                      <a16:colId xmlns:a16="http://schemas.microsoft.com/office/drawing/2014/main" val="20000"/>
                    </a:ext>
                  </a:extLst>
                </a:gridCol>
                <a:gridCol w="1675215">
                  <a:extLst>
                    <a:ext uri="{9D8B030D-6E8A-4147-A177-3AD203B41FA5}">
                      <a16:colId xmlns:a16="http://schemas.microsoft.com/office/drawing/2014/main" val="20001"/>
                    </a:ext>
                  </a:extLst>
                </a:gridCol>
                <a:gridCol w="1722368">
                  <a:extLst>
                    <a:ext uri="{9D8B030D-6E8A-4147-A177-3AD203B41FA5}">
                      <a16:colId xmlns:a16="http://schemas.microsoft.com/office/drawing/2014/main" val="20002"/>
                    </a:ext>
                  </a:extLst>
                </a:gridCol>
                <a:gridCol w="1694112">
                  <a:extLst>
                    <a:ext uri="{9D8B030D-6E8A-4147-A177-3AD203B41FA5}">
                      <a16:colId xmlns:a16="http://schemas.microsoft.com/office/drawing/2014/main" val="20003"/>
                    </a:ext>
                  </a:extLst>
                </a:gridCol>
              </a:tblGrid>
              <a:tr h="894167">
                <a:tc>
                  <a:txBody>
                    <a:bodyPr/>
                    <a:lstStyle>
                      <a:lvl1pPr marL="0" algn="l" defTabSz="91440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b="1"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b="1"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400" b="1" i="0" u="none" strike="noStrike" cap="none" normalizeH="0" baseline="0" dirty="0">
                          <a:ln>
                            <a:noFill/>
                          </a:ln>
                          <a:solidFill>
                            <a:schemeClr val="bg1"/>
                          </a:solidFill>
                          <a:effectLst/>
                          <a:latin typeface="+mn-lt"/>
                        </a:rPr>
                        <a:t>Method</a:t>
                      </a:r>
                      <a:endParaRPr kumimoji="0" lang="en-US" altLang="en-US" sz="1400" b="1" i="0" u="none" strike="noStrike" cap="none" normalizeH="0" baseline="0" dirty="0">
                        <a:ln>
                          <a:noFill/>
                        </a:ln>
                        <a:solidFill>
                          <a:schemeClr val="bg1"/>
                        </a:solidFill>
                        <a:effectLst/>
                        <a:latin typeface="+mn-lt"/>
                        <a:ea typeface="MS PGothic" charset="-128"/>
                      </a:endParaRPr>
                    </a:p>
                  </a:txBody>
                  <a:tcPr marL="68580" marR="51435" marT="25718" marB="25718" anchor="ctr"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9525" cap="flat" cmpd="sng" algn="ctr">
                      <a:noFill/>
                      <a:prstDash val="soli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rgbClr val="1A41BA"/>
                    </a:solidFill>
                  </a:tcPr>
                </a:tc>
                <a:tc>
                  <a:txBody>
                    <a:bodyPr/>
                    <a:lstStyle>
                      <a:lvl1pPr marL="0" algn="l" defTabSz="91440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b="1"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b="1"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400" b="1" i="0" u="none" strike="noStrike" kern="1200" cap="none" normalizeH="0" baseline="0" dirty="0">
                          <a:ln>
                            <a:noFill/>
                          </a:ln>
                          <a:solidFill>
                            <a:schemeClr val="bg1"/>
                          </a:solidFill>
                          <a:effectLst/>
                          <a:latin typeface="+mn-lt"/>
                          <a:ea typeface="ＭＳ Ｐゴシック" charset="-128"/>
                          <a:cs typeface="+mn-cs"/>
                        </a:rPr>
                        <a:t>Development</a:t>
                      </a:r>
                    </a:p>
                  </a:txBody>
                  <a:tcPr marL="68580" marR="51435" marT="25718" marB="25718" anchor="ctr"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9525" cap="flat" cmpd="sng" algn="ctr">
                      <a:noFill/>
                      <a:prstDash val="soli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rgbClr val="1A41BA"/>
                    </a:solidFill>
                  </a:tcPr>
                </a:tc>
                <a:tc>
                  <a:txBody>
                    <a:bodyPr/>
                    <a:lstStyle>
                      <a:lvl1pPr marL="0" algn="l" defTabSz="91440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b="1"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b="1"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400" b="1" i="0" u="none" strike="noStrike" kern="1200" cap="none" normalizeH="0" baseline="0" dirty="0">
                          <a:ln>
                            <a:noFill/>
                          </a:ln>
                          <a:solidFill>
                            <a:schemeClr val="bg1"/>
                          </a:solidFill>
                          <a:effectLst/>
                          <a:latin typeface="+mn-lt"/>
                          <a:ea typeface="ＭＳ Ｐゴシック" charset="-128"/>
                          <a:cs typeface="+mn-cs"/>
                        </a:rPr>
                        <a:t>Deployment</a:t>
                      </a:r>
                    </a:p>
                  </a:txBody>
                  <a:tcPr marL="68580" marR="51435" marT="25718" marB="25718" anchor="ctr"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9525" cap="flat" cmpd="sng" algn="ctr">
                      <a:noFill/>
                      <a:prstDash val="soli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rgbClr val="1A41BA"/>
                    </a:solidFill>
                  </a:tcPr>
                </a:tc>
                <a:tc>
                  <a:txBody>
                    <a:bodyPr/>
                    <a:lstStyle>
                      <a:lvl1pPr marL="0" algn="l" defTabSz="91440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b="1"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b="1"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400" b="1" i="0" u="none" strike="noStrike" kern="1200" cap="none" normalizeH="0" baseline="0" dirty="0">
                          <a:ln>
                            <a:noFill/>
                          </a:ln>
                          <a:solidFill>
                            <a:schemeClr val="bg1"/>
                          </a:solidFill>
                          <a:effectLst/>
                          <a:latin typeface="+mn-lt"/>
                          <a:ea typeface="ＭＳ Ｐゴシック" charset="-128"/>
                          <a:cs typeface="+mn-cs"/>
                        </a:rPr>
                        <a:t>Environment</a:t>
                      </a:r>
                    </a:p>
                  </a:txBody>
                  <a:tcPr marL="68580" marR="51435" marT="25718" marB="25718" anchor="ctr"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9525" cap="flat" cmpd="sng" algn="ctr">
                      <a:noFill/>
                      <a:prstDash val="soli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rgbClr val="1A41BA"/>
                    </a:solidFill>
                  </a:tcPr>
                </a:tc>
                <a:extLst>
                  <a:ext uri="{0D108BD9-81ED-4DB2-BD59-A6C34878D82A}">
                    <a16:rowId xmlns:a16="http://schemas.microsoft.com/office/drawing/2014/main" val="10000"/>
                  </a:ext>
                </a:extLst>
              </a:tr>
              <a:tr h="894167">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cap="none" normalizeH="0" baseline="0" dirty="0">
                          <a:ln>
                            <a:noFill/>
                          </a:ln>
                          <a:solidFill>
                            <a:schemeClr val="tx1"/>
                          </a:solidFill>
                          <a:effectLst/>
                          <a:latin typeface="+mn-lt"/>
                          <a:ea typeface="ＭＳ Ｐゴシック" charset="-128"/>
                        </a:rPr>
                        <a:t>Waterfall</a:t>
                      </a:r>
                      <a:endParaRPr kumimoji="0" lang="en-US" altLang="en-US" sz="900" b="1" i="0" u="none" strike="noStrike" cap="none" normalizeH="0" baseline="0" dirty="0">
                        <a:ln>
                          <a:noFill/>
                        </a:ln>
                        <a:solidFill>
                          <a:schemeClr val="tx1"/>
                        </a:solidFill>
                        <a:effectLst/>
                        <a:latin typeface="+mn-lt"/>
                        <a:ea typeface="MS PGothic" charset="-128"/>
                      </a:endParaRP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kern="1200" cap="none" normalizeH="0" baseline="0" dirty="0">
                          <a:ln>
                            <a:noFill/>
                          </a:ln>
                          <a:solidFill>
                            <a:schemeClr val="tx1"/>
                          </a:solidFill>
                          <a:effectLst/>
                          <a:latin typeface="+mn-lt"/>
                          <a:ea typeface="ＭＳ Ｐゴシック" charset="-128"/>
                          <a:cs typeface="+mn-cs"/>
                        </a:rPr>
                        <a:t>Monolithic</a:t>
                      </a: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kern="1200" cap="none" normalizeH="0" baseline="0" dirty="0">
                          <a:ln>
                            <a:noFill/>
                          </a:ln>
                          <a:solidFill>
                            <a:schemeClr val="tx1"/>
                          </a:solidFill>
                          <a:effectLst/>
                          <a:latin typeface="+mn-lt"/>
                          <a:ea typeface="ＭＳ Ｐゴシック" charset="-128"/>
                          <a:cs typeface="+mn-cs"/>
                        </a:rPr>
                        <a:t>Bare metal</a:t>
                      </a: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kern="1200" cap="none" normalizeH="0" baseline="0" dirty="0">
                          <a:ln>
                            <a:noFill/>
                          </a:ln>
                          <a:solidFill>
                            <a:schemeClr val="tx1"/>
                          </a:solidFill>
                          <a:effectLst/>
                          <a:latin typeface="+mn-lt"/>
                          <a:ea typeface="ＭＳ Ｐゴシック" charset="-128"/>
                          <a:cs typeface="+mn-cs"/>
                        </a:rPr>
                        <a:t>On-Premises</a:t>
                      </a: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04916">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kern="1200" cap="none" normalizeH="0" baseline="0" dirty="0">
                          <a:ln>
                            <a:noFill/>
                          </a:ln>
                          <a:solidFill>
                            <a:schemeClr val="tx1"/>
                          </a:solidFill>
                          <a:effectLst/>
                          <a:latin typeface="+mn-lt"/>
                          <a:ea typeface="ＭＳ Ｐゴシック" charset="-128"/>
                          <a:cs typeface="+mn-cs"/>
                        </a:rPr>
                        <a:t>Agile Programming</a:t>
                      </a: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kern="1200" cap="none" normalizeH="0" baseline="0" dirty="0">
                          <a:ln>
                            <a:noFill/>
                          </a:ln>
                          <a:solidFill>
                            <a:schemeClr val="tx1"/>
                          </a:solidFill>
                          <a:effectLst/>
                          <a:latin typeface="+mn-lt"/>
                          <a:ea typeface="ＭＳ Ｐゴシック" charset="-128"/>
                          <a:cs typeface="+mn-cs"/>
                        </a:rPr>
                        <a:t>N-Tier</a:t>
                      </a: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kern="1200" cap="none" normalizeH="0" baseline="0" dirty="0">
                          <a:ln>
                            <a:noFill/>
                          </a:ln>
                          <a:solidFill>
                            <a:schemeClr val="tx1"/>
                          </a:solidFill>
                          <a:effectLst/>
                          <a:latin typeface="+mn-lt"/>
                          <a:ea typeface="ＭＳ Ｐゴシック" charset="-128"/>
                          <a:cs typeface="+mn-cs"/>
                        </a:rPr>
                        <a:t>Virtual Server</a:t>
                      </a: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kern="1200" cap="none" normalizeH="0" baseline="0" dirty="0">
                          <a:ln>
                            <a:noFill/>
                          </a:ln>
                          <a:solidFill>
                            <a:schemeClr val="tx1"/>
                          </a:solidFill>
                          <a:effectLst/>
                          <a:latin typeface="+mn-lt"/>
                          <a:ea typeface="ＭＳ Ｐゴシック" charset="-128"/>
                          <a:cs typeface="+mn-cs"/>
                        </a:rPr>
                        <a:t>Off-Premises</a:t>
                      </a: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45174">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kern="1200" cap="none" normalizeH="0" baseline="0" dirty="0">
                          <a:ln>
                            <a:noFill/>
                          </a:ln>
                          <a:solidFill>
                            <a:schemeClr val="tx1"/>
                          </a:solidFill>
                          <a:effectLst/>
                          <a:latin typeface="+mn-lt"/>
                          <a:ea typeface="ＭＳ Ｐゴシック" charset="-128"/>
                          <a:cs typeface="+mn-cs"/>
                        </a:rPr>
                        <a:t>Agile DevOps</a:t>
                      </a: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kern="1200" cap="none" normalizeH="0" baseline="0" dirty="0">
                          <a:ln>
                            <a:noFill/>
                          </a:ln>
                          <a:solidFill>
                            <a:schemeClr val="tx1"/>
                          </a:solidFill>
                          <a:effectLst/>
                          <a:latin typeface="+mn-lt"/>
                          <a:ea typeface="ＭＳ Ｐゴシック" charset="-128"/>
                          <a:cs typeface="+mn-cs"/>
                        </a:rPr>
                        <a:t>Microservices</a:t>
                      </a: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kern="1200" cap="none" normalizeH="0" baseline="0" dirty="0">
                          <a:ln>
                            <a:noFill/>
                          </a:ln>
                          <a:solidFill>
                            <a:schemeClr val="tx1"/>
                          </a:solidFill>
                          <a:effectLst/>
                          <a:latin typeface="+mn-lt"/>
                          <a:ea typeface="ＭＳ Ｐゴシック" charset="-128"/>
                          <a:cs typeface="+mn-cs"/>
                        </a:rPr>
                        <a:t>Containers</a:t>
                      </a: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900" b="1" i="0" u="none" strike="noStrike" kern="1200" cap="none" normalizeH="0" baseline="0" dirty="0">
                          <a:ln>
                            <a:noFill/>
                          </a:ln>
                          <a:solidFill>
                            <a:schemeClr val="tx1"/>
                          </a:solidFill>
                          <a:effectLst/>
                          <a:latin typeface="+mn-lt"/>
                          <a:ea typeface="ＭＳ Ｐゴシック" charset="-128"/>
                          <a:cs typeface="+mn-cs"/>
                        </a:rPr>
                        <a:t>Cloud</a:t>
                      </a:r>
                    </a:p>
                  </a:txBody>
                  <a:tcPr marL="51435" marR="51435" marT="25718" marB="25718" anchor="b"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pSp>
        <p:nvGrpSpPr>
          <p:cNvPr id="9" name="Group 8">
            <a:extLst>
              <a:ext uri="{FF2B5EF4-FFF2-40B4-BE49-F238E27FC236}">
                <a16:creationId xmlns:a16="http://schemas.microsoft.com/office/drawing/2014/main" id="{83C3C205-3B9A-44BC-8AB4-DFBAA613C492}"/>
              </a:ext>
            </a:extLst>
          </p:cNvPr>
          <p:cNvGrpSpPr/>
          <p:nvPr/>
        </p:nvGrpSpPr>
        <p:grpSpPr>
          <a:xfrm>
            <a:off x="6691640" y="3212750"/>
            <a:ext cx="442727" cy="253472"/>
            <a:chOff x="1319008" y="1568499"/>
            <a:chExt cx="1927410" cy="1145165"/>
          </a:xfrm>
          <a:solidFill>
            <a:srgbClr val="76A6F8"/>
          </a:solidFill>
        </p:grpSpPr>
        <p:sp>
          <p:nvSpPr>
            <p:cNvPr id="10" name="Shape 4944">
              <a:extLst>
                <a:ext uri="{FF2B5EF4-FFF2-40B4-BE49-F238E27FC236}">
                  <a16:creationId xmlns:a16="http://schemas.microsoft.com/office/drawing/2014/main" id="{DDB597E2-B9E7-4DE2-8257-8EC144FF862C}"/>
                </a:ext>
              </a:extLst>
            </p:cNvPr>
            <p:cNvSpPr/>
            <p:nvPr/>
          </p:nvSpPr>
          <p:spPr>
            <a:xfrm>
              <a:off x="2277814" y="1568499"/>
              <a:ext cx="968604" cy="1145165"/>
            </a:xfrm>
            <a:custGeom>
              <a:avLst/>
              <a:gdLst/>
              <a:ahLst/>
              <a:cxnLst/>
              <a:rect l="0" t="0" r="0" b="0"/>
              <a:pathLst>
                <a:path w="120000" h="120000" extrusionOk="0">
                  <a:moveTo>
                    <a:pt x="99857" y="59475"/>
                  </a:moveTo>
                  <a:lnTo>
                    <a:pt x="99798" y="57599"/>
                  </a:lnTo>
                  <a:lnTo>
                    <a:pt x="99621" y="55746"/>
                  </a:lnTo>
                  <a:lnTo>
                    <a:pt x="99326" y="53942"/>
                  </a:lnTo>
                  <a:lnTo>
                    <a:pt x="98943" y="52138"/>
                  </a:lnTo>
                  <a:lnTo>
                    <a:pt x="98441" y="50383"/>
                  </a:lnTo>
                  <a:lnTo>
                    <a:pt x="97822" y="48653"/>
                  </a:lnTo>
                  <a:lnTo>
                    <a:pt x="97144" y="46995"/>
                  </a:lnTo>
                  <a:lnTo>
                    <a:pt x="96347" y="45338"/>
                  </a:lnTo>
                  <a:lnTo>
                    <a:pt x="95463" y="43729"/>
                  </a:lnTo>
                  <a:lnTo>
                    <a:pt x="94490" y="42169"/>
                  </a:lnTo>
                  <a:lnTo>
                    <a:pt x="93428" y="40633"/>
                  </a:lnTo>
                  <a:lnTo>
                    <a:pt x="92278" y="39195"/>
                  </a:lnTo>
                  <a:lnTo>
                    <a:pt x="91039" y="37757"/>
                  </a:lnTo>
                  <a:lnTo>
                    <a:pt x="89741" y="36392"/>
                  </a:lnTo>
                  <a:lnTo>
                    <a:pt x="88355" y="35076"/>
                  </a:lnTo>
                  <a:lnTo>
                    <a:pt x="86881" y="33808"/>
                  </a:lnTo>
                  <a:lnTo>
                    <a:pt x="85377" y="32614"/>
                  </a:lnTo>
                  <a:lnTo>
                    <a:pt x="83784" y="31468"/>
                  </a:lnTo>
                  <a:lnTo>
                    <a:pt x="82133" y="30396"/>
                  </a:lnTo>
                  <a:lnTo>
                    <a:pt x="80393" y="29372"/>
                  </a:lnTo>
                  <a:lnTo>
                    <a:pt x="78623" y="28446"/>
                  </a:lnTo>
                  <a:lnTo>
                    <a:pt x="76765" y="27568"/>
                  </a:lnTo>
                  <a:lnTo>
                    <a:pt x="74878" y="26764"/>
                  </a:lnTo>
                  <a:lnTo>
                    <a:pt x="72931" y="26057"/>
                  </a:lnTo>
                  <a:lnTo>
                    <a:pt x="70926" y="25399"/>
                  </a:lnTo>
                  <a:lnTo>
                    <a:pt x="68891" y="24838"/>
                  </a:lnTo>
                  <a:lnTo>
                    <a:pt x="66827" y="24351"/>
                  </a:lnTo>
                  <a:lnTo>
                    <a:pt x="64703" y="23936"/>
                  </a:lnTo>
                  <a:lnTo>
                    <a:pt x="62521" y="23619"/>
                  </a:lnTo>
                  <a:lnTo>
                    <a:pt x="60339" y="23375"/>
                  </a:lnTo>
                  <a:lnTo>
                    <a:pt x="58097" y="23254"/>
                  </a:lnTo>
                  <a:lnTo>
                    <a:pt x="55856" y="23205"/>
                  </a:lnTo>
                  <a:lnTo>
                    <a:pt x="55178" y="23205"/>
                  </a:lnTo>
                  <a:lnTo>
                    <a:pt x="54499" y="23229"/>
                  </a:lnTo>
                  <a:lnTo>
                    <a:pt x="53792" y="23254"/>
                  </a:lnTo>
                  <a:lnTo>
                    <a:pt x="53113" y="23302"/>
                  </a:lnTo>
                  <a:lnTo>
                    <a:pt x="52435" y="23327"/>
                  </a:lnTo>
                  <a:lnTo>
                    <a:pt x="51757" y="23400"/>
                  </a:lnTo>
                  <a:lnTo>
                    <a:pt x="51078" y="23449"/>
                  </a:lnTo>
                  <a:lnTo>
                    <a:pt x="50371" y="23546"/>
                  </a:lnTo>
                  <a:lnTo>
                    <a:pt x="49427" y="22230"/>
                  </a:lnTo>
                  <a:lnTo>
                    <a:pt x="48424" y="20938"/>
                  </a:lnTo>
                  <a:lnTo>
                    <a:pt x="47392" y="19695"/>
                  </a:lnTo>
                  <a:lnTo>
                    <a:pt x="46271" y="18476"/>
                  </a:lnTo>
                  <a:lnTo>
                    <a:pt x="45151" y="17282"/>
                  </a:lnTo>
                  <a:lnTo>
                    <a:pt x="43942" y="16136"/>
                  </a:lnTo>
                  <a:lnTo>
                    <a:pt x="42732" y="15015"/>
                  </a:lnTo>
                  <a:lnTo>
                    <a:pt x="41464" y="13942"/>
                  </a:lnTo>
                  <a:lnTo>
                    <a:pt x="40137" y="12870"/>
                  </a:lnTo>
                  <a:lnTo>
                    <a:pt x="38781" y="11846"/>
                  </a:lnTo>
                  <a:lnTo>
                    <a:pt x="37394" y="10847"/>
                  </a:lnTo>
                  <a:lnTo>
                    <a:pt x="35949" y="9920"/>
                  </a:lnTo>
                  <a:lnTo>
                    <a:pt x="34475" y="8994"/>
                  </a:lnTo>
                  <a:lnTo>
                    <a:pt x="33000" y="8117"/>
                  </a:lnTo>
                  <a:lnTo>
                    <a:pt x="31437" y="7263"/>
                  </a:lnTo>
                  <a:lnTo>
                    <a:pt x="29874" y="6483"/>
                  </a:lnTo>
                  <a:lnTo>
                    <a:pt x="28282" y="5752"/>
                  </a:lnTo>
                  <a:lnTo>
                    <a:pt x="26630" y="5045"/>
                  </a:lnTo>
                  <a:lnTo>
                    <a:pt x="24979" y="4363"/>
                  </a:lnTo>
                  <a:lnTo>
                    <a:pt x="23268" y="3753"/>
                  </a:lnTo>
                  <a:lnTo>
                    <a:pt x="21528" y="3168"/>
                  </a:lnTo>
                  <a:lnTo>
                    <a:pt x="19788" y="2632"/>
                  </a:lnTo>
                  <a:lnTo>
                    <a:pt x="17989" y="2145"/>
                  </a:lnTo>
                  <a:lnTo>
                    <a:pt x="16220" y="1706"/>
                  </a:lnTo>
                  <a:lnTo>
                    <a:pt x="14362" y="1340"/>
                  </a:lnTo>
                  <a:lnTo>
                    <a:pt x="12533" y="975"/>
                  </a:lnTo>
                  <a:lnTo>
                    <a:pt x="10646" y="706"/>
                  </a:lnTo>
                  <a:lnTo>
                    <a:pt x="8758" y="438"/>
                  </a:lnTo>
                  <a:lnTo>
                    <a:pt x="6841" y="268"/>
                  </a:lnTo>
                  <a:lnTo>
                    <a:pt x="4895" y="121"/>
                  </a:lnTo>
                  <a:lnTo>
                    <a:pt x="2978" y="24"/>
                  </a:lnTo>
                  <a:lnTo>
                    <a:pt x="973" y="0"/>
                  </a:lnTo>
                  <a:lnTo>
                    <a:pt x="737" y="0"/>
                  </a:lnTo>
                  <a:lnTo>
                    <a:pt x="471" y="24"/>
                  </a:lnTo>
                  <a:lnTo>
                    <a:pt x="235" y="24"/>
                  </a:lnTo>
                  <a:lnTo>
                    <a:pt x="0" y="24"/>
                  </a:lnTo>
                  <a:lnTo>
                    <a:pt x="0" y="120000"/>
                  </a:lnTo>
                  <a:lnTo>
                    <a:pt x="80924" y="120000"/>
                  </a:lnTo>
                  <a:lnTo>
                    <a:pt x="82929" y="119951"/>
                  </a:lnTo>
                  <a:lnTo>
                    <a:pt x="84934" y="119853"/>
                  </a:lnTo>
                  <a:lnTo>
                    <a:pt x="86881" y="119634"/>
                  </a:lnTo>
                  <a:lnTo>
                    <a:pt x="88798" y="119341"/>
                  </a:lnTo>
                  <a:lnTo>
                    <a:pt x="90715" y="119000"/>
                  </a:lnTo>
                  <a:lnTo>
                    <a:pt x="92543" y="118561"/>
                  </a:lnTo>
                  <a:lnTo>
                    <a:pt x="94372" y="118049"/>
                  </a:lnTo>
                  <a:lnTo>
                    <a:pt x="96141" y="117464"/>
                  </a:lnTo>
                  <a:lnTo>
                    <a:pt x="97852" y="116831"/>
                  </a:lnTo>
                  <a:lnTo>
                    <a:pt x="99562" y="116124"/>
                  </a:lnTo>
                  <a:lnTo>
                    <a:pt x="101184" y="115319"/>
                  </a:lnTo>
                  <a:lnTo>
                    <a:pt x="102777" y="114491"/>
                  </a:lnTo>
                  <a:lnTo>
                    <a:pt x="104310" y="113613"/>
                  </a:lnTo>
                  <a:lnTo>
                    <a:pt x="105785" y="112638"/>
                  </a:lnTo>
                  <a:lnTo>
                    <a:pt x="107200" y="111614"/>
                  </a:lnTo>
                  <a:lnTo>
                    <a:pt x="108557" y="110542"/>
                  </a:lnTo>
                  <a:lnTo>
                    <a:pt x="109855" y="109445"/>
                  </a:lnTo>
                  <a:lnTo>
                    <a:pt x="111093" y="108275"/>
                  </a:lnTo>
                  <a:lnTo>
                    <a:pt x="112243" y="107056"/>
                  </a:lnTo>
                  <a:lnTo>
                    <a:pt x="113334" y="105789"/>
                  </a:lnTo>
                  <a:lnTo>
                    <a:pt x="114337" y="104448"/>
                  </a:lnTo>
                  <a:lnTo>
                    <a:pt x="115281" y="103107"/>
                  </a:lnTo>
                  <a:lnTo>
                    <a:pt x="116166" y="101718"/>
                  </a:lnTo>
                  <a:lnTo>
                    <a:pt x="116932" y="100280"/>
                  </a:lnTo>
                  <a:lnTo>
                    <a:pt x="117640" y="98842"/>
                  </a:lnTo>
                  <a:lnTo>
                    <a:pt x="118230" y="97330"/>
                  </a:lnTo>
                  <a:lnTo>
                    <a:pt x="118761" y="95795"/>
                  </a:lnTo>
                  <a:lnTo>
                    <a:pt x="119203" y="94235"/>
                  </a:lnTo>
                  <a:lnTo>
                    <a:pt x="119528" y="92675"/>
                  </a:lnTo>
                  <a:lnTo>
                    <a:pt x="119793" y="91042"/>
                  </a:lnTo>
                  <a:lnTo>
                    <a:pt x="119941" y="89408"/>
                  </a:lnTo>
                  <a:lnTo>
                    <a:pt x="120000" y="87726"/>
                  </a:lnTo>
                  <a:lnTo>
                    <a:pt x="119970" y="86630"/>
                  </a:lnTo>
                  <a:lnTo>
                    <a:pt x="119911" y="85484"/>
                  </a:lnTo>
                  <a:lnTo>
                    <a:pt x="119793" y="84363"/>
                  </a:lnTo>
                  <a:lnTo>
                    <a:pt x="119616" y="83266"/>
                  </a:lnTo>
                  <a:lnTo>
                    <a:pt x="119410" y="82169"/>
                  </a:lnTo>
                  <a:lnTo>
                    <a:pt x="119174" y="81072"/>
                  </a:lnTo>
                  <a:lnTo>
                    <a:pt x="118849" y="80024"/>
                  </a:lnTo>
                  <a:lnTo>
                    <a:pt x="118554" y="78976"/>
                  </a:lnTo>
                  <a:lnTo>
                    <a:pt x="118142" y="77928"/>
                  </a:lnTo>
                  <a:lnTo>
                    <a:pt x="117758" y="76904"/>
                  </a:lnTo>
                  <a:lnTo>
                    <a:pt x="117286" y="75904"/>
                  </a:lnTo>
                  <a:lnTo>
                    <a:pt x="116785" y="74905"/>
                  </a:lnTo>
                  <a:lnTo>
                    <a:pt x="116254" y="73954"/>
                  </a:lnTo>
                  <a:lnTo>
                    <a:pt x="115694" y="72979"/>
                  </a:lnTo>
                  <a:lnTo>
                    <a:pt x="115074" y="72029"/>
                  </a:lnTo>
                  <a:lnTo>
                    <a:pt x="114426" y="71127"/>
                  </a:lnTo>
                  <a:lnTo>
                    <a:pt x="113747" y="70201"/>
                  </a:lnTo>
                  <a:lnTo>
                    <a:pt x="113040" y="69323"/>
                  </a:lnTo>
                  <a:lnTo>
                    <a:pt x="112273" y="68470"/>
                  </a:lnTo>
                  <a:lnTo>
                    <a:pt x="111506" y="67641"/>
                  </a:lnTo>
                  <a:lnTo>
                    <a:pt x="110680" y="66812"/>
                  </a:lnTo>
                  <a:lnTo>
                    <a:pt x="109855" y="66008"/>
                  </a:lnTo>
                  <a:lnTo>
                    <a:pt x="108970" y="65252"/>
                  </a:lnTo>
                  <a:lnTo>
                    <a:pt x="108056" y="64497"/>
                  </a:lnTo>
                  <a:lnTo>
                    <a:pt x="107141" y="63790"/>
                  </a:lnTo>
                  <a:lnTo>
                    <a:pt x="106168" y="63083"/>
                  </a:lnTo>
                  <a:lnTo>
                    <a:pt x="105165" y="62400"/>
                  </a:lnTo>
                  <a:lnTo>
                    <a:pt x="104163" y="61767"/>
                  </a:lnTo>
                  <a:lnTo>
                    <a:pt x="103130" y="61157"/>
                  </a:lnTo>
                  <a:lnTo>
                    <a:pt x="102069" y="60548"/>
                  </a:lnTo>
                  <a:lnTo>
                    <a:pt x="100978" y="59987"/>
                  </a:lnTo>
                  <a:lnTo>
                    <a:pt x="99857" y="59475"/>
                  </a:lnTo>
                  <a:close/>
                </a:path>
              </a:pathLst>
            </a:custGeom>
            <a:grpFill/>
            <a:ln>
              <a:noFill/>
            </a:ln>
          </p:spPr>
          <p:txBody>
            <a:bodyPr lIns="51431" tIns="25706" rIns="51431" bIns="25706" anchor="t" anchorCtr="0">
              <a:noAutofit/>
            </a:bodyPr>
            <a:lstStyle/>
            <a:p>
              <a:pPr defTabSz="685784">
                <a:defRPr/>
              </a:pPr>
              <a:endParaRPr sz="760" kern="0" dirty="0">
                <a:solidFill>
                  <a:srgbClr val="6D7777"/>
                </a:solidFill>
                <a:latin typeface="IBM Plex Sans" charset="0"/>
                <a:ea typeface="IBM Plex Sans" charset="0"/>
                <a:cs typeface="IBM Plex Sans" charset="0"/>
                <a:sym typeface="Calibri"/>
              </a:endParaRPr>
            </a:p>
          </p:txBody>
        </p:sp>
        <p:sp>
          <p:nvSpPr>
            <p:cNvPr id="11" name="Shape 4943">
              <a:extLst>
                <a:ext uri="{FF2B5EF4-FFF2-40B4-BE49-F238E27FC236}">
                  <a16:creationId xmlns:a16="http://schemas.microsoft.com/office/drawing/2014/main" id="{8855F1A6-1831-4B07-B78C-B837C7FAB1FB}"/>
                </a:ext>
              </a:extLst>
            </p:cNvPr>
            <p:cNvSpPr/>
            <p:nvPr/>
          </p:nvSpPr>
          <p:spPr>
            <a:xfrm>
              <a:off x="1319008" y="1568499"/>
              <a:ext cx="969466" cy="1145163"/>
            </a:xfrm>
            <a:custGeom>
              <a:avLst/>
              <a:gdLst/>
              <a:ahLst/>
              <a:cxnLst/>
              <a:rect l="0" t="0" r="0" b="0"/>
              <a:pathLst>
                <a:path w="120000" h="120000" extrusionOk="0">
                  <a:moveTo>
                    <a:pt x="65221" y="36838"/>
                  </a:moveTo>
                  <a:lnTo>
                    <a:pt x="64572" y="36741"/>
                  </a:lnTo>
                  <a:lnTo>
                    <a:pt x="63952" y="36643"/>
                  </a:lnTo>
                  <a:lnTo>
                    <a:pt x="63303" y="36570"/>
                  </a:lnTo>
                  <a:lnTo>
                    <a:pt x="62654" y="36521"/>
                  </a:lnTo>
                  <a:lnTo>
                    <a:pt x="62005" y="36497"/>
                  </a:lnTo>
                  <a:lnTo>
                    <a:pt x="61327" y="36448"/>
                  </a:lnTo>
                  <a:lnTo>
                    <a:pt x="60678" y="36448"/>
                  </a:lnTo>
                  <a:lnTo>
                    <a:pt x="60000" y="36448"/>
                  </a:lnTo>
                  <a:lnTo>
                    <a:pt x="58613" y="36472"/>
                  </a:lnTo>
                  <a:lnTo>
                    <a:pt x="57256" y="36521"/>
                  </a:lnTo>
                  <a:lnTo>
                    <a:pt x="55929" y="36643"/>
                  </a:lnTo>
                  <a:lnTo>
                    <a:pt x="54601" y="36838"/>
                  </a:lnTo>
                  <a:lnTo>
                    <a:pt x="53274" y="37033"/>
                  </a:lnTo>
                  <a:lnTo>
                    <a:pt x="51976" y="37301"/>
                  </a:lnTo>
                  <a:lnTo>
                    <a:pt x="50707" y="37594"/>
                  </a:lnTo>
                  <a:lnTo>
                    <a:pt x="49469" y="37960"/>
                  </a:lnTo>
                  <a:lnTo>
                    <a:pt x="48230" y="38325"/>
                  </a:lnTo>
                  <a:lnTo>
                    <a:pt x="47020" y="38764"/>
                  </a:lnTo>
                  <a:lnTo>
                    <a:pt x="45870" y="39227"/>
                  </a:lnTo>
                  <a:lnTo>
                    <a:pt x="44719" y="39739"/>
                  </a:lnTo>
                  <a:lnTo>
                    <a:pt x="43628" y="40300"/>
                  </a:lnTo>
                  <a:lnTo>
                    <a:pt x="42536" y="40861"/>
                  </a:lnTo>
                  <a:lnTo>
                    <a:pt x="41474" y="41470"/>
                  </a:lnTo>
                  <a:lnTo>
                    <a:pt x="40442" y="42129"/>
                  </a:lnTo>
                  <a:lnTo>
                    <a:pt x="39469" y="42811"/>
                  </a:lnTo>
                  <a:lnTo>
                    <a:pt x="38525" y="43518"/>
                  </a:lnTo>
                  <a:lnTo>
                    <a:pt x="37581" y="44274"/>
                  </a:lnTo>
                  <a:lnTo>
                    <a:pt x="36725" y="45030"/>
                  </a:lnTo>
                  <a:lnTo>
                    <a:pt x="35870" y="45859"/>
                  </a:lnTo>
                  <a:lnTo>
                    <a:pt x="35073" y="46688"/>
                  </a:lnTo>
                  <a:lnTo>
                    <a:pt x="34336" y="47566"/>
                  </a:lnTo>
                  <a:lnTo>
                    <a:pt x="33598" y="48443"/>
                  </a:lnTo>
                  <a:lnTo>
                    <a:pt x="32949" y="49370"/>
                  </a:lnTo>
                  <a:lnTo>
                    <a:pt x="32300" y="50296"/>
                  </a:lnTo>
                  <a:lnTo>
                    <a:pt x="31710" y="51271"/>
                  </a:lnTo>
                  <a:lnTo>
                    <a:pt x="31179" y="52222"/>
                  </a:lnTo>
                  <a:lnTo>
                    <a:pt x="30707" y="53246"/>
                  </a:lnTo>
                  <a:lnTo>
                    <a:pt x="30265" y="54270"/>
                  </a:lnTo>
                  <a:lnTo>
                    <a:pt x="29911" y="55318"/>
                  </a:lnTo>
                  <a:lnTo>
                    <a:pt x="29557" y="56367"/>
                  </a:lnTo>
                  <a:lnTo>
                    <a:pt x="27994" y="56733"/>
                  </a:lnTo>
                  <a:lnTo>
                    <a:pt x="26460" y="57147"/>
                  </a:lnTo>
                  <a:lnTo>
                    <a:pt x="24926" y="57586"/>
                  </a:lnTo>
                  <a:lnTo>
                    <a:pt x="23451" y="58098"/>
                  </a:lnTo>
                  <a:lnTo>
                    <a:pt x="21976" y="58659"/>
                  </a:lnTo>
                  <a:lnTo>
                    <a:pt x="20560" y="59268"/>
                  </a:lnTo>
                  <a:lnTo>
                    <a:pt x="19174" y="59926"/>
                  </a:lnTo>
                  <a:lnTo>
                    <a:pt x="17787" y="60609"/>
                  </a:lnTo>
                  <a:lnTo>
                    <a:pt x="16489" y="61389"/>
                  </a:lnTo>
                  <a:lnTo>
                    <a:pt x="15191" y="62169"/>
                  </a:lnTo>
                  <a:lnTo>
                    <a:pt x="13982" y="62974"/>
                  </a:lnTo>
                  <a:lnTo>
                    <a:pt x="12772" y="63852"/>
                  </a:lnTo>
                  <a:lnTo>
                    <a:pt x="11622" y="64754"/>
                  </a:lnTo>
                  <a:lnTo>
                    <a:pt x="10501" y="65704"/>
                  </a:lnTo>
                  <a:lnTo>
                    <a:pt x="9439" y="66655"/>
                  </a:lnTo>
                  <a:lnTo>
                    <a:pt x="8407" y="67679"/>
                  </a:lnTo>
                  <a:lnTo>
                    <a:pt x="7463" y="68752"/>
                  </a:lnTo>
                  <a:lnTo>
                    <a:pt x="6548" y="69825"/>
                  </a:lnTo>
                  <a:lnTo>
                    <a:pt x="5663" y="70946"/>
                  </a:lnTo>
                  <a:lnTo>
                    <a:pt x="4867" y="72068"/>
                  </a:lnTo>
                  <a:lnTo>
                    <a:pt x="4100" y="73238"/>
                  </a:lnTo>
                  <a:lnTo>
                    <a:pt x="3421" y="74433"/>
                  </a:lnTo>
                  <a:lnTo>
                    <a:pt x="2772" y="75676"/>
                  </a:lnTo>
                  <a:lnTo>
                    <a:pt x="2241" y="76944"/>
                  </a:lnTo>
                  <a:lnTo>
                    <a:pt x="1710" y="78212"/>
                  </a:lnTo>
                  <a:lnTo>
                    <a:pt x="1238" y="79504"/>
                  </a:lnTo>
                  <a:lnTo>
                    <a:pt x="884" y="80845"/>
                  </a:lnTo>
                  <a:lnTo>
                    <a:pt x="530" y="82161"/>
                  </a:lnTo>
                  <a:lnTo>
                    <a:pt x="294" y="83551"/>
                  </a:lnTo>
                  <a:lnTo>
                    <a:pt x="117" y="84941"/>
                  </a:lnTo>
                  <a:lnTo>
                    <a:pt x="29" y="86330"/>
                  </a:lnTo>
                  <a:lnTo>
                    <a:pt x="0" y="87720"/>
                  </a:lnTo>
                  <a:lnTo>
                    <a:pt x="29" y="89402"/>
                  </a:lnTo>
                  <a:lnTo>
                    <a:pt x="176" y="91036"/>
                  </a:lnTo>
                  <a:lnTo>
                    <a:pt x="412" y="92669"/>
                  </a:lnTo>
                  <a:lnTo>
                    <a:pt x="766" y="94229"/>
                  </a:lnTo>
                  <a:lnTo>
                    <a:pt x="1209" y="95790"/>
                  </a:lnTo>
                  <a:lnTo>
                    <a:pt x="1740" y="97326"/>
                  </a:lnTo>
                  <a:lnTo>
                    <a:pt x="2359" y="98837"/>
                  </a:lnTo>
                  <a:lnTo>
                    <a:pt x="3038" y="100276"/>
                  </a:lnTo>
                  <a:lnTo>
                    <a:pt x="3834" y="101714"/>
                  </a:lnTo>
                  <a:lnTo>
                    <a:pt x="4690" y="103104"/>
                  </a:lnTo>
                  <a:lnTo>
                    <a:pt x="5634" y="104445"/>
                  </a:lnTo>
                  <a:lnTo>
                    <a:pt x="6666" y="105786"/>
                  </a:lnTo>
                  <a:lnTo>
                    <a:pt x="7728" y="107054"/>
                  </a:lnTo>
                  <a:lnTo>
                    <a:pt x="8908" y="108273"/>
                  </a:lnTo>
                  <a:lnTo>
                    <a:pt x="10147" y="109443"/>
                  </a:lnTo>
                  <a:lnTo>
                    <a:pt x="11415" y="110540"/>
                  </a:lnTo>
                  <a:lnTo>
                    <a:pt x="12772" y="111613"/>
                  </a:lnTo>
                  <a:lnTo>
                    <a:pt x="14188" y="112637"/>
                  </a:lnTo>
                  <a:lnTo>
                    <a:pt x="15663" y="113612"/>
                  </a:lnTo>
                  <a:lnTo>
                    <a:pt x="17197" y="114490"/>
                  </a:lnTo>
                  <a:lnTo>
                    <a:pt x="18790" y="115318"/>
                  </a:lnTo>
                  <a:lnTo>
                    <a:pt x="20442" y="116123"/>
                  </a:lnTo>
                  <a:lnTo>
                    <a:pt x="22123" y="116830"/>
                  </a:lnTo>
                  <a:lnTo>
                    <a:pt x="23834" y="117464"/>
                  </a:lnTo>
                  <a:lnTo>
                    <a:pt x="25634" y="118049"/>
                  </a:lnTo>
                  <a:lnTo>
                    <a:pt x="27433" y="118561"/>
                  </a:lnTo>
                  <a:lnTo>
                    <a:pt x="29292" y="119000"/>
                  </a:lnTo>
                  <a:lnTo>
                    <a:pt x="31179" y="119341"/>
                  </a:lnTo>
                  <a:lnTo>
                    <a:pt x="33097" y="119634"/>
                  </a:lnTo>
                  <a:lnTo>
                    <a:pt x="35073" y="119853"/>
                  </a:lnTo>
                  <a:lnTo>
                    <a:pt x="37050" y="119951"/>
                  </a:lnTo>
                  <a:lnTo>
                    <a:pt x="39056" y="120000"/>
                  </a:lnTo>
                  <a:lnTo>
                    <a:pt x="120000" y="120000"/>
                  </a:lnTo>
                  <a:lnTo>
                    <a:pt x="120000" y="0"/>
                  </a:lnTo>
                  <a:lnTo>
                    <a:pt x="117492" y="121"/>
                  </a:lnTo>
                  <a:lnTo>
                    <a:pt x="115014" y="268"/>
                  </a:lnTo>
                  <a:lnTo>
                    <a:pt x="112566" y="511"/>
                  </a:lnTo>
                  <a:lnTo>
                    <a:pt x="110176" y="853"/>
                  </a:lnTo>
                  <a:lnTo>
                    <a:pt x="107787" y="1292"/>
                  </a:lnTo>
                  <a:lnTo>
                    <a:pt x="105457" y="1755"/>
                  </a:lnTo>
                  <a:lnTo>
                    <a:pt x="103185" y="2340"/>
                  </a:lnTo>
                  <a:lnTo>
                    <a:pt x="100884" y="2998"/>
                  </a:lnTo>
                  <a:lnTo>
                    <a:pt x="98702" y="3730"/>
                  </a:lnTo>
                  <a:lnTo>
                    <a:pt x="96519" y="4534"/>
                  </a:lnTo>
                  <a:lnTo>
                    <a:pt x="94395" y="5388"/>
                  </a:lnTo>
                  <a:lnTo>
                    <a:pt x="92359" y="6338"/>
                  </a:lnTo>
                  <a:lnTo>
                    <a:pt x="90353" y="7362"/>
                  </a:lnTo>
                  <a:lnTo>
                    <a:pt x="88377" y="8411"/>
                  </a:lnTo>
                  <a:lnTo>
                    <a:pt x="86519" y="9557"/>
                  </a:lnTo>
                  <a:lnTo>
                    <a:pt x="84660" y="10751"/>
                  </a:lnTo>
                  <a:lnTo>
                    <a:pt x="82890" y="11995"/>
                  </a:lnTo>
                  <a:lnTo>
                    <a:pt x="81179" y="13336"/>
                  </a:lnTo>
                  <a:lnTo>
                    <a:pt x="79528" y="14701"/>
                  </a:lnTo>
                  <a:lnTo>
                    <a:pt x="77964" y="16115"/>
                  </a:lnTo>
                  <a:lnTo>
                    <a:pt x="76460" y="17602"/>
                  </a:lnTo>
                  <a:lnTo>
                    <a:pt x="75014" y="19138"/>
                  </a:lnTo>
                  <a:lnTo>
                    <a:pt x="73657" y="20723"/>
                  </a:lnTo>
                  <a:lnTo>
                    <a:pt x="72389" y="22356"/>
                  </a:lnTo>
                  <a:lnTo>
                    <a:pt x="71209" y="24014"/>
                  </a:lnTo>
                  <a:lnTo>
                    <a:pt x="70058" y="25721"/>
                  </a:lnTo>
                  <a:lnTo>
                    <a:pt x="69056" y="27476"/>
                  </a:lnTo>
                  <a:lnTo>
                    <a:pt x="68082" y="29280"/>
                  </a:lnTo>
                  <a:lnTo>
                    <a:pt x="67227" y="31109"/>
                  </a:lnTo>
                  <a:lnTo>
                    <a:pt x="66460" y="32986"/>
                  </a:lnTo>
                  <a:lnTo>
                    <a:pt x="65811" y="34912"/>
                  </a:lnTo>
                  <a:lnTo>
                    <a:pt x="65221" y="36838"/>
                  </a:lnTo>
                  <a:close/>
                </a:path>
              </a:pathLst>
            </a:custGeom>
            <a:grpFill/>
            <a:ln>
              <a:noFill/>
            </a:ln>
          </p:spPr>
          <p:txBody>
            <a:bodyPr lIns="51431" tIns="25706" rIns="51431" bIns="25706" anchor="t" anchorCtr="0">
              <a:noAutofit/>
            </a:bodyPr>
            <a:lstStyle/>
            <a:p>
              <a:pPr defTabSz="685784">
                <a:defRPr/>
              </a:pPr>
              <a:endParaRPr sz="760" kern="0" dirty="0">
                <a:solidFill>
                  <a:srgbClr val="6D7777"/>
                </a:solidFill>
                <a:latin typeface="IBM Plex Sans" charset="0"/>
                <a:ea typeface="IBM Plex Sans" charset="0"/>
                <a:cs typeface="IBM Plex Sans" charset="0"/>
                <a:sym typeface="Calibri"/>
              </a:endParaRPr>
            </a:p>
          </p:txBody>
        </p:sp>
      </p:grpSp>
      <p:grpSp>
        <p:nvGrpSpPr>
          <p:cNvPr id="12" name="Group 11">
            <a:extLst>
              <a:ext uri="{FF2B5EF4-FFF2-40B4-BE49-F238E27FC236}">
                <a16:creationId xmlns:a16="http://schemas.microsoft.com/office/drawing/2014/main" id="{EEF5867E-723F-4096-9F10-16CFAFB6615A}"/>
              </a:ext>
            </a:extLst>
          </p:cNvPr>
          <p:cNvGrpSpPr/>
          <p:nvPr/>
        </p:nvGrpSpPr>
        <p:grpSpPr>
          <a:xfrm>
            <a:off x="6673245" y="4061904"/>
            <a:ext cx="670636" cy="365992"/>
            <a:chOff x="6768445" y="3987538"/>
            <a:chExt cx="679630" cy="334752"/>
          </a:xfrm>
          <a:solidFill>
            <a:srgbClr val="76A6F8"/>
          </a:solidFill>
        </p:grpSpPr>
        <p:sp>
          <p:nvSpPr>
            <p:cNvPr id="13" name="Shape 4944">
              <a:extLst>
                <a:ext uri="{FF2B5EF4-FFF2-40B4-BE49-F238E27FC236}">
                  <a16:creationId xmlns:a16="http://schemas.microsoft.com/office/drawing/2014/main" id="{8FBF7C82-9904-472D-AB93-D3697002591E}"/>
                </a:ext>
              </a:extLst>
            </p:cNvPr>
            <p:cNvSpPr/>
            <p:nvPr/>
          </p:nvSpPr>
          <p:spPr>
            <a:xfrm>
              <a:off x="7106533" y="3987538"/>
              <a:ext cx="341542" cy="334752"/>
            </a:xfrm>
            <a:custGeom>
              <a:avLst/>
              <a:gdLst/>
              <a:ahLst/>
              <a:cxnLst/>
              <a:rect l="0" t="0" r="0" b="0"/>
              <a:pathLst>
                <a:path w="120000" h="120000" extrusionOk="0">
                  <a:moveTo>
                    <a:pt x="99857" y="59475"/>
                  </a:moveTo>
                  <a:lnTo>
                    <a:pt x="99798" y="57599"/>
                  </a:lnTo>
                  <a:lnTo>
                    <a:pt x="99621" y="55746"/>
                  </a:lnTo>
                  <a:lnTo>
                    <a:pt x="99326" y="53942"/>
                  </a:lnTo>
                  <a:lnTo>
                    <a:pt x="98943" y="52138"/>
                  </a:lnTo>
                  <a:lnTo>
                    <a:pt x="98441" y="50383"/>
                  </a:lnTo>
                  <a:lnTo>
                    <a:pt x="97822" y="48653"/>
                  </a:lnTo>
                  <a:lnTo>
                    <a:pt x="97144" y="46995"/>
                  </a:lnTo>
                  <a:lnTo>
                    <a:pt x="96347" y="45338"/>
                  </a:lnTo>
                  <a:lnTo>
                    <a:pt x="95463" y="43729"/>
                  </a:lnTo>
                  <a:lnTo>
                    <a:pt x="94490" y="42169"/>
                  </a:lnTo>
                  <a:lnTo>
                    <a:pt x="93428" y="40633"/>
                  </a:lnTo>
                  <a:lnTo>
                    <a:pt x="92278" y="39195"/>
                  </a:lnTo>
                  <a:lnTo>
                    <a:pt x="91039" y="37757"/>
                  </a:lnTo>
                  <a:lnTo>
                    <a:pt x="89741" y="36392"/>
                  </a:lnTo>
                  <a:lnTo>
                    <a:pt x="88355" y="35076"/>
                  </a:lnTo>
                  <a:lnTo>
                    <a:pt x="86881" y="33808"/>
                  </a:lnTo>
                  <a:lnTo>
                    <a:pt x="85377" y="32614"/>
                  </a:lnTo>
                  <a:lnTo>
                    <a:pt x="83784" y="31468"/>
                  </a:lnTo>
                  <a:lnTo>
                    <a:pt x="82133" y="30396"/>
                  </a:lnTo>
                  <a:lnTo>
                    <a:pt x="80393" y="29372"/>
                  </a:lnTo>
                  <a:lnTo>
                    <a:pt x="78623" y="28446"/>
                  </a:lnTo>
                  <a:lnTo>
                    <a:pt x="76765" y="27568"/>
                  </a:lnTo>
                  <a:lnTo>
                    <a:pt x="74878" y="26764"/>
                  </a:lnTo>
                  <a:lnTo>
                    <a:pt x="72931" y="26057"/>
                  </a:lnTo>
                  <a:lnTo>
                    <a:pt x="70926" y="25399"/>
                  </a:lnTo>
                  <a:lnTo>
                    <a:pt x="68891" y="24838"/>
                  </a:lnTo>
                  <a:lnTo>
                    <a:pt x="66827" y="24351"/>
                  </a:lnTo>
                  <a:lnTo>
                    <a:pt x="64703" y="23936"/>
                  </a:lnTo>
                  <a:lnTo>
                    <a:pt x="62521" y="23619"/>
                  </a:lnTo>
                  <a:lnTo>
                    <a:pt x="60339" y="23375"/>
                  </a:lnTo>
                  <a:lnTo>
                    <a:pt x="58097" y="23254"/>
                  </a:lnTo>
                  <a:lnTo>
                    <a:pt x="55856" y="23205"/>
                  </a:lnTo>
                  <a:lnTo>
                    <a:pt x="55178" y="23205"/>
                  </a:lnTo>
                  <a:lnTo>
                    <a:pt x="54499" y="23229"/>
                  </a:lnTo>
                  <a:lnTo>
                    <a:pt x="53792" y="23254"/>
                  </a:lnTo>
                  <a:lnTo>
                    <a:pt x="53113" y="23302"/>
                  </a:lnTo>
                  <a:lnTo>
                    <a:pt x="52435" y="23327"/>
                  </a:lnTo>
                  <a:lnTo>
                    <a:pt x="51757" y="23400"/>
                  </a:lnTo>
                  <a:lnTo>
                    <a:pt x="51078" y="23449"/>
                  </a:lnTo>
                  <a:lnTo>
                    <a:pt x="50371" y="23546"/>
                  </a:lnTo>
                  <a:lnTo>
                    <a:pt x="49427" y="22230"/>
                  </a:lnTo>
                  <a:lnTo>
                    <a:pt x="48424" y="20938"/>
                  </a:lnTo>
                  <a:lnTo>
                    <a:pt x="47392" y="19695"/>
                  </a:lnTo>
                  <a:lnTo>
                    <a:pt x="46271" y="18476"/>
                  </a:lnTo>
                  <a:lnTo>
                    <a:pt x="45151" y="17282"/>
                  </a:lnTo>
                  <a:lnTo>
                    <a:pt x="43942" y="16136"/>
                  </a:lnTo>
                  <a:lnTo>
                    <a:pt x="42732" y="15015"/>
                  </a:lnTo>
                  <a:lnTo>
                    <a:pt x="41464" y="13942"/>
                  </a:lnTo>
                  <a:lnTo>
                    <a:pt x="40137" y="12870"/>
                  </a:lnTo>
                  <a:lnTo>
                    <a:pt x="38781" y="11846"/>
                  </a:lnTo>
                  <a:lnTo>
                    <a:pt x="37394" y="10847"/>
                  </a:lnTo>
                  <a:lnTo>
                    <a:pt x="35949" y="9920"/>
                  </a:lnTo>
                  <a:lnTo>
                    <a:pt x="34475" y="8994"/>
                  </a:lnTo>
                  <a:lnTo>
                    <a:pt x="33000" y="8117"/>
                  </a:lnTo>
                  <a:lnTo>
                    <a:pt x="31437" y="7263"/>
                  </a:lnTo>
                  <a:lnTo>
                    <a:pt x="29874" y="6483"/>
                  </a:lnTo>
                  <a:lnTo>
                    <a:pt x="28282" y="5752"/>
                  </a:lnTo>
                  <a:lnTo>
                    <a:pt x="26630" y="5045"/>
                  </a:lnTo>
                  <a:lnTo>
                    <a:pt x="24979" y="4363"/>
                  </a:lnTo>
                  <a:lnTo>
                    <a:pt x="23268" y="3753"/>
                  </a:lnTo>
                  <a:lnTo>
                    <a:pt x="21528" y="3168"/>
                  </a:lnTo>
                  <a:lnTo>
                    <a:pt x="19788" y="2632"/>
                  </a:lnTo>
                  <a:lnTo>
                    <a:pt x="17989" y="2145"/>
                  </a:lnTo>
                  <a:lnTo>
                    <a:pt x="16220" y="1706"/>
                  </a:lnTo>
                  <a:lnTo>
                    <a:pt x="14362" y="1340"/>
                  </a:lnTo>
                  <a:lnTo>
                    <a:pt x="12533" y="975"/>
                  </a:lnTo>
                  <a:lnTo>
                    <a:pt x="10646" y="706"/>
                  </a:lnTo>
                  <a:lnTo>
                    <a:pt x="8758" y="438"/>
                  </a:lnTo>
                  <a:lnTo>
                    <a:pt x="6841" y="268"/>
                  </a:lnTo>
                  <a:lnTo>
                    <a:pt x="4895" y="121"/>
                  </a:lnTo>
                  <a:lnTo>
                    <a:pt x="2978" y="24"/>
                  </a:lnTo>
                  <a:lnTo>
                    <a:pt x="973" y="0"/>
                  </a:lnTo>
                  <a:lnTo>
                    <a:pt x="737" y="0"/>
                  </a:lnTo>
                  <a:lnTo>
                    <a:pt x="471" y="24"/>
                  </a:lnTo>
                  <a:lnTo>
                    <a:pt x="235" y="24"/>
                  </a:lnTo>
                  <a:lnTo>
                    <a:pt x="0" y="24"/>
                  </a:lnTo>
                  <a:lnTo>
                    <a:pt x="0" y="120000"/>
                  </a:lnTo>
                  <a:lnTo>
                    <a:pt x="80924" y="120000"/>
                  </a:lnTo>
                  <a:lnTo>
                    <a:pt x="82929" y="119951"/>
                  </a:lnTo>
                  <a:lnTo>
                    <a:pt x="84934" y="119853"/>
                  </a:lnTo>
                  <a:lnTo>
                    <a:pt x="86881" y="119634"/>
                  </a:lnTo>
                  <a:lnTo>
                    <a:pt x="88798" y="119341"/>
                  </a:lnTo>
                  <a:lnTo>
                    <a:pt x="90715" y="119000"/>
                  </a:lnTo>
                  <a:lnTo>
                    <a:pt x="92543" y="118561"/>
                  </a:lnTo>
                  <a:lnTo>
                    <a:pt x="94372" y="118049"/>
                  </a:lnTo>
                  <a:lnTo>
                    <a:pt x="96141" y="117464"/>
                  </a:lnTo>
                  <a:lnTo>
                    <a:pt x="97852" y="116831"/>
                  </a:lnTo>
                  <a:lnTo>
                    <a:pt x="99562" y="116124"/>
                  </a:lnTo>
                  <a:lnTo>
                    <a:pt x="101184" y="115319"/>
                  </a:lnTo>
                  <a:lnTo>
                    <a:pt x="102777" y="114491"/>
                  </a:lnTo>
                  <a:lnTo>
                    <a:pt x="104310" y="113613"/>
                  </a:lnTo>
                  <a:lnTo>
                    <a:pt x="105785" y="112638"/>
                  </a:lnTo>
                  <a:lnTo>
                    <a:pt x="107200" y="111614"/>
                  </a:lnTo>
                  <a:lnTo>
                    <a:pt x="108557" y="110542"/>
                  </a:lnTo>
                  <a:lnTo>
                    <a:pt x="109855" y="109445"/>
                  </a:lnTo>
                  <a:lnTo>
                    <a:pt x="111093" y="108275"/>
                  </a:lnTo>
                  <a:lnTo>
                    <a:pt x="112243" y="107056"/>
                  </a:lnTo>
                  <a:lnTo>
                    <a:pt x="113334" y="105789"/>
                  </a:lnTo>
                  <a:lnTo>
                    <a:pt x="114337" y="104448"/>
                  </a:lnTo>
                  <a:lnTo>
                    <a:pt x="115281" y="103107"/>
                  </a:lnTo>
                  <a:lnTo>
                    <a:pt x="116166" y="101718"/>
                  </a:lnTo>
                  <a:lnTo>
                    <a:pt x="116932" y="100280"/>
                  </a:lnTo>
                  <a:lnTo>
                    <a:pt x="117640" y="98842"/>
                  </a:lnTo>
                  <a:lnTo>
                    <a:pt x="118230" y="97330"/>
                  </a:lnTo>
                  <a:lnTo>
                    <a:pt x="118761" y="95795"/>
                  </a:lnTo>
                  <a:lnTo>
                    <a:pt x="119203" y="94235"/>
                  </a:lnTo>
                  <a:lnTo>
                    <a:pt x="119528" y="92675"/>
                  </a:lnTo>
                  <a:lnTo>
                    <a:pt x="119793" y="91042"/>
                  </a:lnTo>
                  <a:lnTo>
                    <a:pt x="119941" y="89408"/>
                  </a:lnTo>
                  <a:lnTo>
                    <a:pt x="120000" y="87726"/>
                  </a:lnTo>
                  <a:lnTo>
                    <a:pt x="119970" y="86630"/>
                  </a:lnTo>
                  <a:lnTo>
                    <a:pt x="119911" y="85484"/>
                  </a:lnTo>
                  <a:lnTo>
                    <a:pt x="119793" y="84363"/>
                  </a:lnTo>
                  <a:lnTo>
                    <a:pt x="119616" y="83266"/>
                  </a:lnTo>
                  <a:lnTo>
                    <a:pt x="119410" y="82169"/>
                  </a:lnTo>
                  <a:lnTo>
                    <a:pt x="119174" y="81072"/>
                  </a:lnTo>
                  <a:lnTo>
                    <a:pt x="118849" y="80024"/>
                  </a:lnTo>
                  <a:lnTo>
                    <a:pt x="118554" y="78976"/>
                  </a:lnTo>
                  <a:lnTo>
                    <a:pt x="118142" y="77928"/>
                  </a:lnTo>
                  <a:lnTo>
                    <a:pt x="117758" y="76904"/>
                  </a:lnTo>
                  <a:lnTo>
                    <a:pt x="117286" y="75904"/>
                  </a:lnTo>
                  <a:lnTo>
                    <a:pt x="116785" y="74905"/>
                  </a:lnTo>
                  <a:lnTo>
                    <a:pt x="116254" y="73954"/>
                  </a:lnTo>
                  <a:lnTo>
                    <a:pt x="115694" y="72979"/>
                  </a:lnTo>
                  <a:lnTo>
                    <a:pt x="115074" y="72029"/>
                  </a:lnTo>
                  <a:lnTo>
                    <a:pt x="114426" y="71127"/>
                  </a:lnTo>
                  <a:lnTo>
                    <a:pt x="113747" y="70201"/>
                  </a:lnTo>
                  <a:lnTo>
                    <a:pt x="113040" y="69323"/>
                  </a:lnTo>
                  <a:lnTo>
                    <a:pt x="112273" y="68470"/>
                  </a:lnTo>
                  <a:lnTo>
                    <a:pt x="111506" y="67641"/>
                  </a:lnTo>
                  <a:lnTo>
                    <a:pt x="110680" y="66812"/>
                  </a:lnTo>
                  <a:lnTo>
                    <a:pt x="109855" y="66008"/>
                  </a:lnTo>
                  <a:lnTo>
                    <a:pt x="108970" y="65252"/>
                  </a:lnTo>
                  <a:lnTo>
                    <a:pt x="108056" y="64497"/>
                  </a:lnTo>
                  <a:lnTo>
                    <a:pt x="107141" y="63790"/>
                  </a:lnTo>
                  <a:lnTo>
                    <a:pt x="106168" y="63083"/>
                  </a:lnTo>
                  <a:lnTo>
                    <a:pt x="105165" y="62400"/>
                  </a:lnTo>
                  <a:lnTo>
                    <a:pt x="104163" y="61767"/>
                  </a:lnTo>
                  <a:lnTo>
                    <a:pt x="103130" y="61157"/>
                  </a:lnTo>
                  <a:lnTo>
                    <a:pt x="102069" y="60548"/>
                  </a:lnTo>
                  <a:lnTo>
                    <a:pt x="100978" y="59987"/>
                  </a:lnTo>
                  <a:lnTo>
                    <a:pt x="99857" y="59475"/>
                  </a:lnTo>
                  <a:close/>
                </a:path>
              </a:pathLst>
            </a:custGeom>
            <a:grpFill/>
            <a:ln>
              <a:noFill/>
            </a:ln>
          </p:spPr>
          <p:txBody>
            <a:bodyPr lIns="51431" tIns="25706" rIns="51431" bIns="25706" anchor="t" anchorCtr="0">
              <a:noAutofit/>
            </a:bodyPr>
            <a:lstStyle/>
            <a:p>
              <a:pPr defTabSz="685784">
                <a:defRPr/>
              </a:pPr>
              <a:endParaRPr sz="760" kern="0" dirty="0">
                <a:solidFill>
                  <a:srgbClr val="6D7777"/>
                </a:solidFill>
                <a:latin typeface="IBM Plex Sans" charset="0"/>
                <a:ea typeface="IBM Plex Sans" charset="0"/>
                <a:cs typeface="IBM Plex Sans" charset="0"/>
                <a:sym typeface="Calibri"/>
              </a:endParaRPr>
            </a:p>
          </p:txBody>
        </p:sp>
        <p:sp>
          <p:nvSpPr>
            <p:cNvPr id="14" name="Shape 4943">
              <a:extLst>
                <a:ext uri="{FF2B5EF4-FFF2-40B4-BE49-F238E27FC236}">
                  <a16:creationId xmlns:a16="http://schemas.microsoft.com/office/drawing/2014/main" id="{A2F947FC-E2DD-4F38-8BB2-00FF05A6109A}"/>
                </a:ext>
              </a:extLst>
            </p:cNvPr>
            <p:cNvSpPr/>
            <p:nvPr/>
          </p:nvSpPr>
          <p:spPr>
            <a:xfrm>
              <a:off x="6768445" y="3987538"/>
              <a:ext cx="341846" cy="334751"/>
            </a:xfrm>
            <a:custGeom>
              <a:avLst/>
              <a:gdLst/>
              <a:ahLst/>
              <a:cxnLst/>
              <a:rect l="0" t="0" r="0" b="0"/>
              <a:pathLst>
                <a:path w="120000" h="120000" extrusionOk="0">
                  <a:moveTo>
                    <a:pt x="65221" y="36838"/>
                  </a:moveTo>
                  <a:lnTo>
                    <a:pt x="64572" y="36741"/>
                  </a:lnTo>
                  <a:lnTo>
                    <a:pt x="63952" y="36643"/>
                  </a:lnTo>
                  <a:lnTo>
                    <a:pt x="63303" y="36570"/>
                  </a:lnTo>
                  <a:lnTo>
                    <a:pt x="62654" y="36521"/>
                  </a:lnTo>
                  <a:lnTo>
                    <a:pt x="62005" y="36497"/>
                  </a:lnTo>
                  <a:lnTo>
                    <a:pt x="61327" y="36448"/>
                  </a:lnTo>
                  <a:lnTo>
                    <a:pt x="60678" y="36448"/>
                  </a:lnTo>
                  <a:lnTo>
                    <a:pt x="60000" y="36448"/>
                  </a:lnTo>
                  <a:lnTo>
                    <a:pt x="58613" y="36472"/>
                  </a:lnTo>
                  <a:lnTo>
                    <a:pt x="57256" y="36521"/>
                  </a:lnTo>
                  <a:lnTo>
                    <a:pt x="55929" y="36643"/>
                  </a:lnTo>
                  <a:lnTo>
                    <a:pt x="54601" y="36838"/>
                  </a:lnTo>
                  <a:lnTo>
                    <a:pt x="53274" y="37033"/>
                  </a:lnTo>
                  <a:lnTo>
                    <a:pt x="51976" y="37301"/>
                  </a:lnTo>
                  <a:lnTo>
                    <a:pt x="50707" y="37594"/>
                  </a:lnTo>
                  <a:lnTo>
                    <a:pt x="49469" y="37960"/>
                  </a:lnTo>
                  <a:lnTo>
                    <a:pt x="48230" y="38325"/>
                  </a:lnTo>
                  <a:lnTo>
                    <a:pt x="47020" y="38764"/>
                  </a:lnTo>
                  <a:lnTo>
                    <a:pt x="45870" y="39227"/>
                  </a:lnTo>
                  <a:lnTo>
                    <a:pt x="44719" y="39739"/>
                  </a:lnTo>
                  <a:lnTo>
                    <a:pt x="43628" y="40300"/>
                  </a:lnTo>
                  <a:lnTo>
                    <a:pt x="42536" y="40861"/>
                  </a:lnTo>
                  <a:lnTo>
                    <a:pt x="41474" y="41470"/>
                  </a:lnTo>
                  <a:lnTo>
                    <a:pt x="40442" y="42129"/>
                  </a:lnTo>
                  <a:lnTo>
                    <a:pt x="39469" y="42811"/>
                  </a:lnTo>
                  <a:lnTo>
                    <a:pt x="38525" y="43518"/>
                  </a:lnTo>
                  <a:lnTo>
                    <a:pt x="37581" y="44274"/>
                  </a:lnTo>
                  <a:lnTo>
                    <a:pt x="36725" y="45030"/>
                  </a:lnTo>
                  <a:lnTo>
                    <a:pt x="35870" y="45859"/>
                  </a:lnTo>
                  <a:lnTo>
                    <a:pt x="35073" y="46688"/>
                  </a:lnTo>
                  <a:lnTo>
                    <a:pt x="34336" y="47566"/>
                  </a:lnTo>
                  <a:lnTo>
                    <a:pt x="33598" y="48443"/>
                  </a:lnTo>
                  <a:lnTo>
                    <a:pt x="32949" y="49370"/>
                  </a:lnTo>
                  <a:lnTo>
                    <a:pt x="32300" y="50296"/>
                  </a:lnTo>
                  <a:lnTo>
                    <a:pt x="31710" y="51271"/>
                  </a:lnTo>
                  <a:lnTo>
                    <a:pt x="31179" y="52222"/>
                  </a:lnTo>
                  <a:lnTo>
                    <a:pt x="30707" y="53246"/>
                  </a:lnTo>
                  <a:lnTo>
                    <a:pt x="30265" y="54270"/>
                  </a:lnTo>
                  <a:lnTo>
                    <a:pt x="29911" y="55318"/>
                  </a:lnTo>
                  <a:lnTo>
                    <a:pt x="29557" y="56367"/>
                  </a:lnTo>
                  <a:lnTo>
                    <a:pt x="27994" y="56733"/>
                  </a:lnTo>
                  <a:lnTo>
                    <a:pt x="26460" y="57147"/>
                  </a:lnTo>
                  <a:lnTo>
                    <a:pt x="24926" y="57586"/>
                  </a:lnTo>
                  <a:lnTo>
                    <a:pt x="23451" y="58098"/>
                  </a:lnTo>
                  <a:lnTo>
                    <a:pt x="21976" y="58659"/>
                  </a:lnTo>
                  <a:lnTo>
                    <a:pt x="20560" y="59268"/>
                  </a:lnTo>
                  <a:lnTo>
                    <a:pt x="19174" y="59926"/>
                  </a:lnTo>
                  <a:lnTo>
                    <a:pt x="17787" y="60609"/>
                  </a:lnTo>
                  <a:lnTo>
                    <a:pt x="16489" y="61389"/>
                  </a:lnTo>
                  <a:lnTo>
                    <a:pt x="15191" y="62169"/>
                  </a:lnTo>
                  <a:lnTo>
                    <a:pt x="13982" y="62974"/>
                  </a:lnTo>
                  <a:lnTo>
                    <a:pt x="12772" y="63852"/>
                  </a:lnTo>
                  <a:lnTo>
                    <a:pt x="11622" y="64754"/>
                  </a:lnTo>
                  <a:lnTo>
                    <a:pt x="10501" y="65704"/>
                  </a:lnTo>
                  <a:lnTo>
                    <a:pt x="9439" y="66655"/>
                  </a:lnTo>
                  <a:lnTo>
                    <a:pt x="8407" y="67679"/>
                  </a:lnTo>
                  <a:lnTo>
                    <a:pt x="7463" y="68752"/>
                  </a:lnTo>
                  <a:lnTo>
                    <a:pt x="6548" y="69825"/>
                  </a:lnTo>
                  <a:lnTo>
                    <a:pt x="5663" y="70946"/>
                  </a:lnTo>
                  <a:lnTo>
                    <a:pt x="4867" y="72068"/>
                  </a:lnTo>
                  <a:lnTo>
                    <a:pt x="4100" y="73238"/>
                  </a:lnTo>
                  <a:lnTo>
                    <a:pt x="3421" y="74433"/>
                  </a:lnTo>
                  <a:lnTo>
                    <a:pt x="2772" y="75676"/>
                  </a:lnTo>
                  <a:lnTo>
                    <a:pt x="2241" y="76944"/>
                  </a:lnTo>
                  <a:lnTo>
                    <a:pt x="1710" y="78212"/>
                  </a:lnTo>
                  <a:lnTo>
                    <a:pt x="1238" y="79504"/>
                  </a:lnTo>
                  <a:lnTo>
                    <a:pt x="884" y="80845"/>
                  </a:lnTo>
                  <a:lnTo>
                    <a:pt x="530" y="82161"/>
                  </a:lnTo>
                  <a:lnTo>
                    <a:pt x="294" y="83551"/>
                  </a:lnTo>
                  <a:lnTo>
                    <a:pt x="117" y="84941"/>
                  </a:lnTo>
                  <a:lnTo>
                    <a:pt x="29" y="86330"/>
                  </a:lnTo>
                  <a:lnTo>
                    <a:pt x="0" y="87720"/>
                  </a:lnTo>
                  <a:lnTo>
                    <a:pt x="29" y="89402"/>
                  </a:lnTo>
                  <a:lnTo>
                    <a:pt x="176" y="91036"/>
                  </a:lnTo>
                  <a:lnTo>
                    <a:pt x="412" y="92669"/>
                  </a:lnTo>
                  <a:lnTo>
                    <a:pt x="766" y="94229"/>
                  </a:lnTo>
                  <a:lnTo>
                    <a:pt x="1209" y="95790"/>
                  </a:lnTo>
                  <a:lnTo>
                    <a:pt x="1740" y="97326"/>
                  </a:lnTo>
                  <a:lnTo>
                    <a:pt x="2359" y="98837"/>
                  </a:lnTo>
                  <a:lnTo>
                    <a:pt x="3038" y="100276"/>
                  </a:lnTo>
                  <a:lnTo>
                    <a:pt x="3834" y="101714"/>
                  </a:lnTo>
                  <a:lnTo>
                    <a:pt x="4690" y="103104"/>
                  </a:lnTo>
                  <a:lnTo>
                    <a:pt x="5634" y="104445"/>
                  </a:lnTo>
                  <a:lnTo>
                    <a:pt x="6666" y="105786"/>
                  </a:lnTo>
                  <a:lnTo>
                    <a:pt x="7728" y="107054"/>
                  </a:lnTo>
                  <a:lnTo>
                    <a:pt x="8908" y="108273"/>
                  </a:lnTo>
                  <a:lnTo>
                    <a:pt x="10147" y="109443"/>
                  </a:lnTo>
                  <a:lnTo>
                    <a:pt x="11415" y="110540"/>
                  </a:lnTo>
                  <a:lnTo>
                    <a:pt x="12772" y="111613"/>
                  </a:lnTo>
                  <a:lnTo>
                    <a:pt x="14188" y="112637"/>
                  </a:lnTo>
                  <a:lnTo>
                    <a:pt x="15663" y="113612"/>
                  </a:lnTo>
                  <a:lnTo>
                    <a:pt x="17197" y="114490"/>
                  </a:lnTo>
                  <a:lnTo>
                    <a:pt x="18790" y="115318"/>
                  </a:lnTo>
                  <a:lnTo>
                    <a:pt x="20442" y="116123"/>
                  </a:lnTo>
                  <a:lnTo>
                    <a:pt x="22123" y="116830"/>
                  </a:lnTo>
                  <a:lnTo>
                    <a:pt x="23834" y="117464"/>
                  </a:lnTo>
                  <a:lnTo>
                    <a:pt x="25634" y="118049"/>
                  </a:lnTo>
                  <a:lnTo>
                    <a:pt x="27433" y="118561"/>
                  </a:lnTo>
                  <a:lnTo>
                    <a:pt x="29292" y="119000"/>
                  </a:lnTo>
                  <a:lnTo>
                    <a:pt x="31179" y="119341"/>
                  </a:lnTo>
                  <a:lnTo>
                    <a:pt x="33097" y="119634"/>
                  </a:lnTo>
                  <a:lnTo>
                    <a:pt x="35073" y="119853"/>
                  </a:lnTo>
                  <a:lnTo>
                    <a:pt x="37050" y="119951"/>
                  </a:lnTo>
                  <a:lnTo>
                    <a:pt x="39056" y="120000"/>
                  </a:lnTo>
                  <a:lnTo>
                    <a:pt x="120000" y="120000"/>
                  </a:lnTo>
                  <a:lnTo>
                    <a:pt x="120000" y="0"/>
                  </a:lnTo>
                  <a:lnTo>
                    <a:pt x="117492" y="121"/>
                  </a:lnTo>
                  <a:lnTo>
                    <a:pt x="115014" y="268"/>
                  </a:lnTo>
                  <a:lnTo>
                    <a:pt x="112566" y="511"/>
                  </a:lnTo>
                  <a:lnTo>
                    <a:pt x="110176" y="853"/>
                  </a:lnTo>
                  <a:lnTo>
                    <a:pt x="107787" y="1292"/>
                  </a:lnTo>
                  <a:lnTo>
                    <a:pt x="105457" y="1755"/>
                  </a:lnTo>
                  <a:lnTo>
                    <a:pt x="103185" y="2340"/>
                  </a:lnTo>
                  <a:lnTo>
                    <a:pt x="100884" y="2998"/>
                  </a:lnTo>
                  <a:lnTo>
                    <a:pt x="98702" y="3730"/>
                  </a:lnTo>
                  <a:lnTo>
                    <a:pt x="96519" y="4534"/>
                  </a:lnTo>
                  <a:lnTo>
                    <a:pt x="94395" y="5388"/>
                  </a:lnTo>
                  <a:lnTo>
                    <a:pt x="92359" y="6338"/>
                  </a:lnTo>
                  <a:lnTo>
                    <a:pt x="90353" y="7362"/>
                  </a:lnTo>
                  <a:lnTo>
                    <a:pt x="88377" y="8411"/>
                  </a:lnTo>
                  <a:lnTo>
                    <a:pt x="86519" y="9557"/>
                  </a:lnTo>
                  <a:lnTo>
                    <a:pt x="84660" y="10751"/>
                  </a:lnTo>
                  <a:lnTo>
                    <a:pt x="82890" y="11995"/>
                  </a:lnTo>
                  <a:lnTo>
                    <a:pt x="81179" y="13336"/>
                  </a:lnTo>
                  <a:lnTo>
                    <a:pt x="79528" y="14701"/>
                  </a:lnTo>
                  <a:lnTo>
                    <a:pt x="77964" y="16115"/>
                  </a:lnTo>
                  <a:lnTo>
                    <a:pt x="76460" y="17602"/>
                  </a:lnTo>
                  <a:lnTo>
                    <a:pt x="75014" y="19138"/>
                  </a:lnTo>
                  <a:lnTo>
                    <a:pt x="73657" y="20723"/>
                  </a:lnTo>
                  <a:lnTo>
                    <a:pt x="72389" y="22356"/>
                  </a:lnTo>
                  <a:lnTo>
                    <a:pt x="71209" y="24014"/>
                  </a:lnTo>
                  <a:lnTo>
                    <a:pt x="70058" y="25721"/>
                  </a:lnTo>
                  <a:lnTo>
                    <a:pt x="69056" y="27476"/>
                  </a:lnTo>
                  <a:lnTo>
                    <a:pt x="68082" y="29280"/>
                  </a:lnTo>
                  <a:lnTo>
                    <a:pt x="67227" y="31109"/>
                  </a:lnTo>
                  <a:lnTo>
                    <a:pt x="66460" y="32986"/>
                  </a:lnTo>
                  <a:lnTo>
                    <a:pt x="65811" y="34912"/>
                  </a:lnTo>
                  <a:lnTo>
                    <a:pt x="65221" y="36838"/>
                  </a:lnTo>
                  <a:close/>
                </a:path>
              </a:pathLst>
            </a:custGeom>
            <a:grpFill/>
            <a:ln>
              <a:noFill/>
            </a:ln>
          </p:spPr>
          <p:txBody>
            <a:bodyPr lIns="51431" tIns="25706" rIns="51431" bIns="25706" anchor="t" anchorCtr="0">
              <a:noAutofit/>
            </a:bodyPr>
            <a:lstStyle/>
            <a:p>
              <a:pPr defTabSz="685784">
                <a:defRPr/>
              </a:pPr>
              <a:endParaRPr sz="760" kern="0" dirty="0">
                <a:solidFill>
                  <a:srgbClr val="6D7777"/>
                </a:solidFill>
                <a:latin typeface="IBM Plex Sans" charset="0"/>
                <a:ea typeface="IBM Plex Sans" charset="0"/>
                <a:cs typeface="IBM Plex Sans" charset="0"/>
                <a:sym typeface="Calibri"/>
              </a:endParaRPr>
            </a:p>
          </p:txBody>
        </p:sp>
      </p:grpSp>
      <p:sp>
        <p:nvSpPr>
          <p:cNvPr id="15" name="Cube 14">
            <a:extLst>
              <a:ext uri="{FF2B5EF4-FFF2-40B4-BE49-F238E27FC236}">
                <a16:creationId xmlns:a16="http://schemas.microsoft.com/office/drawing/2014/main" id="{CD764175-EC8E-44E6-9FF9-341F1302180D}"/>
              </a:ext>
            </a:extLst>
          </p:cNvPr>
          <p:cNvSpPr/>
          <p:nvPr/>
        </p:nvSpPr>
        <p:spPr>
          <a:xfrm>
            <a:off x="7006860" y="3124011"/>
            <a:ext cx="159395" cy="319502"/>
          </a:xfrm>
          <a:prstGeom prst="cube">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16" name="Cube 15">
            <a:extLst>
              <a:ext uri="{FF2B5EF4-FFF2-40B4-BE49-F238E27FC236}">
                <a16:creationId xmlns:a16="http://schemas.microsoft.com/office/drawing/2014/main" id="{0A365E93-5CA2-4A19-9D3A-CFBC94697ED3}"/>
              </a:ext>
            </a:extLst>
          </p:cNvPr>
          <p:cNvSpPr/>
          <p:nvPr/>
        </p:nvSpPr>
        <p:spPr>
          <a:xfrm>
            <a:off x="7128487" y="3183409"/>
            <a:ext cx="159395" cy="319502"/>
          </a:xfrm>
          <a:prstGeom prst="cube">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17" name="Cube 16">
            <a:extLst>
              <a:ext uri="{FF2B5EF4-FFF2-40B4-BE49-F238E27FC236}">
                <a16:creationId xmlns:a16="http://schemas.microsoft.com/office/drawing/2014/main" id="{226E9D3B-29E7-4C30-9232-9CB7DCBE3EF9}"/>
              </a:ext>
            </a:extLst>
          </p:cNvPr>
          <p:cNvSpPr/>
          <p:nvPr/>
        </p:nvSpPr>
        <p:spPr>
          <a:xfrm>
            <a:off x="6992791" y="3273454"/>
            <a:ext cx="159395" cy="319502"/>
          </a:xfrm>
          <a:prstGeom prst="cube">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18" name="Cube 17">
            <a:extLst>
              <a:ext uri="{FF2B5EF4-FFF2-40B4-BE49-F238E27FC236}">
                <a16:creationId xmlns:a16="http://schemas.microsoft.com/office/drawing/2014/main" id="{3A77FDEE-F8B0-4C68-AD0D-C677B49FF6FA}"/>
              </a:ext>
            </a:extLst>
          </p:cNvPr>
          <p:cNvSpPr/>
          <p:nvPr/>
        </p:nvSpPr>
        <p:spPr>
          <a:xfrm>
            <a:off x="6913513" y="2208826"/>
            <a:ext cx="159395" cy="319502"/>
          </a:xfrm>
          <a:prstGeom prst="cube">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19" name="Cube 18">
            <a:extLst>
              <a:ext uri="{FF2B5EF4-FFF2-40B4-BE49-F238E27FC236}">
                <a16:creationId xmlns:a16="http://schemas.microsoft.com/office/drawing/2014/main" id="{C44F6B31-8C90-47DF-B0AB-70BBF78D352B}"/>
              </a:ext>
            </a:extLst>
          </p:cNvPr>
          <p:cNvSpPr/>
          <p:nvPr/>
        </p:nvSpPr>
        <p:spPr>
          <a:xfrm>
            <a:off x="7035142" y="2268224"/>
            <a:ext cx="159395" cy="319502"/>
          </a:xfrm>
          <a:prstGeom prst="cube">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20" name="Cube 19">
            <a:extLst>
              <a:ext uri="{FF2B5EF4-FFF2-40B4-BE49-F238E27FC236}">
                <a16:creationId xmlns:a16="http://schemas.microsoft.com/office/drawing/2014/main" id="{13D84311-3F5B-4A85-AAC0-09AECB451F15}"/>
              </a:ext>
            </a:extLst>
          </p:cNvPr>
          <p:cNvSpPr/>
          <p:nvPr/>
        </p:nvSpPr>
        <p:spPr>
          <a:xfrm>
            <a:off x="6899444" y="2358271"/>
            <a:ext cx="159395" cy="319502"/>
          </a:xfrm>
          <a:prstGeom prst="cube">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grpSp>
        <p:nvGrpSpPr>
          <p:cNvPr id="21" name="Group 20">
            <a:extLst>
              <a:ext uri="{FF2B5EF4-FFF2-40B4-BE49-F238E27FC236}">
                <a16:creationId xmlns:a16="http://schemas.microsoft.com/office/drawing/2014/main" id="{64CF2276-B03F-4F09-A155-DDBC775E255F}"/>
              </a:ext>
            </a:extLst>
          </p:cNvPr>
          <p:cNvGrpSpPr/>
          <p:nvPr/>
        </p:nvGrpSpPr>
        <p:grpSpPr>
          <a:xfrm>
            <a:off x="1668749" y="4164969"/>
            <a:ext cx="604633" cy="262925"/>
            <a:chOff x="1470581" y="4081806"/>
            <a:chExt cx="612742" cy="240483"/>
          </a:xfrm>
        </p:grpSpPr>
        <p:sp>
          <p:nvSpPr>
            <p:cNvPr id="22" name="Oval 21">
              <a:extLst>
                <a:ext uri="{FF2B5EF4-FFF2-40B4-BE49-F238E27FC236}">
                  <a16:creationId xmlns:a16="http://schemas.microsoft.com/office/drawing/2014/main" id="{486EBA05-395D-4AC9-A77F-EB03421F6F05}"/>
                </a:ext>
              </a:extLst>
            </p:cNvPr>
            <p:cNvSpPr/>
            <p:nvPr/>
          </p:nvSpPr>
          <p:spPr>
            <a:xfrm>
              <a:off x="1470581" y="4081806"/>
              <a:ext cx="367731" cy="240483"/>
            </a:xfrm>
            <a:prstGeom prst="ellipse">
              <a:avLst/>
            </a:prstGeom>
            <a:noFill/>
            <a:ln w="38100">
              <a:solidFill>
                <a:srgbClr val="76A6F8"/>
              </a:solidFill>
            </a:ln>
          </p:spPr>
          <p:txBody>
            <a:bodyPr wrap="square" lIns="0" tIns="0" rIns="0" bIns="0" rtlCol="0" anchor="ctr">
              <a:noAutofit/>
            </a:bodyPr>
            <a:lstStyle/>
            <a:p>
              <a:pPr defTabSz="514350"/>
              <a:endParaRPr lang="en-US" sz="900" dirty="0">
                <a:solidFill>
                  <a:srgbClr val="FFFFFF"/>
                </a:solidFill>
                <a:latin typeface="Arial"/>
                <a:cs typeface="Arial"/>
              </a:endParaRPr>
            </a:p>
          </p:txBody>
        </p:sp>
        <p:sp>
          <p:nvSpPr>
            <p:cNvPr id="23" name="Oval 22">
              <a:extLst>
                <a:ext uri="{FF2B5EF4-FFF2-40B4-BE49-F238E27FC236}">
                  <a16:creationId xmlns:a16="http://schemas.microsoft.com/office/drawing/2014/main" id="{F7C2314C-C95B-454E-8BBB-42326D4DC2F0}"/>
                </a:ext>
              </a:extLst>
            </p:cNvPr>
            <p:cNvSpPr/>
            <p:nvPr/>
          </p:nvSpPr>
          <p:spPr>
            <a:xfrm>
              <a:off x="1715592" y="4081806"/>
              <a:ext cx="367731" cy="240483"/>
            </a:xfrm>
            <a:prstGeom prst="ellipse">
              <a:avLst/>
            </a:prstGeom>
            <a:noFill/>
            <a:ln w="38100">
              <a:solidFill>
                <a:srgbClr val="76A6F8"/>
              </a:solidFill>
            </a:ln>
          </p:spPr>
          <p:txBody>
            <a:bodyPr wrap="square" lIns="0" tIns="0" rIns="0" bIns="0" rtlCol="0" anchor="ctr">
              <a:noAutofit/>
            </a:bodyPr>
            <a:lstStyle/>
            <a:p>
              <a:pPr defTabSz="514350"/>
              <a:endParaRPr lang="en-US" sz="900" dirty="0">
                <a:solidFill>
                  <a:srgbClr val="FFFFFF"/>
                </a:solidFill>
                <a:latin typeface="Arial"/>
                <a:cs typeface="Arial"/>
              </a:endParaRPr>
            </a:p>
          </p:txBody>
        </p:sp>
      </p:grpSp>
      <p:sp>
        <p:nvSpPr>
          <p:cNvPr id="24" name="Rectangle 23">
            <a:extLst>
              <a:ext uri="{FF2B5EF4-FFF2-40B4-BE49-F238E27FC236}">
                <a16:creationId xmlns:a16="http://schemas.microsoft.com/office/drawing/2014/main" id="{28545C0B-5820-4506-9E57-27DE411FDB61}"/>
              </a:ext>
            </a:extLst>
          </p:cNvPr>
          <p:cNvSpPr/>
          <p:nvPr/>
        </p:nvSpPr>
        <p:spPr>
          <a:xfrm>
            <a:off x="1529212" y="2219133"/>
            <a:ext cx="204646" cy="59398"/>
          </a:xfrm>
          <a:prstGeom prst="rect">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25" name="Rectangle 24">
            <a:extLst>
              <a:ext uri="{FF2B5EF4-FFF2-40B4-BE49-F238E27FC236}">
                <a16:creationId xmlns:a16="http://schemas.microsoft.com/office/drawing/2014/main" id="{F3C03F28-672A-4B19-B42D-C0C1B4A436FE}"/>
              </a:ext>
            </a:extLst>
          </p:cNvPr>
          <p:cNvSpPr/>
          <p:nvPr/>
        </p:nvSpPr>
        <p:spPr>
          <a:xfrm>
            <a:off x="1789673" y="2362343"/>
            <a:ext cx="204646" cy="59398"/>
          </a:xfrm>
          <a:prstGeom prst="rect">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26" name="Rectangle 25">
            <a:extLst>
              <a:ext uri="{FF2B5EF4-FFF2-40B4-BE49-F238E27FC236}">
                <a16:creationId xmlns:a16="http://schemas.microsoft.com/office/drawing/2014/main" id="{37015505-AB88-49A7-93E3-CE4E4A7B3450}"/>
              </a:ext>
            </a:extLst>
          </p:cNvPr>
          <p:cNvSpPr/>
          <p:nvPr/>
        </p:nvSpPr>
        <p:spPr>
          <a:xfrm>
            <a:off x="2049176" y="2515713"/>
            <a:ext cx="204646" cy="59398"/>
          </a:xfrm>
          <a:prstGeom prst="rect">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27" name="Rectangle 26">
            <a:extLst>
              <a:ext uri="{FF2B5EF4-FFF2-40B4-BE49-F238E27FC236}">
                <a16:creationId xmlns:a16="http://schemas.microsoft.com/office/drawing/2014/main" id="{18FD38EE-B0F4-4B2D-845D-26D0AE6A8143}"/>
              </a:ext>
            </a:extLst>
          </p:cNvPr>
          <p:cNvSpPr/>
          <p:nvPr/>
        </p:nvSpPr>
        <p:spPr>
          <a:xfrm>
            <a:off x="2309638" y="2658924"/>
            <a:ext cx="204646" cy="59398"/>
          </a:xfrm>
          <a:prstGeom prst="rect">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28" name="Oval 27">
            <a:extLst>
              <a:ext uri="{FF2B5EF4-FFF2-40B4-BE49-F238E27FC236}">
                <a16:creationId xmlns:a16="http://schemas.microsoft.com/office/drawing/2014/main" id="{A4AE00C7-F0B0-4C89-A8A1-C8073AC9A980}"/>
              </a:ext>
            </a:extLst>
          </p:cNvPr>
          <p:cNvSpPr/>
          <p:nvPr/>
        </p:nvSpPr>
        <p:spPr>
          <a:xfrm>
            <a:off x="1795311" y="3189697"/>
            <a:ext cx="355236" cy="393596"/>
          </a:xfrm>
          <a:prstGeom prst="ellipse">
            <a:avLst/>
          </a:prstGeom>
          <a:solidFill>
            <a:srgbClr val="FFFFFF"/>
          </a:solidFill>
          <a:ln w="38100">
            <a:solidFill>
              <a:srgbClr val="76A6F8"/>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pic>
        <p:nvPicPr>
          <p:cNvPr id="29" name="Picture 28">
            <a:extLst>
              <a:ext uri="{FF2B5EF4-FFF2-40B4-BE49-F238E27FC236}">
                <a16:creationId xmlns:a16="http://schemas.microsoft.com/office/drawing/2014/main" id="{4EEC9046-E467-48B3-B4C5-75BF622C3663}"/>
              </a:ext>
            </a:extLst>
          </p:cNvPr>
          <p:cNvPicPr>
            <a:picLocks noChangeAspect="1"/>
          </p:cNvPicPr>
          <p:nvPr/>
        </p:nvPicPr>
        <p:blipFill>
          <a:blip r:embed="rId3"/>
          <a:stretch>
            <a:fillRect/>
          </a:stretch>
        </p:blipFill>
        <p:spPr>
          <a:xfrm>
            <a:off x="3513761" y="2161207"/>
            <a:ext cx="307737" cy="627578"/>
          </a:xfrm>
          <a:prstGeom prst="rect">
            <a:avLst/>
          </a:prstGeom>
        </p:spPr>
      </p:pic>
      <p:pic>
        <p:nvPicPr>
          <p:cNvPr id="30" name="Picture 29">
            <a:extLst>
              <a:ext uri="{FF2B5EF4-FFF2-40B4-BE49-F238E27FC236}">
                <a16:creationId xmlns:a16="http://schemas.microsoft.com/office/drawing/2014/main" id="{BBC366C0-4B2A-4B74-BB77-031AA09A6246}"/>
              </a:ext>
            </a:extLst>
          </p:cNvPr>
          <p:cNvPicPr>
            <a:picLocks noChangeAspect="1"/>
          </p:cNvPicPr>
          <p:nvPr/>
        </p:nvPicPr>
        <p:blipFill>
          <a:blip r:embed="rId4"/>
          <a:stretch>
            <a:fillRect/>
          </a:stretch>
        </p:blipFill>
        <p:spPr>
          <a:xfrm>
            <a:off x="3263355" y="3990804"/>
            <a:ext cx="808547" cy="508189"/>
          </a:xfrm>
          <a:prstGeom prst="rect">
            <a:avLst/>
          </a:prstGeom>
        </p:spPr>
      </p:pic>
      <p:pic>
        <p:nvPicPr>
          <p:cNvPr id="31" name="Picture 30">
            <a:extLst>
              <a:ext uri="{FF2B5EF4-FFF2-40B4-BE49-F238E27FC236}">
                <a16:creationId xmlns:a16="http://schemas.microsoft.com/office/drawing/2014/main" id="{9A5700A4-7FB2-4696-B7CD-278DD2EA9104}"/>
              </a:ext>
            </a:extLst>
          </p:cNvPr>
          <p:cNvPicPr>
            <a:picLocks noChangeAspect="1"/>
          </p:cNvPicPr>
          <p:nvPr/>
        </p:nvPicPr>
        <p:blipFill>
          <a:blip r:embed="rId5"/>
          <a:stretch>
            <a:fillRect/>
          </a:stretch>
        </p:blipFill>
        <p:spPr>
          <a:xfrm>
            <a:off x="5135091" y="3117343"/>
            <a:ext cx="366677" cy="507176"/>
          </a:xfrm>
          <a:prstGeom prst="rect">
            <a:avLst/>
          </a:prstGeom>
        </p:spPr>
      </p:pic>
      <p:sp>
        <p:nvSpPr>
          <p:cNvPr id="32" name="Cube 31">
            <a:extLst>
              <a:ext uri="{FF2B5EF4-FFF2-40B4-BE49-F238E27FC236}">
                <a16:creationId xmlns:a16="http://schemas.microsoft.com/office/drawing/2014/main" id="{7930E222-1C77-4709-9BFD-8C0D51C24CB1}"/>
              </a:ext>
            </a:extLst>
          </p:cNvPr>
          <p:cNvSpPr/>
          <p:nvPr/>
        </p:nvSpPr>
        <p:spPr>
          <a:xfrm>
            <a:off x="5092656" y="2539437"/>
            <a:ext cx="465747" cy="143539"/>
          </a:xfrm>
          <a:prstGeom prst="cube">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33" name="Cube 32">
            <a:extLst>
              <a:ext uri="{FF2B5EF4-FFF2-40B4-BE49-F238E27FC236}">
                <a16:creationId xmlns:a16="http://schemas.microsoft.com/office/drawing/2014/main" id="{C3974A13-DA2B-437F-B499-EEAF5531B517}"/>
              </a:ext>
            </a:extLst>
          </p:cNvPr>
          <p:cNvSpPr/>
          <p:nvPr/>
        </p:nvSpPr>
        <p:spPr>
          <a:xfrm>
            <a:off x="5092656" y="2409591"/>
            <a:ext cx="465747" cy="143539"/>
          </a:xfrm>
          <a:prstGeom prst="cube">
            <a:avLst/>
          </a:prstGeom>
          <a:solidFill>
            <a:srgbClr val="203654"/>
          </a:solidFill>
          <a:ln>
            <a:solidFill>
              <a:srgbClr val="000000"/>
            </a:solidFill>
          </a:ln>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pic>
        <p:nvPicPr>
          <p:cNvPr id="34" name="Picture 33">
            <a:extLst>
              <a:ext uri="{FF2B5EF4-FFF2-40B4-BE49-F238E27FC236}">
                <a16:creationId xmlns:a16="http://schemas.microsoft.com/office/drawing/2014/main" id="{0F5509B7-53F5-476F-859E-36364608B5A7}"/>
              </a:ext>
            </a:extLst>
          </p:cNvPr>
          <p:cNvPicPr>
            <a:picLocks noChangeAspect="1"/>
          </p:cNvPicPr>
          <p:nvPr/>
        </p:nvPicPr>
        <p:blipFill>
          <a:blip r:embed="rId6"/>
          <a:stretch>
            <a:fillRect/>
          </a:stretch>
        </p:blipFill>
        <p:spPr>
          <a:xfrm>
            <a:off x="5149615" y="4100331"/>
            <a:ext cx="364304" cy="390452"/>
          </a:xfrm>
          <a:prstGeom prst="rect">
            <a:avLst/>
          </a:prstGeom>
        </p:spPr>
      </p:pic>
      <p:sp>
        <p:nvSpPr>
          <p:cNvPr id="35" name="Can 154">
            <a:extLst>
              <a:ext uri="{FF2B5EF4-FFF2-40B4-BE49-F238E27FC236}">
                <a16:creationId xmlns:a16="http://schemas.microsoft.com/office/drawing/2014/main" id="{410EDA7E-1476-4FEE-809B-6343DDB98766}"/>
              </a:ext>
            </a:extLst>
          </p:cNvPr>
          <p:cNvSpPr/>
          <p:nvPr/>
        </p:nvSpPr>
        <p:spPr>
          <a:xfrm>
            <a:off x="3684833" y="3168641"/>
            <a:ext cx="94982" cy="132602"/>
          </a:xfrm>
          <a:prstGeom prst="can">
            <a:avLst/>
          </a:prstGeom>
          <a:solidFill>
            <a:srgbClr val="193656"/>
          </a:solidFill>
        </p:spPr>
        <p:txBody>
          <a:bodyPr wrap="square" lIns="0" tIns="0" rIns="0" bIns="0" rtlCol="0" anchor="ctr">
            <a:noAutofit/>
          </a:bodyPr>
          <a:lstStyle/>
          <a:p>
            <a:pPr defTabSz="514350"/>
            <a:endParaRPr lang="en-US" sz="900" dirty="0">
              <a:solidFill>
                <a:srgbClr val="FFFFFF"/>
              </a:solidFill>
              <a:latin typeface="Arial"/>
              <a:cs typeface="Arial"/>
            </a:endParaRPr>
          </a:p>
        </p:txBody>
      </p:sp>
      <p:sp>
        <p:nvSpPr>
          <p:cNvPr id="36" name="Can 155">
            <a:extLst>
              <a:ext uri="{FF2B5EF4-FFF2-40B4-BE49-F238E27FC236}">
                <a16:creationId xmlns:a16="http://schemas.microsoft.com/office/drawing/2014/main" id="{8370F96D-1C74-4A2D-93A3-C351720581B4}"/>
              </a:ext>
            </a:extLst>
          </p:cNvPr>
          <p:cNvSpPr/>
          <p:nvPr/>
        </p:nvSpPr>
        <p:spPr>
          <a:xfrm>
            <a:off x="3686380" y="3386797"/>
            <a:ext cx="94982" cy="132602"/>
          </a:xfrm>
          <a:prstGeom prst="can">
            <a:avLst/>
          </a:prstGeom>
          <a:solidFill>
            <a:srgbClr val="193656"/>
          </a:solidFill>
        </p:spPr>
        <p:txBody>
          <a:bodyPr wrap="square" lIns="0" tIns="0" rIns="0" bIns="0" rtlCol="0" anchor="ctr">
            <a:noAutofit/>
          </a:bodyPr>
          <a:lstStyle/>
          <a:p>
            <a:pPr defTabSz="514350"/>
            <a:endParaRPr lang="en-US" sz="900" dirty="0">
              <a:solidFill>
                <a:srgbClr val="FFFFFF"/>
              </a:solidFill>
              <a:latin typeface="Arial"/>
              <a:cs typeface="Arial"/>
            </a:endParaRPr>
          </a:p>
        </p:txBody>
      </p:sp>
      <p:sp>
        <p:nvSpPr>
          <p:cNvPr id="37" name="Can 156">
            <a:extLst>
              <a:ext uri="{FF2B5EF4-FFF2-40B4-BE49-F238E27FC236}">
                <a16:creationId xmlns:a16="http://schemas.microsoft.com/office/drawing/2014/main" id="{F2145AA5-6E89-4ABA-B364-AAB6C1BB3499}"/>
              </a:ext>
            </a:extLst>
          </p:cNvPr>
          <p:cNvSpPr/>
          <p:nvPr/>
        </p:nvSpPr>
        <p:spPr>
          <a:xfrm>
            <a:off x="3891026" y="3386796"/>
            <a:ext cx="94982" cy="132602"/>
          </a:xfrm>
          <a:prstGeom prst="can">
            <a:avLst/>
          </a:prstGeom>
          <a:solidFill>
            <a:srgbClr val="193656"/>
          </a:solidFill>
        </p:spPr>
        <p:txBody>
          <a:bodyPr wrap="square" lIns="0" tIns="0" rIns="0" bIns="0" rtlCol="0" anchor="ctr">
            <a:noAutofit/>
          </a:bodyPr>
          <a:lstStyle/>
          <a:p>
            <a:pPr defTabSz="514350"/>
            <a:endParaRPr lang="en-US" sz="900" dirty="0">
              <a:solidFill>
                <a:srgbClr val="FFFFFF"/>
              </a:solidFill>
              <a:latin typeface="Arial"/>
              <a:cs typeface="Arial"/>
            </a:endParaRPr>
          </a:p>
        </p:txBody>
      </p:sp>
      <p:sp>
        <p:nvSpPr>
          <p:cNvPr id="38" name="Can 157">
            <a:extLst>
              <a:ext uri="{FF2B5EF4-FFF2-40B4-BE49-F238E27FC236}">
                <a16:creationId xmlns:a16="http://schemas.microsoft.com/office/drawing/2014/main" id="{807ACCAF-3C45-4C81-B05D-5BDDCAFD49C6}"/>
              </a:ext>
            </a:extLst>
          </p:cNvPr>
          <p:cNvSpPr/>
          <p:nvPr/>
        </p:nvSpPr>
        <p:spPr>
          <a:xfrm>
            <a:off x="3453833" y="3345570"/>
            <a:ext cx="94982" cy="132602"/>
          </a:xfrm>
          <a:prstGeom prst="can">
            <a:avLst/>
          </a:prstGeom>
          <a:solidFill>
            <a:srgbClr val="193656"/>
          </a:solidFill>
        </p:spPr>
        <p:txBody>
          <a:bodyPr wrap="square" lIns="0" tIns="0" rIns="0" bIns="0" rtlCol="0" anchor="ctr">
            <a:noAutofit/>
          </a:bodyPr>
          <a:lstStyle/>
          <a:p>
            <a:pPr defTabSz="514350"/>
            <a:endParaRPr lang="en-US" sz="900" dirty="0">
              <a:solidFill>
                <a:srgbClr val="FFFFFF"/>
              </a:solidFill>
              <a:latin typeface="Arial"/>
              <a:cs typeface="Arial"/>
            </a:endParaRPr>
          </a:p>
        </p:txBody>
      </p:sp>
      <p:sp>
        <p:nvSpPr>
          <p:cNvPr id="39" name="Rectangle 38">
            <a:extLst>
              <a:ext uri="{FF2B5EF4-FFF2-40B4-BE49-F238E27FC236}">
                <a16:creationId xmlns:a16="http://schemas.microsoft.com/office/drawing/2014/main" id="{E31C02F3-431A-470A-B286-7F6C7A957E9A}"/>
              </a:ext>
            </a:extLst>
          </p:cNvPr>
          <p:cNvSpPr/>
          <p:nvPr/>
        </p:nvSpPr>
        <p:spPr>
          <a:xfrm>
            <a:off x="3491948" y="3383769"/>
            <a:ext cx="74417" cy="117071"/>
          </a:xfrm>
          <a:prstGeom prst="rect">
            <a:avLst/>
          </a:prstGeom>
          <a:solidFill>
            <a:srgbClr val="7ACAD4"/>
          </a:solidFill>
          <a:ln>
            <a:solidFill>
              <a:srgbClr val="203654"/>
            </a:solidFill>
          </a:ln>
        </p:spPr>
        <p:txBody>
          <a:bodyPr wrap="square" lIns="0" tIns="0" rIns="0" bIns="0" rtlCol="0" anchor="ctr">
            <a:noAutofit/>
          </a:bodyPr>
          <a:lstStyle/>
          <a:p>
            <a:pPr defTabSz="514350"/>
            <a:endParaRPr lang="en-US" sz="900" dirty="0">
              <a:solidFill>
                <a:srgbClr val="FFFFFF"/>
              </a:solidFill>
              <a:latin typeface="Arial"/>
              <a:cs typeface="Arial"/>
            </a:endParaRPr>
          </a:p>
        </p:txBody>
      </p:sp>
      <p:cxnSp>
        <p:nvCxnSpPr>
          <p:cNvPr id="40" name="Straight Connector 39">
            <a:extLst>
              <a:ext uri="{FF2B5EF4-FFF2-40B4-BE49-F238E27FC236}">
                <a16:creationId xmlns:a16="http://schemas.microsoft.com/office/drawing/2014/main" id="{D41E0F88-A814-41A6-98F0-DCB2AC8E83E5}"/>
              </a:ext>
            </a:extLst>
          </p:cNvPr>
          <p:cNvCxnSpPr>
            <a:stCxn id="36" idx="4"/>
            <a:endCxn id="37" idx="2"/>
          </p:cNvCxnSpPr>
          <p:nvPr/>
        </p:nvCxnSpPr>
        <p:spPr>
          <a:xfrm flipV="1">
            <a:off x="3781361" y="3453096"/>
            <a:ext cx="109665" cy="1"/>
          </a:xfrm>
          <a:prstGeom prst="line">
            <a:avLst/>
          </a:prstGeom>
          <a:noFill/>
          <a:ln w="9525" cap="flat" cmpd="sng" algn="ctr">
            <a:solidFill>
              <a:srgbClr val="203654"/>
            </a:solidFill>
            <a:prstDash val="solid"/>
          </a:ln>
          <a:effectLst>
            <a:outerShdw blurRad="40000" dist="20000" dir="5400000" rotWithShape="0">
              <a:srgbClr val="000000">
                <a:alpha val="38000"/>
              </a:srgbClr>
            </a:outerShdw>
          </a:effectLst>
        </p:spPr>
      </p:cxnSp>
      <p:cxnSp>
        <p:nvCxnSpPr>
          <p:cNvPr id="41" name="Elbow Connector 32812">
            <a:extLst>
              <a:ext uri="{FF2B5EF4-FFF2-40B4-BE49-F238E27FC236}">
                <a16:creationId xmlns:a16="http://schemas.microsoft.com/office/drawing/2014/main" id="{5A8C00CE-E155-4968-BE97-640809052604}"/>
              </a:ext>
            </a:extLst>
          </p:cNvPr>
          <p:cNvCxnSpPr>
            <a:cxnSpLocks/>
          </p:cNvCxnSpPr>
          <p:nvPr/>
        </p:nvCxnSpPr>
        <p:spPr>
          <a:xfrm flipV="1">
            <a:off x="1090248" y="1227791"/>
            <a:ext cx="5069800" cy="2695107"/>
          </a:xfrm>
          <a:prstGeom prst="bentConnector3">
            <a:avLst>
              <a:gd name="adj1" fmla="val 99881"/>
            </a:avLst>
          </a:prstGeom>
          <a:noFill/>
          <a:ln w="57150" cap="flat" cmpd="sng" algn="ctr">
            <a:solidFill>
              <a:schemeClr val="accent2"/>
            </a:solidFill>
            <a:prstDash val="solid"/>
          </a:ln>
          <a:effectLst>
            <a:outerShdw blurRad="40000" dist="20000" dir="5400000" rotWithShape="0">
              <a:srgbClr val="000000">
                <a:alpha val="38000"/>
              </a:srgbClr>
            </a:outerShdw>
          </a:effectLst>
        </p:spPr>
      </p:cxnSp>
      <p:cxnSp>
        <p:nvCxnSpPr>
          <p:cNvPr id="44" name="Straight Connector 43">
            <a:extLst>
              <a:ext uri="{FF2B5EF4-FFF2-40B4-BE49-F238E27FC236}">
                <a16:creationId xmlns:a16="http://schemas.microsoft.com/office/drawing/2014/main" id="{0027AFD5-A70D-4225-AE09-76C4F37CEA7D}"/>
              </a:ext>
            </a:extLst>
          </p:cNvPr>
          <p:cNvCxnSpPr>
            <a:cxnSpLocks/>
          </p:cNvCxnSpPr>
          <p:nvPr/>
        </p:nvCxnSpPr>
        <p:spPr>
          <a:xfrm flipV="1">
            <a:off x="6230745" y="1181842"/>
            <a:ext cx="1608794" cy="2"/>
          </a:xfrm>
          <a:prstGeom prst="line">
            <a:avLst/>
          </a:prstGeom>
          <a:noFill/>
          <a:ln w="57150" cap="flat" cmpd="sng" algn="ctr">
            <a:solidFill>
              <a:srgbClr val="000000"/>
            </a:solidFill>
            <a:prstDash val="solid"/>
          </a:ln>
          <a:effectLst>
            <a:outerShdw blurRad="40000" dist="20000" dir="5400000" rotWithShape="0">
              <a:srgbClr val="000000">
                <a:alpha val="38000"/>
              </a:srgbClr>
            </a:outerShdw>
          </a:effectLst>
        </p:spPr>
      </p:cxnSp>
      <p:sp>
        <p:nvSpPr>
          <p:cNvPr id="46" name="TextBox 45">
            <a:extLst>
              <a:ext uri="{FF2B5EF4-FFF2-40B4-BE49-F238E27FC236}">
                <a16:creationId xmlns:a16="http://schemas.microsoft.com/office/drawing/2014/main" id="{0E233069-817A-4E95-ACEA-C2B074FEB4B9}"/>
              </a:ext>
            </a:extLst>
          </p:cNvPr>
          <p:cNvSpPr txBox="1"/>
          <p:nvPr/>
        </p:nvSpPr>
        <p:spPr>
          <a:xfrm rot="16200000">
            <a:off x="-163086" y="2993571"/>
            <a:ext cx="1598128" cy="225028"/>
          </a:xfrm>
          <a:prstGeom prst="rect">
            <a:avLst/>
          </a:prstGeom>
          <a:noFill/>
        </p:spPr>
        <p:txBody>
          <a:bodyPr wrap="square" lIns="51397" tIns="25701" rIns="51397" bIns="25701" rtlCol="0">
            <a:spAutoFit/>
          </a:bodyPr>
          <a:lstStyle/>
          <a:p>
            <a:pPr defTabSz="514350"/>
            <a:r>
              <a:rPr lang="en-US" sz="1125" b="1" dirty="0">
                <a:solidFill>
                  <a:schemeClr val="accent2">
                    <a:lumMod val="40000"/>
                    <a:lumOff val="60000"/>
                  </a:schemeClr>
                </a:solidFill>
                <a:latin typeface="Arial"/>
              </a:rPr>
              <a:t>Time to value  </a:t>
            </a:r>
          </a:p>
        </p:txBody>
      </p:sp>
      <p:sp>
        <p:nvSpPr>
          <p:cNvPr id="47" name="TextBox 46">
            <a:extLst>
              <a:ext uri="{FF2B5EF4-FFF2-40B4-BE49-F238E27FC236}">
                <a16:creationId xmlns:a16="http://schemas.microsoft.com/office/drawing/2014/main" id="{9E9DDF3D-574B-4A7F-AA94-F0F554995A88}"/>
              </a:ext>
            </a:extLst>
          </p:cNvPr>
          <p:cNvSpPr txBox="1"/>
          <p:nvPr/>
        </p:nvSpPr>
        <p:spPr>
          <a:xfrm rot="16200000">
            <a:off x="7471387" y="3056126"/>
            <a:ext cx="1974083" cy="225028"/>
          </a:xfrm>
          <a:prstGeom prst="rect">
            <a:avLst/>
          </a:prstGeom>
          <a:noFill/>
        </p:spPr>
        <p:txBody>
          <a:bodyPr wrap="square" lIns="51397" tIns="25701" rIns="51397" bIns="25701" rtlCol="0">
            <a:spAutoFit/>
          </a:bodyPr>
          <a:lstStyle/>
          <a:p>
            <a:pPr defTabSz="514350"/>
            <a:r>
              <a:rPr lang="en-US" sz="1125" b="1" dirty="0">
                <a:solidFill>
                  <a:schemeClr val="accent2">
                    <a:lumMod val="40000"/>
                    <a:lumOff val="60000"/>
                  </a:schemeClr>
                </a:solidFill>
                <a:latin typeface="Arial"/>
              </a:rPr>
              <a:t>Perception of cost </a:t>
            </a:r>
          </a:p>
        </p:txBody>
      </p:sp>
      <p:sp>
        <p:nvSpPr>
          <p:cNvPr id="48" name="Down Arrow 9">
            <a:extLst>
              <a:ext uri="{FF2B5EF4-FFF2-40B4-BE49-F238E27FC236}">
                <a16:creationId xmlns:a16="http://schemas.microsoft.com/office/drawing/2014/main" id="{AF5BC001-3F34-4BAB-8689-780747BAABF1}"/>
              </a:ext>
            </a:extLst>
          </p:cNvPr>
          <p:cNvSpPr/>
          <p:nvPr/>
        </p:nvSpPr>
        <p:spPr>
          <a:xfrm>
            <a:off x="680765" y="1926162"/>
            <a:ext cx="293786" cy="2502673"/>
          </a:xfrm>
          <a:prstGeom prst="downArrow">
            <a:avLst/>
          </a:prstGeom>
          <a:gradFill flip="none" rotWithShape="1">
            <a:gsLst>
              <a:gs pos="0">
                <a:srgbClr val="0064FF">
                  <a:lumMod val="0"/>
                  <a:lumOff val="100000"/>
                </a:srgbClr>
              </a:gs>
              <a:gs pos="35000">
                <a:srgbClr val="0064FF">
                  <a:lumMod val="0"/>
                  <a:lumOff val="100000"/>
                </a:srgbClr>
              </a:gs>
              <a:gs pos="100000">
                <a:srgbClr val="0064FF">
                  <a:lumMod val="100000"/>
                </a:srgbClr>
              </a:gs>
            </a:gsLst>
            <a:path path="circle">
              <a:fillToRect l="50000" t="-80000" r="50000" b="180000"/>
            </a:path>
            <a:tileRect/>
          </a:gradFill>
          <a:ln>
            <a:solidFill>
              <a:srgbClr val="C5CDFF"/>
            </a:solidFill>
          </a:ln>
          <a:effectLst>
            <a:outerShdw blurRad="50800" dist="38100" algn="l" rotWithShape="0">
              <a:prstClr val="black">
                <a:alpha val="40000"/>
              </a:prstClr>
            </a:outerShdw>
          </a:effectLst>
          <a:scene3d>
            <a:camera prst="orthographicFront"/>
            <a:lightRig rig="threePt" dir="t"/>
          </a:scene3d>
          <a:sp3d>
            <a:bevelT/>
          </a:sp3d>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49" name="Down Arrow 9">
            <a:extLst>
              <a:ext uri="{FF2B5EF4-FFF2-40B4-BE49-F238E27FC236}">
                <a16:creationId xmlns:a16="http://schemas.microsoft.com/office/drawing/2014/main" id="{F2FD5E0B-C126-47F8-A40E-B95A0A2FFEEB}"/>
              </a:ext>
            </a:extLst>
          </p:cNvPr>
          <p:cNvSpPr/>
          <p:nvPr/>
        </p:nvSpPr>
        <p:spPr>
          <a:xfrm>
            <a:off x="8062798" y="1926162"/>
            <a:ext cx="293786" cy="2502673"/>
          </a:xfrm>
          <a:prstGeom prst="downArrow">
            <a:avLst/>
          </a:prstGeom>
          <a:gradFill flip="none" rotWithShape="1">
            <a:gsLst>
              <a:gs pos="0">
                <a:srgbClr val="0064FF">
                  <a:lumMod val="0"/>
                  <a:lumOff val="100000"/>
                </a:srgbClr>
              </a:gs>
              <a:gs pos="35000">
                <a:srgbClr val="0064FF">
                  <a:lumMod val="0"/>
                  <a:lumOff val="100000"/>
                </a:srgbClr>
              </a:gs>
              <a:gs pos="100000">
                <a:srgbClr val="0064FF">
                  <a:lumMod val="100000"/>
                </a:srgbClr>
              </a:gs>
            </a:gsLst>
            <a:path path="circle">
              <a:fillToRect l="50000" t="-80000" r="50000" b="180000"/>
            </a:path>
            <a:tileRect/>
          </a:gradFill>
          <a:ln>
            <a:solidFill>
              <a:srgbClr val="C5CDFF"/>
            </a:solidFill>
          </a:ln>
          <a:effectLst>
            <a:outerShdw blurRad="50800" dist="38100" algn="l" rotWithShape="0">
              <a:prstClr val="black">
                <a:alpha val="40000"/>
              </a:prstClr>
            </a:outerShdw>
          </a:effectLst>
          <a:scene3d>
            <a:camera prst="orthographicFront"/>
            <a:lightRig rig="threePt" dir="t"/>
          </a:scene3d>
          <a:sp3d>
            <a:bevelT/>
          </a:sp3d>
        </p:spPr>
        <p:txBody>
          <a:bodyPr wrap="square" lIns="0" tIns="0" rIns="0" bIns="0" rtlCol="0" anchor="ctr">
            <a:noAutofit/>
          </a:bodyPr>
          <a:lstStyle/>
          <a:p>
            <a:pPr defTabSz="514350">
              <a:defRPr/>
            </a:pPr>
            <a:endParaRPr lang="en-US" sz="900" kern="0" dirty="0">
              <a:solidFill>
                <a:srgbClr val="FFFFFF"/>
              </a:solidFill>
              <a:latin typeface="Arial"/>
              <a:cs typeface="Arial"/>
            </a:endParaRPr>
          </a:p>
        </p:txBody>
      </p:sp>
      <p:sp>
        <p:nvSpPr>
          <p:cNvPr id="52" name="Slide Number Placeholder 51">
            <a:extLst>
              <a:ext uri="{FF2B5EF4-FFF2-40B4-BE49-F238E27FC236}">
                <a16:creationId xmlns:a16="http://schemas.microsoft.com/office/drawing/2014/main" id="{A3F35121-4814-BC49-A00B-68820EE582F0}"/>
              </a:ext>
            </a:extLst>
          </p:cNvPr>
          <p:cNvSpPr>
            <a:spLocks noGrp="1"/>
          </p:cNvSpPr>
          <p:nvPr>
            <p:ph type="sldNum" sz="quarter" idx="11"/>
          </p:nvPr>
        </p:nvSpPr>
        <p:spPr/>
        <p:txBody>
          <a:bodyPr/>
          <a:lstStyle/>
          <a:p>
            <a:fld id="{59395FB3-9C97-154F-86B2-7E381B951268}" type="slidenum">
              <a:rPr lang="en-US" smtClean="0"/>
              <a:pPr/>
              <a:t>13</a:t>
            </a:fld>
            <a:endParaRPr lang="en-US" dirty="0"/>
          </a:p>
        </p:txBody>
      </p:sp>
      <p:pic>
        <p:nvPicPr>
          <p:cNvPr id="53" name="Picture 52">
            <a:extLst>
              <a:ext uri="{FF2B5EF4-FFF2-40B4-BE49-F238E27FC236}">
                <a16:creationId xmlns:a16="http://schemas.microsoft.com/office/drawing/2014/main" id="{3E1FC09D-39C2-FD47-8F9A-8056E430C305}"/>
              </a:ext>
            </a:extLst>
          </p:cNvPr>
          <p:cNvPicPr>
            <a:picLocks noChangeAspect="1"/>
          </p:cNvPicPr>
          <p:nvPr/>
        </p:nvPicPr>
        <p:blipFill>
          <a:blip r:embed="rId7"/>
          <a:stretch>
            <a:fillRect/>
          </a:stretch>
        </p:blipFill>
        <p:spPr>
          <a:xfrm>
            <a:off x="8388628" y="141514"/>
            <a:ext cx="605352" cy="699791"/>
          </a:xfrm>
          <a:prstGeom prst="rect">
            <a:avLst/>
          </a:prstGeom>
        </p:spPr>
      </p:pic>
      <p:sp>
        <p:nvSpPr>
          <p:cNvPr id="50" name="Footer Placeholder 7">
            <a:extLst>
              <a:ext uri="{FF2B5EF4-FFF2-40B4-BE49-F238E27FC236}">
                <a16:creationId xmlns:a16="http://schemas.microsoft.com/office/drawing/2014/main" id="{5C77014D-B644-4EA1-A73A-FC7E5CAD2E84}"/>
              </a:ext>
            </a:extLst>
          </p:cNvPr>
          <p:cNvSpPr>
            <a:spLocks noGrp="1"/>
          </p:cNvSpPr>
          <p:nvPr>
            <p:ph type="ftr" sz="quarter" idx="10"/>
          </p:nvPr>
        </p:nvSpPr>
        <p:spPr>
          <a:xfrm>
            <a:off x="242953" y="4976813"/>
            <a:ext cx="4114735" cy="166687"/>
          </a:xfrm>
        </p:spPr>
        <p:txBody>
          <a:bodyPr/>
          <a:lstStyle/>
          <a:p>
            <a:r>
              <a:rPr lang="en-US" dirty="0"/>
              <a:t>IBM Cloud Pak for Data Workshop v3.0.1 / © 2020 IBM Corporation</a:t>
            </a:r>
          </a:p>
        </p:txBody>
      </p:sp>
    </p:spTree>
    <p:extLst>
      <p:ext uri="{BB962C8B-B14F-4D97-AF65-F5344CB8AC3E}">
        <p14:creationId xmlns:p14="http://schemas.microsoft.com/office/powerpoint/2010/main" val="2961998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593710" cy="640137"/>
          </a:xfrm>
        </p:spPr>
        <p:txBody>
          <a:bodyPr/>
          <a:lstStyle/>
          <a:p>
            <a:r>
              <a:rPr lang="en-US" dirty="0"/>
              <a:t>Public Cloud + Private Cloud = Hybrid Cloud *</a:t>
            </a:r>
            <a:br>
              <a:rPr lang="en-US" dirty="0"/>
            </a:br>
            <a:r>
              <a:rPr lang="en-US" sz="1800" dirty="0"/>
              <a:t>Different cloud options</a:t>
            </a:r>
            <a:br>
              <a:rPr lang="en-US" dirty="0"/>
            </a:br>
            <a:endParaRPr lang="en-US" dirty="0"/>
          </a:p>
        </p:txBody>
      </p:sp>
      <p:graphicFrame>
        <p:nvGraphicFramePr>
          <p:cNvPr id="5" name="Content Placeholder 3">
            <a:extLst>
              <a:ext uri="{FF2B5EF4-FFF2-40B4-BE49-F238E27FC236}">
                <a16:creationId xmlns:a16="http://schemas.microsoft.com/office/drawing/2014/main" id="{1AA89D01-BFA9-4280-8FEA-E1A23FB1F788}"/>
              </a:ext>
            </a:extLst>
          </p:cNvPr>
          <p:cNvGraphicFramePr>
            <a:graphicFrameLocks/>
          </p:cNvGraphicFramePr>
          <p:nvPr>
            <p:extLst>
              <p:ext uri="{D42A27DB-BD31-4B8C-83A1-F6EECF244321}">
                <p14:modId xmlns:p14="http://schemas.microsoft.com/office/powerpoint/2010/main" val="1910693110"/>
              </p:ext>
            </p:extLst>
          </p:nvPr>
        </p:nvGraphicFramePr>
        <p:xfrm>
          <a:off x="2947371" y="988695"/>
          <a:ext cx="5212080" cy="3277823"/>
        </p:xfrm>
        <a:graphic>
          <a:graphicData uri="http://schemas.openxmlformats.org/drawingml/2006/table">
            <a:tbl>
              <a:tblPr firstRow="1" bandRow="1">
                <a:effectLst>
                  <a:outerShdw blurRad="50800" dist="38100" dir="2700000" algn="tl" rotWithShape="0">
                    <a:prstClr val="black">
                      <a:alpha val="40000"/>
                    </a:prstClr>
                  </a:outerShdw>
                </a:effectLst>
              </a:tblPr>
              <a:tblGrid>
                <a:gridCol w="1042416">
                  <a:extLst>
                    <a:ext uri="{9D8B030D-6E8A-4147-A177-3AD203B41FA5}">
                      <a16:colId xmlns:a16="http://schemas.microsoft.com/office/drawing/2014/main" val="20000"/>
                    </a:ext>
                  </a:extLst>
                </a:gridCol>
                <a:gridCol w="1042416">
                  <a:extLst>
                    <a:ext uri="{9D8B030D-6E8A-4147-A177-3AD203B41FA5}">
                      <a16:colId xmlns:a16="http://schemas.microsoft.com/office/drawing/2014/main" val="20001"/>
                    </a:ext>
                  </a:extLst>
                </a:gridCol>
                <a:gridCol w="1042416">
                  <a:extLst>
                    <a:ext uri="{9D8B030D-6E8A-4147-A177-3AD203B41FA5}">
                      <a16:colId xmlns:a16="http://schemas.microsoft.com/office/drawing/2014/main" val="20002"/>
                    </a:ext>
                  </a:extLst>
                </a:gridCol>
                <a:gridCol w="1042416">
                  <a:extLst>
                    <a:ext uri="{9D8B030D-6E8A-4147-A177-3AD203B41FA5}">
                      <a16:colId xmlns:a16="http://schemas.microsoft.com/office/drawing/2014/main" val="20003"/>
                    </a:ext>
                  </a:extLst>
                </a:gridCol>
                <a:gridCol w="1042416">
                  <a:extLst>
                    <a:ext uri="{9D8B030D-6E8A-4147-A177-3AD203B41FA5}">
                      <a16:colId xmlns:a16="http://schemas.microsoft.com/office/drawing/2014/main" val="20004"/>
                    </a:ext>
                  </a:extLst>
                </a:gridCol>
              </a:tblGrid>
              <a:tr h="300946">
                <a:tc>
                  <a:txBody>
                    <a:bodyPr/>
                    <a:lstStyle>
                      <a:lvl1pPr marL="0" algn="l" defTabSz="91440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b="1"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b="1"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800" b="1" i="0" u="none" strike="noStrike" cap="none" normalizeH="0" baseline="0" dirty="0">
                        <a:ln>
                          <a:noFill/>
                        </a:ln>
                        <a:solidFill>
                          <a:schemeClr val="bg1"/>
                        </a:solidFill>
                        <a:effectLst/>
                        <a:latin typeface="+mn-lt"/>
                        <a:ea typeface="MS PGothic" charset="-128"/>
                      </a:endParaRPr>
                    </a:p>
                  </a:txBody>
                  <a:tcPr marL="68580" marR="20574" marT="20574" marB="25718" anchor="ctr"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9525" cap="flat" cmpd="sng" algn="ctr">
                      <a:noFill/>
                      <a:prstDash val="soli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rgbClr val="3468ED"/>
                    </a:solidFill>
                  </a:tcPr>
                </a:tc>
                <a:tc>
                  <a:txBody>
                    <a:bodyPr/>
                    <a:lstStyle>
                      <a:lvl1pPr marL="0" algn="l" defTabSz="91440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b="1"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b="1"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bg1"/>
                          </a:solidFill>
                          <a:effectLst/>
                          <a:latin typeface="+mn-lt"/>
                        </a:rPr>
                        <a:t>Public Cloud</a:t>
                      </a:r>
                      <a:endParaRPr kumimoji="0" lang="en-US" altLang="en-US" sz="800" b="1" i="0" u="none" strike="noStrike" cap="none" normalizeH="0" baseline="0" dirty="0">
                        <a:ln>
                          <a:noFill/>
                        </a:ln>
                        <a:solidFill>
                          <a:schemeClr val="bg1"/>
                        </a:solidFill>
                        <a:effectLst/>
                        <a:latin typeface="+mn-lt"/>
                        <a:ea typeface="MS PGothic" charset="-128"/>
                      </a:endParaRPr>
                    </a:p>
                  </a:txBody>
                  <a:tcPr marL="68580" marR="20574" marT="20574" marB="25718" anchor="ctr"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9525" cap="flat" cmpd="sng" algn="ctr">
                      <a:noFill/>
                      <a:prstDash val="soli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rgbClr val="3468ED"/>
                    </a:solidFill>
                  </a:tcPr>
                </a:tc>
                <a:tc>
                  <a:txBody>
                    <a:bodyPr/>
                    <a:lstStyle>
                      <a:lvl1pPr marL="0" algn="l" defTabSz="91440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b="1"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b="1"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bg1"/>
                          </a:solidFill>
                          <a:effectLst/>
                          <a:latin typeface="+mn-lt"/>
                          <a:ea typeface="ＭＳ Ｐゴシック" charset="-128"/>
                        </a:rPr>
                        <a:t>On-Premises Private Cloud</a:t>
                      </a:r>
                      <a:endParaRPr kumimoji="0" lang="en-US" altLang="en-US" sz="800" b="1" i="0" u="none" strike="noStrike" cap="none" normalizeH="0" baseline="0" dirty="0">
                        <a:ln>
                          <a:noFill/>
                        </a:ln>
                        <a:solidFill>
                          <a:schemeClr val="bg1"/>
                        </a:solidFill>
                        <a:effectLst/>
                        <a:latin typeface="+mn-lt"/>
                        <a:ea typeface="MS PGothic" charset="-128"/>
                      </a:endParaRPr>
                    </a:p>
                  </a:txBody>
                  <a:tcPr marL="68580" marR="20574" marT="20574" marB="25718" anchor="ctr"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9525" cap="flat" cmpd="sng" algn="ctr">
                      <a:noFill/>
                      <a:prstDash val="soli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rgbClr val="3468ED"/>
                    </a:solidFill>
                  </a:tcPr>
                </a:tc>
                <a:tc>
                  <a:txBody>
                    <a:bodyPr/>
                    <a:lstStyle>
                      <a:lvl1pPr marL="0" algn="l" defTabSz="91440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b="1"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b="1"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b="1"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bg1"/>
                          </a:solidFill>
                          <a:effectLst/>
                          <a:latin typeface="+mn-lt"/>
                        </a:rPr>
                        <a:t>Hosted Private Cloud</a:t>
                      </a:r>
                      <a:endParaRPr kumimoji="0" lang="en-US" altLang="en-US" sz="800" b="1" i="0" u="none" strike="noStrike" cap="none" normalizeH="0" baseline="0" dirty="0">
                        <a:ln>
                          <a:noFill/>
                        </a:ln>
                        <a:solidFill>
                          <a:schemeClr val="bg1"/>
                        </a:solidFill>
                        <a:effectLst/>
                        <a:latin typeface="+mn-lt"/>
                        <a:ea typeface="MS PGothic" charset="-128"/>
                      </a:endParaRPr>
                    </a:p>
                  </a:txBody>
                  <a:tcPr marL="68580" marR="20574" marT="20574" marB="25718" anchor="ctr"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9525" cap="flat" cmpd="sng" algn="ctr">
                      <a:noFill/>
                      <a:prstDash val="soli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rgbClr val="3468ED"/>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bg1"/>
                          </a:solidFill>
                          <a:effectLst/>
                          <a:latin typeface="+mn-lt"/>
                          <a:ea typeface="MS PGothic" charset="-128"/>
                        </a:rPr>
                        <a:t>Hybrid Cloud</a:t>
                      </a:r>
                    </a:p>
                  </a:txBody>
                  <a:tcPr marL="68580" marR="20574" marT="20574" marB="25718" anchor="ctr"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9525" cap="flat" cmpd="sng" algn="ctr">
                      <a:noFill/>
                      <a:prstDash val="soli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rgbClr val="3468ED"/>
                    </a:solidFill>
                  </a:tcPr>
                </a:tc>
                <a:extLst>
                  <a:ext uri="{0D108BD9-81ED-4DB2-BD59-A6C34878D82A}">
                    <a16:rowId xmlns:a16="http://schemas.microsoft.com/office/drawing/2014/main" val="10000"/>
                  </a:ext>
                </a:extLst>
              </a:tr>
              <a:tr h="423482">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ＭＳ Ｐゴシック" charset="-128"/>
                        </a:rPr>
                        <a:t>Hardware Deployment and Management</a:t>
                      </a:r>
                      <a:endParaRPr kumimoji="0" lang="en-US" altLang="en-US" sz="800" b="1" i="0" u="none" strike="noStrike" cap="none" normalizeH="0" baseline="0" dirty="0">
                        <a:ln>
                          <a:noFill/>
                        </a:ln>
                        <a:solidFill>
                          <a:schemeClr val="tx1"/>
                        </a:solidFill>
                        <a:effectLst/>
                        <a:latin typeface="+mn-lt"/>
                        <a:ea typeface="MS PGothic" charset="-128"/>
                      </a:endParaRP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Vendor</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Customer</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Vendor</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Shared between vendor and customer</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2835">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rPr>
                        <a:t>Hardware Sharing Model</a:t>
                      </a:r>
                      <a:endParaRPr kumimoji="0" lang="en-US" altLang="en-US" sz="800" b="1" i="0" u="none" strike="noStrike" cap="none" normalizeH="0" baseline="0" dirty="0">
                        <a:ln>
                          <a:noFill/>
                        </a:ln>
                        <a:solidFill>
                          <a:schemeClr val="tx1"/>
                        </a:solidFill>
                        <a:effectLst/>
                        <a:latin typeface="+mn-lt"/>
                        <a:ea typeface="MS PGothic" charset="-128"/>
                      </a:endParaRP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Shared</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Dedicated</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Dedicated</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Partially shared and partially dedicated</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6939">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ＭＳ Ｐゴシック" charset="-128"/>
                        </a:rPr>
                        <a:t>Scalability</a:t>
                      </a:r>
                      <a:endParaRPr kumimoji="0" lang="en-US" altLang="en-US" sz="800" b="1" i="0" u="none" strike="noStrike" cap="none" normalizeH="0" baseline="0" dirty="0">
                        <a:ln>
                          <a:noFill/>
                        </a:ln>
                        <a:solidFill>
                          <a:schemeClr val="tx1"/>
                        </a:solidFill>
                        <a:effectLst/>
                        <a:latin typeface="+mn-lt"/>
                        <a:ea typeface="MS PGothic" charset="-128"/>
                      </a:endParaRP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High</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Medium</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defRPr>
                      </a:lvl1pPr>
                      <a:lvl2pPr marL="742950" indent="-285750" algn="l" defTabSz="914400" rtl="0" eaLnBrk="1" latinLnBrk="0" hangingPunct="1">
                        <a:buClr>
                          <a:schemeClr val="tx1"/>
                        </a:buClr>
                        <a:buFont typeface="Arial" charset="0"/>
                        <a:defRPr sz="1400" kern="1200">
                          <a:solidFill>
                            <a:schemeClr val="tx1"/>
                          </a:solidFill>
                          <a:latin typeface="Arial" charset="0"/>
                          <a:ea typeface="ＭＳ Ｐゴシック" charset="-128"/>
                        </a:defRPr>
                      </a:lvl2pPr>
                      <a:lvl3pPr marL="1143000" indent="-228600" algn="l" defTabSz="914400" rtl="0" eaLnBrk="1" latinLnBrk="0" hangingPunct="1">
                        <a:buClr>
                          <a:schemeClr val="tx1"/>
                        </a:buClr>
                        <a:defRPr sz="1400" kern="1200">
                          <a:solidFill>
                            <a:schemeClr val="tx1"/>
                          </a:solidFill>
                          <a:latin typeface="Arial" charset="0"/>
                          <a:ea typeface="ＭＳ Ｐゴシック" charset="-128"/>
                        </a:defRPr>
                      </a:lvl3pPr>
                      <a:lvl4pPr marL="16002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4pPr>
                      <a:lvl5pPr marL="2057400" indent="-228600" algn="l" defTabSz="914400" rtl="0" eaLnBrk="1" latinLnBrk="0" hangingPunct="1">
                        <a:spcBef>
                          <a:spcPct val="20000"/>
                        </a:spcBef>
                        <a:buClr>
                          <a:schemeClr val="bg1"/>
                        </a:buClr>
                        <a:defRPr sz="1400" kern="1200">
                          <a:solidFill>
                            <a:schemeClr val="bg1"/>
                          </a:solidFill>
                          <a:latin typeface="Arial" charset="0"/>
                          <a:ea typeface="ＭＳ Ｐゴシック" charset="-128"/>
                        </a:defRPr>
                      </a:lvl5pPr>
                      <a:lvl6pPr marL="25146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6pPr>
                      <a:lvl7pPr marL="29718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7pPr>
                      <a:lvl8pPr marL="34290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8pPr>
                      <a:lvl9pPr marL="3886200" indent="-228600" algn="l" defTabSz="91440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High</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High</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693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Low Cost</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Sometimes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Sometimes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Sometimes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693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Predictable Cost</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No</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No</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7365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Utility Billing</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No</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Depends on vendor</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Partial</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5693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Flexibility</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Limited</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Limited</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9775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Customization Capabilities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No</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Depends on vendor</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Partial</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9775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Enhanced Security and Compliance</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No</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27365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Instant Provisioning</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800" b="1" i="0" u="none" strike="noStrike" cap="none" normalizeH="0" baseline="0" dirty="0">
                          <a:ln>
                            <a:noFill/>
                          </a:ln>
                          <a:solidFill>
                            <a:schemeClr val="tx1"/>
                          </a:solidFill>
                          <a:effectLst/>
                          <a:latin typeface="+mn-lt"/>
                          <a:ea typeface="MS PGothic" charset="-128"/>
                        </a:rPr>
                        <a:t>Yes</a:t>
                      </a:r>
                    </a:p>
                  </a:txBody>
                  <a:tcPr marL="51435" marR="20574" marT="20574" marB="25718" anchor="ctr" anchorCtr="1" horzOverflow="overflow">
                    <a:lnL w="6350" cap="flat" cmpd="sng" algn="ctr">
                      <a:solidFill>
                        <a:srgbClr val="EAEAEA">
                          <a:lumMod val="50000"/>
                        </a:srgbClr>
                      </a:solidFill>
                      <a:prstDash val="solid"/>
                      <a:round/>
                      <a:headEnd type="none" w="med" len="med"/>
                      <a:tailEnd type="none" w="med" len="med"/>
                    </a:lnL>
                    <a:lnR w="6350" cap="flat" cmpd="sng" algn="ctr">
                      <a:solidFill>
                        <a:srgbClr val="EAEAEA">
                          <a:lumMod val="50000"/>
                        </a:srgbClr>
                      </a:solidFill>
                      <a:prstDash val="solid"/>
                      <a:round/>
                      <a:headEnd type="none" w="med" len="med"/>
                      <a:tailEnd type="none" w="med" len="med"/>
                    </a:lnR>
                    <a:lnT w="6350" cap="flat" cmpd="sng" algn="ctr">
                      <a:solidFill>
                        <a:srgbClr val="EAEAEA">
                          <a:lumMod val="50000"/>
                        </a:srgbClr>
                      </a:solidFill>
                      <a:prstDash val="solid"/>
                      <a:round/>
                      <a:headEnd type="none" w="med" len="med"/>
                      <a:tailEnd type="none" w="med" len="med"/>
                    </a:lnT>
                    <a:lnB w="6350" cap="flat" cmpd="sng" algn="ctr">
                      <a:solidFill>
                        <a:srgbClr val="EAEAEA">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bl>
          </a:graphicData>
        </a:graphic>
      </p:graphicFrame>
      <p:pic>
        <p:nvPicPr>
          <p:cNvPr id="6" name="Picture 5">
            <a:extLst>
              <a:ext uri="{FF2B5EF4-FFF2-40B4-BE49-F238E27FC236}">
                <a16:creationId xmlns:a16="http://schemas.microsoft.com/office/drawing/2014/main" id="{EF739E26-781C-4137-9D8F-B44A9A52A1F5}"/>
              </a:ext>
            </a:extLst>
          </p:cNvPr>
          <p:cNvPicPr>
            <a:picLocks noChangeAspect="1"/>
          </p:cNvPicPr>
          <p:nvPr/>
        </p:nvPicPr>
        <p:blipFill>
          <a:blip r:embed="rId3"/>
          <a:stretch>
            <a:fillRect/>
          </a:stretch>
        </p:blipFill>
        <p:spPr>
          <a:xfrm>
            <a:off x="422910" y="1611630"/>
            <a:ext cx="2524461" cy="150876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ABAC9CC8-8555-45C8-B749-C6418719996E}"/>
              </a:ext>
            </a:extLst>
          </p:cNvPr>
          <p:cNvSpPr txBox="1"/>
          <p:nvPr/>
        </p:nvSpPr>
        <p:spPr>
          <a:xfrm>
            <a:off x="321623" y="4332519"/>
            <a:ext cx="8593710" cy="455381"/>
          </a:xfrm>
          <a:prstGeom prst="rect">
            <a:avLst/>
          </a:prstGeom>
          <a:noFill/>
        </p:spPr>
        <p:txBody>
          <a:bodyPr wrap="square" rtlCol="0">
            <a:spAutoFit/>
          </a:bodyPr>
          <a:lstStyle/>
          <a:p>
            <a:pPr defTabSz="514350">
              <a:spcBef>
                <a:spcPts val="150"/>
              </a:spcBef>
              <a:spcAft>
                <a:spcPts val="150"/>
              </a:spcAft>
            </a:pPr>
            <a:r>
              <a:rPr lang="en-US" sz="1013" dirty="0">
                <a:solidFill>
                  <a:schemeClr val="accent2">
                    <a:lumMod val="40000"/>
                    <a:lumOff val="60000"/>
                  </a:schemeClr>
                </a:solidFill>
                <a:latin typeface="Arial"/>
              </a:rPr>
              <a:t>* A “Hybrid Cloud” is a highly orchestrated environment, where all sources act as one</a:t>
            </a:r>
          </a:p>
          <a:p>
            <a:pPr defTabSz="514350">
              <a:spcBef>
                <a:spcPts val="150"/>
              </a:spcBef>
              <a:spcAft>
                <a:spcPts val="150"/>
              </a:spcAft>
            </a:pPr>
            <a:r>
              <a:rPr lang="en-US" sz="1013" dirty="0">
                <a:solidFill>
                  <a:schemeClr val="accent2">
                    <a:lumMod val="40000"/>
                    <a:lumOff val="60000"/>
                  </a:schemeClr>
                </a:solidFill>
                <a:latin typeface="Arial"/>
              </a:rPr>
              <a:t>  A “Multi-cloud” environment simply refers to the use of multiple cloud sources of any kind, without necessarily being orchestrated</a:t>
            </a:r>
          </a:p>
        </p:txBody>
      </p:sp>
      <p:sp>
        <p:nvSpPr>
          <p:cNvPr id="3" name="Footer Placeholder 2">
            <a:extLst>
              <a:ext uri="{FF2B5EF4-FFF2-40B4-BE49-F238E27FC236}">
                <a16:creationId xmlns:a16="http://schemas.microsoft.com/office/drawing/2014/main" id="{37A49616-D136-A74F-AF55-197F1093616E}"/>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B96FCDDC-CB4C-C648-8511-F99904ECB2CC}"/>
              </a:ext>
            </a:extLst>
          </p:cNvPr>
          <p:cNvSpPr>
            <a:spLocks noGrp="1"/>
          </p:cNvSpPr>
          <p:nvPr>
            <p:ph type="sldNum" sz="quarter" idx="11"/>
          </p:nvPr>
        </p:nvSpPr>
        <p:spPr/>
        <p:txBody>
          <a:bodyPr/>
          <a:lstStyle/>
          <a:p>
            <a:fld id="{59395FB3-9C97-154F-86B2-7E381B951268}" type="slidenum">
              <a:rPr lang="en-US" smtClean="0"/>
              <a:pPr/>
              <a:t>14</a:t>
            </a:fld>
            <a:endParaRPr lang="en-US" dirty="0"/>
          </a:p>
        </p:txBody>
      </p:sp>
      <p:pic>
        <p:nvPicPr>
          <p:cNvPr id="9" name="Picture 8">
            <a:extLst>
              <a:ext uri="{FF2B5EF4-FFF2-40B4-BE49-F238E27FC236}">
                <a16:creationId xmlns:a16="http://schemas.microsoft.com/office/drawing/2014/main" id="{E678B36F-68C3-6544-9CD6-CF1D173AFA40}"/>
              </a:ext>
            </a:extLst>
          </p:cNvPr>
          <p:cNvPicPr>
            <a:picLocks noChangeAspect="1"/>
          </p:cNvPicPr>
          <p:nvPr/>
        </p:nvPicPr>
        <p:blipFill>
          <a:blip r:embed="rId4"/>
          <a:stretch>
            <a:fillRect/>
          </a:stretch>
        </p:blipFill>
        <p:spPr>
          <a:xfrm>
            <a:off x="8388628" y="141514"/>
            <a:ext cx="605352" cy="699791"/>
          </a:xfrm>
          <a:prstGeom prst="rect">
            <a:avLst/>
          </a:prstGeom>
        </p:spPr>
      </p:pic>
    </p:spTree>
    <p:extLst>
      <p:ext uri="{BB962C8B-B14F-4D97-AF65-F5344CB8AC3E}">
        <p14:creationId xmlns:p14="http://schemas.microsoft.com/office/powerpoint/2010/main" val="1590511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4294632"/>
          </a:xfrm>
        </p:spPr>
        <p:txBody>
          <a:bodyPr/>
          <a:lstStyle/>
          <a:p>
            <a:r>
              <a:rPr lang="en-US" dirty="0"/>
              <a:t>Why care about Private Clouds?</a:t>
            </a:r>
            <a:br>
              <a:rPr lang="en-US" dirty="0"/>
            </a:br>
            <a:r>
              <a:rPr lang="en-US" sz="1800" dirty="0"/>
              <a:t>Adoption brings agility and efficiency</a:t>
            </a:r>
            <a:br>
              <a:rPr lang="en-US" sz="1800" dirty="0"/>
            </a:br>
            <a:endParaRPr lang="en-US" sz="1800" dirty="0"/>
          </a:p>
        </p:txBody>
      </p:sp>
      <p:grpSp>
        <p:nvGrpSpPr>
          <p:cNvPr id="3" name="Group 2">
            <a:extLst>
              <a:ext uri="{FF2B5EF4-FFF2-40B4-BE49-F238E27FC236}">
                <a16:creationId xmlns:a16="http://schemas.microsoft.com/office/drawing/2014/main" id="{266F22BA-7761-40C8-B453-EEF66FAA0EF3}"/>
              </a:ext>
            </a:extLst>
          </p:cNvPr>
          <p:cNvGrpSpPr/>
          <p:nvPr/>
        </p:nvGrpSpPr>
        <p:grpSpPr>
          <a:xfrm>
            <a:off x="525781" y="1200150"/>
            <a:ext cx="3897215" cy="3587019"/>
            <a:chOff x="410539" y="934582"/>
            <a:chExt cx="4097284" cy="3802444"/>
          </a:xfrm>
        </p:grpSpPr>
        <p:sp>
          <p:nvSpPr>
            <p:cNvPr id="4" name="Chevron 35">
              <a:extLst>
                <a:ext uri="{FF2B5EF4-FFF2-40B4-BE49-F238E27FC236}">
                  <a16:creationId xmlns:a16="http://schemas.microsoft.com/office/drawing/2014/main" id="{D3D55E7C-C70D-4054-B09C-12EA23EF58C7}"/>
                </a:ext>
              </a:extLst>
            </p:cNvPr>
            <p:cNvSpPr/>
            <p:nvPr/>
          </p:nvSpPr>
          <p:spPr>
            <a:xfrm>
              <a:off x="1553739" y="1152860"/>
              <a:ext cx="2950356" cy="647700"/>
            </a:xfrm>
            <a:prstGeom prst="chevron">
              <a:avLst>
                <a:gd name="adj" fmla="val 25188"/>
              </a:avLst>
            </a:prstGeom>
            <a:solidFill>
              <a:srgbClr val="69A6FF"/>
            </a:solidFill>
            <a:ln w="25400" cap="flat" cmpd="sng" algn="ctr">
              <a:noFill/>
              <a:prstDash val="solid"/>
            </a:ln>
            <a:effectLst/>
          </p:spPr>
          <p:txBody>
            <a:bodyPr lIns="0" tIns="0" rIns="0" bIns="0" anchor="ctr"/>
            <a:lstStyle/>
            <a:p>
              <a:pPr>
                <a:defRPr/>
              </a:pPr>
              <a:endParaRPr lang="en-US" sz="1013" kern="0" dirty="0">
                <a:solidFill>
                  <a:srgbClr val="FFFFFF"/>
                </a:solidFill>
                <a:latin typeface="IBM Plex Sans"/>
                <a:ea typeface="Calibri" charset="0"/>
                <a:cs typeface="Calibri" charset="0"/>
              </a:endParaRPr>
            </a:p>
          </p:txBody>
        </p:sp>
        <p:sp>
          <p:nvSpPr>
            <p:cNvPr id="5" name="TextBox 4">
              <a:extLst>
                <a:ext uri="{FF2B5EF4-FFF2-40B4-BE49-F238E27FC236}">
                  <a16:creationId xmlns:a16="http://schemas.microsoft.com/office/drawing/2014/main" id="{2DE4EF7A-D072-4C04-B408-2E1331B7FA39}"/>
                </a:ext>
              </a:extLst>
            </p:cNvPr>
            <p:cNvSpPr txBox="1"/>
            <p:nvPr/>
          </p:nvSpPr>
          <p:spPr>
            <a:xfrm>
              <a:off x="1668277" y="1215100"/>
              <a:ext cx="2637977" cy="538330"/>
            </a:xfrm>
            <a:prstGeom prst="rect">
              <a:avLst/>
            </a:prstGeom>
            <a:noFill/>
          </p:spPr>
          <p:txBody>
            <a:bodyPr wrap="square" rtlCol="0">
              <a:spAutoFit/>
            </a:bodyPr>
            <a:lstStyle/>
            <a:p>
              <a:pPr defTabSz="514350">
                <a:defRPr/>
              </a:pPr>
              <a:r>
                <a:rPr lang="en-US" b="1" dirty="0">
                  <a:solidFill>
                    <a:srgbClr val="FFFFFF"/>
                  </a:solidFill>
                  <a:latin typeface="Arial"/>
                  <a:ea typeface="Calibri" charset="0"/>
                  <a:cs typeface="Calibri" charset="0"/>
                </a:rPr>
                <a:t>Cost Efficient &amp; Scalable Infrastructure</a:t>
              </a:r>
            </a:p>
          </p:txBody>
        </p:sp>
        <p:sp>
          <p:nvSpPr>
            <p:cNvPr id="6" name="Hexagon 5">
              <a:extLst>
                <a:ext uri="{FF2B5EF4-FFF2-40B4-BE49-F238E27FC236}">
                  <a16:creationId xmlns:a16="http://schemas.microsoft.com/office/drawing/2014/main" id="{77041478-5CA4-41FE-97E2-BB88C6D89FE2}"/>
                </a:ext>
              </a:extLst>
            </p:cNvPr>
            <p:cNvSpPr/>
            <p:nvPr/>
          </p:nvSpPr>
          <p:spPr>
            <a:xfrm>
              <a:off x="426441" y="934582"/>
              <a:ext cx="1257738" cy="1084256"/>
            </a:xfrm>
            <a:prstGeom prst="hexagon">
              <a:avLst/>
            </a:prstGeom>
            <a:solidFill>
              <a:srgbClr val="69A6FF"/>
            </a:solidFill>
          </p:spPr>
          <p:txBody>
            <a:bodyPr wrap="square" lIns="0" tIns="0" rIns="0" bIns="0" rtlCol="0" anchor="ctr">
              <a:noAutofit/>
            </a:bodyPr>
            <a:lstStyle/>
            <a:p>
              <a:pPr>
                <a:defRPr/>
              </a:pPr>
              <a:endParaRPr lang="en-US" sz="900" kern="0" dirty="0">
                <a:solidFill>
                  <a:srgbClr val="FFFFFF"/>
                </a:solidFill>
                <a:latin typeface="Arial"/>
                <a:cs typeface="Arial"/>
              </a:endParaRPr>
            </a:p>
          </p:txBody>
        </p:sp>
        <p:sp>
          <p:nvSpPr>
            <p:cNvPr id="7" name="Chevron 39">
              <a:extLst>
                <a:ext uri="{FF2B5EF4-FFF2-40B4-BE49-F238E27FC236}">
                  <a16:creationId xmlns:a16="http://schemas.microsoft.com/office/drawing/2014/main" id="{4B63220B-D769-41C0-AECD-D06583149D35}"/>
                </a:ext>
              </a:extLst>
            </p:cNvPr>
            <p:cNvSpPr/>
            <p:nvPr/>
          </p:nvSpPr>
          <p:spPr>
            <a:xfrm>
              <a:off x="1537837" y="2371376"/>
              <a:ext cx="2969985" cy="647700"/>
            </a:xfrm>
            <a:prstGeom prst="chevron">
              <a:avLst>
                <a:gd name="adj" fmla="val 25188"/>
              </a:avLst>
            </a:prstGeom>
            <a:solidFill>
              <a:srgbClr val="0064FF"/>
            </a:solidFill>
            <a:ln w="25400" cap="flat" cmpd="sng" algn="ctr">
              <a:noFill/>
              <a:prstDash val="solid"/>
            </a:ln>
            <a:effectLst/>
          </p:spPr>
          <p:txBody>
            <a:bodyPr lIns="0" tIns="0" rIns="0" bIns="0" anchor="ctr"/>
            <a:lstStyle/>
            <a:p>
              <a:pPr>
                <a:defRPr/>
              </a:pPr>
              <a:endParaRPr lang="en-US" sz="1013" kern="0" dirty="0">
                <a:solidFill>
                  <a:srgbClr val="FFFFFF"/>
                </a:solidFill>
                <a:latin typeface="IBM Plex Sans"/>
                <a:ea typeface="Calibri" charset="0"/>
                <a:cs typeface="Calibri" charset="0"/>
              </a:endParaRPr>
            </a:p>
          </p:txBody>
        </p:sp>
        <p:sp>
          <p:nvSpPr>
            <p:cNvPr id="8" name="TextBox 7">
              <a:extLst>
                <a:ext uri="{FF2B5EF4-FFF2-40B4-BE49-F238E27FC236}">
                  <a16:creationId xmlns:a16="http://schemas.microsoft.com/office/drawing/2014/main" id="{E31AB6D3-0573-4CB2-959E-61497ABD2277}"/>
                </a:ext>
              </a:extLst>
            </p:cNvPr>
            <p:cNvSpPr txBox="1"/>
            <p:nvPr/>
          </p:nvSpPr>
          <p:spPr>
            <a:xfrm>
              <a:off x="1684178" y="2542844"/>
              <a:ext cx="2648921" cy="318104"/>
            </a:xfrm>
            <a:prstGeom prst="rect">
              <a:avLst/>
            </a:prstGeom>
            <a:noFill/>
          </p:spPr>
          <p:txBody>
            <a:bodyPr wrap="square" rtlCol="0">
              <a:spAutoFit/>
            </a:bodyPr>
            <a:lstStyle/>
            <a:p>
              <a:pPr defTabSz="514350">
                <a:defRPr/>
              </a:pPr>
              <a:r>
                <a:rPr lang="en-US" b="1" dirty="0">
                  <a:solidFill>
                    <a:srgbClr val="FFFFFF"/>
                  </a:solidFill>
                  <a:latin typeface="Arial"/>
                  <a:ea typeface="Calibri" charset="0"/>
                  <a:cs typeface="Calibri" charset="0"/>
                </a:rPr>
                <a:t>Accelerate Time to Market</a:t>
              </a:r>
              <a:endParaRPr lang="en-US" dirty="0">
                <a:solidFill>
                  <a:srgbClr val="FFFFFF"/>
                </a:solidFill>
                <a:latin typeface="Arial"/>
                <a:ea typeface="Calibri" charset="0"/>
                <a:cs typeface="Calibri" charset="0"/>
              </a:endParaRPr>
            </a:p>
          </p:txBody>
        </p:sp>
        <p:sp>
          <p:nvSpPr>
            <p:cNvPr id="9" name="Hexagon 8">
              <a:extLst>
                <a:ext uri="{FF2B5EF4-FFF2-40B4-BE49-F238E27FC236}">
                  <a16:creationId xmlns:a16="http://schemas.microsoft.com/office/drawing/2014/main" id="{798CF759-0DAF-4349-B52F-61B37BF4B01D}"/>
                </a:ext>
              </a:extLst>
            </p:cNvPr>
            <p:cNvSpPr/>
            <p:nvPr/>
          </p:nvSpPr>
          <p:spPr>
            <a:xfrm>
              <a:off x="410539" y="2153098"/>
              <a:ext cx="1257738" cy="1084256"/>
            </a:xfrm>
            <a:prstGeom prst="hexagon">
              <a:avLst/>
            </a:prstGeom>
            <a:solidFill>
              <a:srgbClr val="0064FF"/>
            </a:solidFill>
          </p:spPr>
          <p:txBody>
            <a:bodyPr wrap="square" lIns="0" tIns="0" rIns="0" bIns="0" rtlCol="0" anchor="ctr">
              <a:noAutofit/>
            </a:bodyPr>
            <a:lstStyle/>
            <a:p>
              <a:pPr>
                <a:defRPr/>
              </a:pPr>
              <a:endParaRPr lang="en-US" sz="900" kern="0" dirty="0">
                <a:solidFill>
                  <a:srgbClr val="FFFFFF"/>
                </a:solidFill>
                <a:latin typeface="Arial"/>
                <a:cs typeface="Arial"/>
              </a:endParaRPr>
            </a:p>
          </p:txBody>
        </p:sp>
        <p:sp>
          <p:nvSpPr>
            <p:cNvPr id="10" name="TextBox 9">
              <a:extLst>
                <a:ext uri="{FF2B5EF4-FFF2-40B4-BE49-F238E27FC236}">
                  <a16:creationId xmlns:a16="http://schemas.microsoft.com/office/drawing/2014/main" id="{E27E3698-730D-4228-81BF-518B86200A5B}"/>
                </a:ext>
              </a:extLst>
            </p:cNvPr>
            <p:cNvSpPr txBox="1"/>
            <p:nvPr/>
          </p:nvSpPr>
          <p:spPr>
            <a:xfrm>
              <a:off x="1537837" y="1760744"/>
              <a:ext cx="2969986" cy="507117"/>
            </a:xfrm>
            <a:prstGeom prst="rect">
              <a:avLst/>
            </a:prstGeom>
            <a:noFill/>
          </p:spPr>
          <p:txBody>
            <a:bodyPr wrap="square" lIns="54000" tIns="54000" rIns="54000" bIns="54000" rtlCol="0">
              <a:spAutoFit/>
            </a:bodyPr>
            <a:lstStyle/>
            <a:p>
              <a:pPr defTabSz="514350">
                <a:spcBef>
                  <a:spcPts val="450"/>
                </a:spcBef>
                <a:defRPr/>
              </a:pPr>
              <a:r>
                <a:rPr lang="en-US" sz="1200" dirty="0">
                  <a:solidFill>
                    <a:srgbClr val="000000"/>
                  </a:solidFill>
                  <a:latin typeface="Arial"/>
                  <a:ea typeface="新細明體" charset="0"/>
                </a:rPr>
                <a:t>Build, package &amp; deploy applications in containers; run at scale with Kubernetes</a:t>
              </a:r>
            </a:p>
          </p:txBody>
        </p:sp>
        <p:sp>
          <p:nvSpPr>
            <p:cNvPr id="11" name="TextBox 10">
              <a:extLst>
                <a:ext uri="{FF2B5EF4-FFF2-40B4-BE49-F238E27FC236}">
                  <a16:creationId xmlns:a16="http://schemas.microsoft.com/office/drawing/2014/main" id="{3FEEFDAD-2B18-481E-9EBC-2FADE27AF00C}"/>
                </a:ext>
              </a:extLst>
            </p:cNvPr>
            <p:cNvSpPr txBox="1"/>
            <p:nvPr/>
          </p:nvSpPr>
          <p:spPr>
            <a:xfrm>
              <a:off x="1537837" y="2991393"/>
              <a:ext cx="2966258" cy="507117"/>
            </a:xfrm>
            <a:prstGeom prst="rect">
              <a:avLst/>
            </a:prstGeom>
            <a:noFill/>
          </p:spPr>
          <p:txBody>
            <a:bodyPr wrap="square" lIns="54000" tIns="54000" rIns="54000" bIns="54000" rtlCol="0">
              <a:spAutoFit/>
            </a:bodyPr>
            <a:lstStyle/>
            <a:p>
              <a:pPr defTabSz="514350">
                <a:spcBef>
                  <a:spcPts val="450"/>
                </a:spcBef>
                <a:defRPr/>
              </a:pPr>
              <a:r>
                <a:rPr lang="en-US" sz="1200" dirty="0">
                  <a:solidFill>
                    <a:srgbClr val="000000"/>
                  </a:solidFill>
                  <a:latin typeface="Arial"/>
                  <a:ea typeface="新細明體" charset="0"/>
                </a:rPr>
                <a:t>Refactor applications into microservices &amp; modernize monolithic applications</a:t>
              </a:r>
            </a:p>
          </p:txBody>
        </p:sp>
        <p:sp>
          <p:nvSpPr>
            <p:cNvPr id="12" name="Chevron 49">
              <a:extLst>
                <a:ext uri="{FF2B5EF4-FFF2-40B4-BE49-F238E27FC236}">
                  <a16:creationId xmlns:a16="http://schemas.microsoft.com/office/drawing/2014/main" id="{3B93E4C6-F0CD-4225-BAD3-247F009B456A}"/>
                </a:ext>
              </a:extLst>
            </p:cNvPr>
            <p:cNvSpPr/>
            <p:nvPr/>
          </p:nvSpPr>
          <p:spPr>
            <a:xfrm>
              <a:off x="1537837" y="3608400"/>
              <a:ext cx="2950356" cy="647700"/>
            </a:xfrm>
            <a:prstGeom prst="chevron">
              <a:avLst>
                <a:gd name="adj" fmla="val 25188"/>
              </a:avLst>
            </a:prstGeom>
            <a:solidFill>
              <a:srgbClr val="003BC9"/>
            </a:solidFill>
            <a:ln w="25400" cap="flat" cmpd="sng" algn="ctr">
              <a:noFill/>
              <a:prstDash val="solid"/>
            </a:ln>
            <a:effectLst/>
          </p:spPr>
          <p:txBody>
            <a:bodyPr lIns="0" tIns="0" rIns="0" bIns="0" anchor="ctr"/>
            <a:lstStyle/>
            <a:p>
              <a:pPr>
                <a:defRPr/>
              </a:pPr>
              <a:endParaRPr lang="en-US" sz="1013" kern="0" dirty="0">
                <a:solidFill>
                  <a:srgbClr val="FFFFFF"/>
                </a:solidFill>
                <a:latin typeface="IBM Plex Sans"/>
                <a:ea typeface="Calibri" charset="0"/>
                <a:cs typeface="Calibri" charset="0"/>
              </a:endParaRPr>
            </a:p>
          </p:txBody>
        </p:sp>
        <p:sp>
          <p:nvSpPr>
            <p:cNvPr id="13" name="TextBox 12">
              <a:extLst>
                <a:ext uri="{FF2B5EF4-FFF2-40B4-BE49-F238E27FC236}">
                  <a16:creationId xmlns:a16="http://schemas.microsoft.com/office/drawing/2014/main" id="{0EA0F064-F0D0-411D-BAAB-35F5389FC0B7}"/>
                </a:ext>
              </a:extLst>
            </p:cNvPr>
            <p:cNvSpPr txBox="1"/>
            <p:nvPr/>
          </p:nvSpPr>
          <p:spPr>
            <a:xfrm>
              <a:off x="1664368" y="3792053"/>
              <a:ext cx="2637977" cy="318104"/>
            </a:xfrm>
            <a:prstGeom prst="rect">
              <a:avLst/>
            </a:prstGeom>
            <a:noFill/>
          </p:spPr>
          <p:txBody>
            <a:bodyPr vert="horz" wrap="square" rtlCol="0">
              <a:spAutoFit/>
            </a:bodyPr>
            <a:lstStyle/>
            <a:p>
              <a:pPr defTabSz="514350">
                <a:defRPr/>
              </a:pPr>
              <a:r>
                <a:rPr lang="en-US" b="1" dirty="0">
                  <a:solidFill>
                    <a:srgbClr val="FFFFFF"/>
                  </a:solidFill>
                  <a:latin typeface="Arial"/>
                  <a:ea typeface="Calibri" charset="0"/>
                  <a:cs typeface="Calibri" charset="0"/>
                </a:rPr>
                <a:t>Manage Data at Scale</a:t>
              </a:r>
              <a:endParaRPr lang="en-US" dirty="0">
                <a:solidFill>
                  <a:srgbClr val="FFFFFF"/>
                </a:solidFill>
                <a:latin typeface="Arial"/>
                <a:ea typeface="Calibri" charset="0"/>
                <a:cs typeface="Calibri" charset="0"/>
              </a:endParaRPr>
            </a:p>
          </p:txBody>
        </p:sp>
        <p:sp>
          <p:nvSpPr>
            <p:cNvPr id="14" name="Hexagon 13">
              <a:extLst>
                <a:ext uri="{FF2B5EF4-FFF2-40B4-BE49-F238E27FC236}">
                  <a16:creationId xmlns:a16="http://schemas.microsoft.com/office/drawing/2014/main" id="{8B6AC0B6-F6A1-485B-B104-ED1A922F727A}"/>
                </a:ext>
              </a:extLst>
            </p:cNvPr>
            <p:cNvSpPr/>
            <p:nvPr/>
          </p:nvSpPr>
          <p:spPr>
            <a:xfrm>
              <a:off x="410539" y="3385025"/>
              <a:ext cx="1257738" cy="1084256"/>
            </a:xfrm>
            <a:prstGeom prst="hexagon">
              <a:avLst/>
            </a:prstGeom>
            <a:solidFill>
              <a:srgbClr val="003BC9"/>
            </a:solidFill>
          </p:spPr>
          <p:txBody>
            <a:bodyPr wrap="square" lIns="0" tIns="0" rIns="0" bIns="0" rtlCol="0" anchor="ctr">
              <a:noAutofit/>
            </a:bodyPr>
            <a:lstStyle/>
            <a:p>
              <a:pPr>
                <a:defRPr/>
              </a:pPr>
              <a:endParaRPr lang="en-US" sz="900" kern="0" dirty="0">
                <a:solidFill>
                  <a:srgbClr val="FFFFFF"/>
                </a:solidFill>
                <a:latin typeface="Arial"/>
                <a:cs typeface="Arial"/>
              </a:endParaRPr>
            </a:p>
          </p:txBody>
        </p:sp>
        <p:sp>
          <p:nvSpPr>
            <p:cNvPr id="15" name="TextBox 14">
              <a:extLst>
                <a:ext uri="{FF2B5EF4-FFF2-40B4-BE49-F238E27FC236}">
                  <a16:creationId xmlns:a16="http://schemas.microsoft.com/office/drawing/2014/main" id="{B3447F20-33F1-45DF-A101-1BCC04DECA55}"/>
                </a:ext>
              </a:extLst>
            </p:cNvPr>
            <p:cNvSpPr txBox="1"/>
            <p:nvPr/>
          </p:nvSpPr>
          <p:spPr>
            <a:xfrm>
              <a:off x="1537837" y="4229909"/>
              <a:ext cx="2950356" cy="507117"/>
            </a:xfrm>
            <a:prstGeom prst="rect">
              <a:avLst/>
            </a:prstGeom>
            <a:noFill/>
          </p:spPr>
          <p:txBody>
            <a:bodyPr wrap="square" lIns="54000" tIns="54000" rIns="54000" bIns="54000" rtlCol="0">
              <a:spAutoFit/>
            </a:bodyPr>
            <a:lstStyle/>
            <a:p>
              <a:pPr defTabSz="514350">
                <a:spcBef>
                  <a:spcPts val="450"/>
                </a:spcBef>
                <a:defRPr/>
              </a:pPr>
              <a:r>
                <a:rPr lang="en-US" sz="1200" dirty="0">
                  <a:solidFill>
                    <a:srgbClr val="000000"/>
                  </a:solidFill>
                  <a:latin typeface="Arial"/>
                  <a:ea typeface="新細明體" charset="0"/>
                </a:rPr>
                <a:t>Access, govern, &amp; analyze your data at scale; accelerate your journey to AI</a:t>
              </a:r>
            </a:p>
          </p:txBody>
        </p:sp>
        <p:pic>
          <p:nvPicPr>
            <p:cNvPr id="16" name="Picture 15">
              <a:extLst>
                <a:ext uri="{FF2B5EF4-FFF2-40B4-BE49-F238E27FC236}">
                  <a16:creationId xmlns:a16="http://schemas.microsoft.com/office/drawing/2014/main" id="{D611EA29-FED0-41B7-AFED-3351F9E0720D}"/>
                </a:ext>
              </a:extLst>
            </p:cNvPr>
            <p:cNvPicPr>
              <a:picLocks noChangeAspect="1"/>
            </p:cNvPicPr>
            <p:nvPr/>
          </p:nvPicPr>
          <p:blipFill>
            <a:blip r:embed="rId3">
              <a:grayscl/>
            </a:blip>
            <a:stretch>
              <a:fillRect/>
            </a:stretch>
          </p:blipFill>
          <p:spPr>
            <a:xfrm>
              <a:off x="705122" y="2335226"/>
              <a:ext cx="668572" cy="720000"/>
            </a:xfrm>
            <a:prstGeom prst="rect">
              <a:avLst/>
            </a:prstGeom>
          </p:spPr>
        </p:pic>
        <p:pic>
          <p:nvPicPr>
            <p:cNvPr id="17" name="Picture 16">
              <a:extLst>
                <a:ext uri="{FF2B5EF4-FFF2-40B4-BE49-F238E27FC236}">
                  <a16:creationId xmlns:a16="http://schemas.microsoft.com/office/drawing/2014/main" id="{4D6F460B-FA0E-40EB-9969-3B56A66F1DE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682403" y="1115107"/>
              <a:ext cx="735825" cy="720000"/>
            </a:xfrm>
            <a:prstGeom prst="rect">
              <a:avLst/>
            </a:prstGeom>
          </p:spPr>
        </p:pic>
        <p:pic>
          <p:nvPicPr>
            <p:cNvPr id="18" name="Picture 17">
              <a:extLst>
                <a:ext uri="{FF2B5EF4-FFF2-40B4-BE49-F238E27FC236}">
                  <a16:creationId xmlns:a16="http://schemas.microsoft.com/office/drawing/2014/main" id="{F2AD2832-7C66-4D1A-8057-52BCB9C58AF0}"/>
                </a:ext>
              </a:extLst>
            </p:cNvPr>
            <p:cNvPicPr>
              <a:picLocks noChangeAspect="1"/>
            </p:cNvPicPr>
            <p:nvPr/>
          </p:nvPicPr>
          <p:blipFill>
            <a:blip r:embed="rId6">
              <a:alphaModFix/>
              <a:extLst>
                <a:ext uri="{BEBA8EAE-BF5A-486C-A8C5-ECC9F3942E4B}">
                  <a14:imgProps xmlns:a14="http://schemas.microsoft.com/office/drawing/2010/main">
                    <a14:imgLayer r:embed="rId7">
                      <a14:imgEffect>
                        <a14:artisticGlass/>
                      </a14:imgEffect>
                      <a14:imgEffect>
                        <a14:saturation sat="0"/>
                      </a14:imgEffect>
                      <a14:imgEffect>
                        <a14:brightnessContrast bright="40000" contrast="40000"/>
                      </a14:imgEffect>
                    </a14:imgLayer>
                  </a14:imgProps>
                </a:ext>
              </a:extLst>
            </a:blip>
            <a:stretch>
              <a:fillRect/>
            </a:stretch>
          </p:blipFill>
          <p:spPr>
            <a:xfrm>
              <a:off x="690316" y="3567153"/>
              <a:ext cx="720000" cy="720000"/>
            </a:xfrm>
            <a:prstGeom prst="rect">
              <a:avLst/>
            </a:prstGeom>
          </p:spPr>
        </p:pic>
      </p:grpSp>
      <p:sp>
        <p:nvSpPr>
          <p:cNvPr id="21" name="TextBox 20">
            <a:extLst>
              <a:ext uri="{FF2B5EF4-FFF2-40B4-BE49-F238E27FC236}">
                <a16:creationId xmlns:a16="http://schemas.microsoft.com/office/drawing/2014/main" id="{BF1EEEEB-9E13-4A10-B487-E3B4577397D5}"/>
              </a:ext>
            </a:extLst>
          </p:cNvPr>
          <p:cNvSpPr txBox="1"/>
          <p:nvPr/>
        </p:nvSpPr>
        <p:spPr>
          <a:xfrm>
            <a:off x="4747031" y="3917763"/>
            <a:ext cx="3917003" cy="710451"/>
          </a:xfrm>
          <a:prstGeom prst="rect">
            <a:avLst/>
          </a:prstGeom>
          <a:noFill/>
        </p:spPr>
        <p:txBody>
          <a:bodyPr wrap="square" rtlCol="0">
            <a:spAutoFit/>
          </a:bodyPr>
          <a:lstStyle/>
          <a:p>
            <a:pPr algn="ctr" defTabSz="514350">
              <a:spcAft>
                <a:spcPts val="450"/>
              </a:spcAft>
              <a:defRPr/>
            </a:pPr>
            <a:r>
              <a:rPr lang="en-US" sz="1200" b="1" kern="0" dirty="0">
                <a:solidFill>
                  <a:srgbClr val="000000"/>
                </a:solidFill>
                <a:latin typeface="Arial"/>
              </a:rPr>
              <a:t>3-Year $5.4 Million Cost Savings; 255% ROI</a:t>
            </a:r>
          </a:p>
          <a:p>
            <a:pPr algn="ctr" defTabSz="514350">
              <a:defRPr/>
            </a:pPr>
            <a:r>
              <a:rPr lang="en-US" sz="1200" kern="0" dirty="0">
                <a:solidFill>
                  <a:srgbClr val="000000"/>
                </a:solidFill>
                <a:latin typeface="Arial"/>
              </a:rPr>
              <a:t>Business Value Assessment Customer Output:</a:t>
            </a:r>
            <a:br>
              <a:rPr lang="en-US" sz="1200" kern="0" dirty="0">
                <a:solidFill>
                  <a:srgbClr val="000000"/>
                </a:solidFill>
                <a:latin typeface="Arial"/>
              </a:rPr>
            </a:br>
            <a:r>
              <a:rPr lang="en-US" sz="1200" kern="0" dirty="0">
                <a:solidFill>
                  <a:srgbClr val="000000"/>
                </a:solidFill>
                <a:latin typeface="Arial"/>
              </a:rPr>
              <a:t> Standard On-Premises vs OpenShift</a:t>
            </a:r>
          </a:p>
        </p:txBody>
      </p:sp>
      <p:grpSp>
        <p:nvGrpSpPr>
          <p:cNvPr id="19" name="Group 18">
            <a:extLst>
              <a:ext uri="{FF2B5EF4-FFF2-40B4-BE49-F238E27FC236}">
                <a16:creationId xmlns:a16="http://schemas.microsoft.com/office/drawing/2014/main" id="{64C09CCF-9930-401C-A466-9ABE8B8B84F2}"/>
              </a:ext>
            </a:extLst>
          </p:cNvPr>
          <p:cNvGrpSpPr/>
          <p:nvPr/>
        </p:nvGrpSpPr>
        <p:grpSpPr>
          <a:xfrm>
            <a:off x="4743553" y="1503876"/>
            <a:ext cx="3917003" cy="2370069"/>
            <a:chOff x="6598920" y="1763431"/>
            <a:chExt cx="5222670" cy="3160092"/>
          </a:xfrm>
        </p:grpSpPr>
        <p:sp>
          <p:nvSpPr>
            <p:cNvPr id="20" name="Rectangle 19">
              <a:extLst>
                <a:ext uri="{FF2B5EF4-FFF2-40B4-BE49-F238E27FC236}">
                  <a16:creationId xmlns:a16="http://schemas.microsoft.com/office/drawing/2014/main" id="{0380E991-6C64-4B21-8102-62C6788F49CA}"/>
                </a:ext>
              </a:extLst>
            </p:cNvPr>
            <p:cNvSpPr/>
            <p:nvPr/>
          </p:nvSpPr>
          <p:spPr>
            <a:xfrm>
              <a:off x="6598921" y="1763431"/>
              <a:ext cx="1484373" cy="515637"/>
            </a:xfrm>
            <a:prstGeom prst="rect">
              <a:avLst/>
            </a:prstGeom>
            <a:solidFill>
              <a:srgbClr val="003BC9"/>
            </a:solidFill>
            <a:ln w="25400" cap="flat" cmpd="sng" algn="ctr">
              <a:noFill/>
              <a:prstDash val="solid"/>
            </a:ln>
            <a:effectLst/>
          </p:spPr>
          <p:txBody>
            <a:bodyPr lIns="0" tIns="0" rIns="0" bIns="0" anchor="ctr"/>
            <a:lstStyle/>
            <a:p>
              <a:pPr algn="ctr" defTabSz="685800">
                <a:defRPr/>
              </a:pPr>
              <a:r>
                <a:rPr lang="en-US" sz="1200" b="1" kern="0" dirty="0">
                  <a:solidFill>
                    <a:srgbClr val="FFFFFF"/>
                  </a:solidFill>
                  <a:latin typeface="IBM Plex Sans"/>
                  <a:cs typeface="Calibri" charset="0"/>
                </a:rPr>
                <a:t>50% Benefit</a:t>
              </a:r>
            </a:p>
          </p:txBody>
        </p:sp>
        <p:sp>
          <p:nvSpPr>
            <p:cNvPr id="22" name="Rectangle 21">
              <a:extLst>
                <a:ext uri="{FF2B5EF4-FFF2-40B4-BE49-F238E27FC236}">
                  <a16:creationId xmlns:a16="http://schemas.microsoft.com/office/drawing/2014/main" id="{2C2E3520-F1D6-4C60-99F4-F10FDD93DD3C}"/>
                </a:ext>
              </a:extLst>
            </p:cNvPr>
            <p:cNvSpPr/>
            <p:nvPr/>
          </p:nvSpPr>
          <p:spPr>
            <a:xfrm>
              <a:off x="8358054" y="1763431"/>
              <a:ext cx="3463536" cy="515637"/>
            </a:xfrm>
            <a:prstGeom prst="rect">
              <a:avLst/>
            </a:prstGeom>
            <a:solidFill>
              <a:srgbClr val="003BC9"/>
            </a:solidFill>
            <a:ln w="25400" cap="flat" cmpd="sng" algn="ctr">
              <a:noFill/>
              <a:prstDash val="solid"/>
            </a:ln>
            <a:effectLst/>
          </p:spPr>
          <p:txBody>
            <a:bodyPr lIns="0" tIns="0" rIns="0" bIns="0" anchor="ctr"/>
            <a:lstStyle/>
            <a:p>
              <a:pPr algn="ctr" defTabSz="685800">
                <a:defRPr/>
              </a:pPr>
              <a:r>
                <a:rPr lang="en-US" sz="1200" b="1" kern="0" dirty="0">
                  <a:solidFill>
                    <a:srgbClr val="FFFFFF"/>
                  </a:solidFill>
                  <a:latin typeface="IBM Plex Sans"/>
                  <a:cs typeface="Calibri" charset="0"/>
                </a:rPr>
                <a:t>Data Center</a:t>
              </a:r>
              <a:br>
                <a:rPr lang="en-US" sz="1013" b="1" kern="0" dirty="0">
                  <a:solidFill>
                    <a:srgbClr val="FFFFFF"/>
                  </a:solidFill>
                  <a:latin typeface="IBM Plex Sans"/>
                  <a:cs typeface="Calibri" charset="0"/>
                </a:rPr>
              </a:br>
              <a:r>
                <a:rPr lang="en-US" sz="1013" kern="0" dirty="0">
                  <a:solidFill>
                    <a:srgbClr val="FFFFFF"/>
                  </a:solidFill>
                  <a:latin typeface="IBM Plex Sans"/>
                  <a:cs typeface="Calibri" charset="0"/>
                </a:rPr>
                <a:t>System Utilization &amp; Server Reduction</a:t>
              </a:r>
            </a:p>
          </p:txBody>
        </p:sp>
        <p:cxnSp>
          <p:nvCxnSpPr>
            <p:cNvPr id="23" name="Straight Connector 22">
              <a:extLst>
                <a:ext uri="{FF2B5EF4-FFF2-40B4-BE49-F238E27FC236}">
                  <a16:creationId xmlns:a16="http://schemas.microsoft.com/office/drawing/2014/main" id="{CE387904-F579-4BEE-914A-48E8A8004BB1}"/>
                </a:ext>
              </a:extLst>
            </p:cNvPr>
            <p:cNvCxnSpPr>
              <a:stCxn id="20" idx="3"/>
              <a:endCxn id="22" idx="1"/>
            </p:cNvCxnSpPr>
            <p:nvPr/>
          </p:nvCxnSpPr>
          <p:spPr>
            <a:xfrm>
              <a:off x="8083294" y="2021250"/>
              <a:ext cx="274760" cy="0"/>
            </a:xfrm>
            <a:prstGeom prst="line">
              <a:avLst/>
            </a:prstGeom>
            <a:noFill/>
            <a:ln w="12700" cap="flat" cmpd="sng" algn="ctr">
              <a:solidFill>
                <a:srgbClr val="000E5E">
                  <a:lumMod val="75000"/>
                  <a:lumOff val="25000"/>
                </a:srgbClr>
              </a:solidFill>
              <a:prstDash val="solid"/>
            </a:ln>
            <a:effectLst/>
          </p:spPr>
        </p:cxnSp>
        <p:sp>
          <p:nvSpPr>
            <p:cNvPr id="24" name="Rectangle 23">
              <a:extLst>
                <a:ext uri="{FF2B5EF4-FFF2-40B4-BE49-F238E27FC236}">
                  <a16:creationId xmlns:a16="http://schemas.microsoft.com/office/drawing/2014/main" id="{5909D088-8278-4071-8545-DDC5FFF0B9E1}"/>
                </a:ext>
              </a:extLst>
            </p:cNvPr>
            <p:cNvSpPr/>
            <p:nvPr/>
          </p:nvSpPr>
          <p:spPr>
            <a:xfrm>
              <a:off x="6598921" y="2422355"/>
              <a:ext cx="1484373" cy="515637"/>
            </a:xfrm>
            <a:prstGeom prst="rect">
              <a:avLst/>
            </a:prstGeom>
            <a:solidFill>
              <a:srgbClr val="003BC9"/>
            </a:solidFill>
            <a:ln w="25400" cap="flat" cmpd="sng" algn="ctr">
              <a:noFill/>
              <a:prstDash val="solid"/>
            </a:ln>
            <a:effectLst/>
          </p:spPr>
          <p:txBody>
            <a:bodyPr lIns="0" tIns="0" rIns="0" bIns="0" anchor="ctr"/>
            <a:lstStyle/>
            <a:p>
              <a:pPr algn="ctr"/>
              <a:r>
                <a:rPr lang="en-US" sz="1200" b="1" kern="0" dirty="0">
                  <a:solidFill>
                    <a:srgbClr val="FFFFFF"/>
                  </a:solidFill>
                  <a:latin typeface="IBM Plex Sans"/>
                  <a:cs typeface="Calibri" charset="0"/>
                </a:rPr>
                <a:t>75% Benefit</a:t>
              </a:r>
            </a:p>
          </p:txBody>
        </p:sp>
        <p:sp>
          <p:nvSpPr>
            <p:cNvPr id="25" name="Rectangle 24">
              <a:extLst>
                <a:ext uri="{FF2B5EF4-FFF2-40B4-BE49-F238E27FC236}">
                  <a16:creationId xmlns:a16="http://schemas.microsoft.com/office/drawing/2014/main" id="{420A70E8-4960-4D92-8EFA-49B96352D7DA}"/>
                </a:ext>
              </a:extLst>
            </p:cNvPr>
            <p:cNvSpPr/>
            <p:nvPr/>
          </p:nvSpPr>
          <p:spPr>
            <a:xfrm>
              <a:off x="8358054" y="2422355"/>
              <a:ext cx="3463536" cy="515637"/>
            </a:xfrm>
            <a:prstGeom prst="rect">
              <a:avLst/>
            </a:prstGeom>
            <a:solidFill>
              <a:srgbClr val="003BC9"/>
            </a:solidFill>
            <a:ln w="25400" cap="flat" cmpd="sng" algn="ctr">
              <a:noFill/>
              <a:prstDash val="solid"/>
            </a:ln>
            <a:effectLst/>
          </p:spPr>
          <p:txBody>
            <a:bodyPr lIns="0" tIns="0" rIns="0" bIns="0" anchor="ctr"/>
            <a:lstStyle/>
            <a:p>
              <a:pPr algn="ctr" defTabSz="685800">
                <a:defRPr/>
              </a:pPr>
              <a:r>
                <a:rPr lang="en-US" sz="1200" b="1" kern="0" dirty="0">
                  <a:solidFill>
                    <a:srgbClr val="FFFFFF"/>
                  </a:solidFill>
                  <a:latin typeface="IBM Plex Sans"/>
                  <a:cs typeface="Calibri" charset="0"/>
                </a:rPr>
                <a:t>Manage Performance</a:t>
              </a:r>
              <a:br>
                <a:rPr lang="en-US" sz="1013" b="1" kern="0" dirty="0">
                  <a:solidFill>
                    <a:srgbClr val="FFFFFF"/>
                  </a:solidFill>
                  <a:latin typeface="IBM Plex Sans"/>
                  <a:cs typeface="Calibri" charset="0"/>
                </a:rPr>
              </a:br>
              <a:r>
                <a:rPr lang="en-US" sz="1013" kern="0" dirty="0">
                  <a:solidFill>
                    <a:srgbClr val="FFFFFF"/>
                  </a:solidFill>
                  <a:latin typeface="IBM Plex Sans"/>
                  <a:cs typeface="Calibri" charset="0"/>
                </a:rPr>
                <a:t>Elasticity, Bursting, High Availability</a:t>
              </a:r>
            </a:p>
          </p:txBody>
        </p:sp>
        <p:cxnSp>
          <p:nvCxnSpPr>
            <p:cNvPr id="26" name="Straight Connector 25">
              <a:extLst>
                <a:ext uri="{FF2B5EF4-FFF2-40B4-BE49-F238E27FC236}">
                  <a16:creationId xmlns:a16="http://schemas.microsoft.com/office/drawing/2014/main" id="{0FC0ADA7-00A9-4E2B-ABF9-3BF8C7E72604}"/>
                </a:ext>
              </a:extLst>
            </p:cNvPr>
            <p:cNvCxnSpPr>
              <a:stCxn id="25" idx="3"/>
            </p:cNvCxnSpPr>
            <p:nvPr/>
          </p:nvCxnSpPr>
          <p:spPr>
            <a:xfrm>
              <a:off x="8083294" y="2680174"/>
              <a:ext cx="274760" cy="0"/>
            </a:xfrm>
            <a:prstGeom prst="line">
              <a:avLst/>
            </a:prstGeom>
            <a:noFill/>
            <a:ln w="12700" cap="flat" cmpd="sng" algn="ctr">
              <a:solidFill>
                <a:srgbClr val="000E5E">
                  <a:lumMod val="75000"/>
                  <a:lumOff val="25000"/>
                </a:srgbClr>
              </a:solidFill>
              <a:prstDash val="solid"/>
            </a:ln>
            <a:effectLst/>
          </p:spPr>
        </p:cxnSp>
        <p:sp>
          <p:nvSpPr>
            <p:cNvPr id="27" name="Rectangle 26">
              <a:extLst>
                <a:ext uri="{FF2B5EF4-FFF2-40B4-BE49-F238E27FC236}">
                  <a16:creationId xmlns:a16="http://schemas.microsoft.com/office/drawing/2014/main" id="{F73F4E00-8402-43CC-B299-EF444AE9B8B5}"/>
                </a:ext>
              </a:extLst>
            </p:cNvPr>
            <p:cNvSpPr/>
            <p:nvPr/>
          </p:nvSpPr>
          <p:spPr>
            <a:xfrm>
              <a:off x="6598921" y="3084200"/>
              <a:ext cx="1484373" cy="515637"/>
            </a:xfrm>
            <a:prstGeom prst="rect">
              <a:avLst/>
            </a:prstGeom>
            <a:solidFill>
              <a:srgbClr val="003BC9"/>
            </a:solidFill>
            <a:ln w="25400" cap="flat" cmpd="sng" algn="ctr">
              <a:noFill/>
              <a:prstDash val="solid"/>
            </a:ln>
            <a:effectLst/>
          </p:spPr>
          <p:txBody>
            <a:bodyPr lIns="0" tIns="0" rIns="0" bIns="0" anchor="ctr"/>
            <a:lstStyle/>
            <a:p>
              <a:pPr algn="ctr"/>
              <a:r>
                <a:rPr lang="en-US" sz="1200" b="1" kern="0" dirty="0">
                  <a:solidFill>
                    <a:srgbClr val="FFFFFF"/>
                  </a:solidFill>
                  <a:latin typeface="IBM Plex Sans"/>
                  <a:cs typeface="Calibri" charset="0"/>
                </a:rPr>
                <a:t>35% Benefit</a:t>
              </a:r>
            </a:p>
          </p:txBody>
        </p:sp>
        <p:sp>
          <p:nvSpPr>
            <p:cNvPr id="28" name="Rectangle 27">
              <a:extLst>
                <a:ext uri="{FF2B5EF4-FFF2-40B4-BE49-F238E27FC236}">
                  <a16:creationId xmlns:a16="http://schemas.microsoft.com/office/drawing/2014/main" id="{D583438D-5317-40A1-9974-5A409EDD4E0D}"/>
                </a:ext>
              </a:extLst>
            </p:cNvPr>
            <p:cNvSpPr/>
            <p:nvPr/>
          </p:nvSpPr>
          <p:spPr>
            <a:xfrm>
              <a:off x="8358054" y="3084200"/>
              <a:ext cx="3463536" cy="515637"/>
            </a:xfrm>
            <a:prstGeom prst="rect">
              <a:avLst/>
            </a:prstGeom>
            <a:solidFill>
              <a:srgbClr val="003BC9"/>
            </a:solidFill>
            <a:ln w="25400" cap="flat" cmpd="sng" algn="ctr">
              <a:noFill/>
              <a:prstDash val="solid"/>
            </a:ln>
            <a:effectLst/>
          </p:spPr>
          <p:txBody>
            <a:bodyPr lIns="0" tIns="0" rIns="0" bIns="0" anchor="ctr"/>
            <a:lstStyle/>
            <a:p>
              <a:pPr algn="ctr" defTabSz="685800">
                <a:defRPr/>
              </a:pPr>
              <a:r>
                <a:rPr lang="en-US" sz="1200" b="1" kern="0" dirty="0">
                  <a:solidFill>
                    <a:srgbClr val="FFFFFF"/>
                  </a:solidFill>
                  <a:latin typeface="IBM Plex Sans"/>
                  <a:cs typeface="Calibri" charset="0"/>
                </a:rPr>
                <a:t>DevOps</a:t>
              </a:r>
              <a:br>
                <a:rPr lang="en-US" sz="1013" b="1" kern="0" dirty="0">
                  <a:solidFill>
                    <a:srgbClr val="FFFFFF"/>
                  </a:solidFill>
                  <a:latin typeface="IBM Plex Sans"/>
                  <a:cs typeface="Calibri" charset="0"/>
                </a:rPr>
              </a:br>
              <a:r>
                <a:rPr lang="en-US" sz="1013" kern="0" dirty="0">
                  <a:solidFill>
                    <a:srgbClr val="FFFFFF"/>
                  </a:solidFill>
                  <a:latin typeface="IBM Plex Sans"/>
                  <a:cs typeface="Calibri" charset="0"/>
                </a:rPr>
                <a:t>Faster Deployments</a:t>
              </a:r>
            </a:p>
          </p:txBody>
        </p:sp>
        <p:cxnSp>
          <p:nvCxnSpPr>
            <p:cNvPr id="29" name="Straight Connector 28">
              <a:extLst>
                <a:ext uri="{FF2B5EF4-FFF2-40B4-BE49-F238E27FC236}">
                  <a16:creationId xmlns:a16="http://schemas.microsoft.com/office/drawing/2014/main" id="{2415142C-E1E7-49DD-BF8A-6B3546FE8E47}"/>
                </a:ext>
              </a:extLst>
            </p:cNvPr>
            <p:cNvCxnSpPr>
              <a:stCxn id="28" idx="3"/>
            </p:cNvCxnSpPr>
            <p:nvPr/>
          </p:nvCxnSpPr>
          <p:spPr>
            <a:xfrm>
              <a:off x="8083294" y="3342019"/>
              <a:ext cx="274760" cy="0"/>
            </a:xfrm>
            <a:prstGeom prst="line">
              <a:avLst/>
            </a:prstGeom>
            <a:noFill/>
            <a:ln w="12700" cap="flat" cmpd="sng" algn="ctr">
              <a:solidFill>
                <a:srgbClr val="000E5E">
                  <a:lumMod val="75000"/>
                  <a:lumOff val="25000"/>
                </a:srgbClr>
              </a:solidFill>
              <a:prstDash val="solid"/>
            </a:ln>
            <a:effectLst/>
          </p:spPr>
        </p:cxnSp>
        <p:sp>
          <p:nvSpPr>
            <p:cNvPr id="30" name="Rectangle 29">
              <a:extLst>
                <a:ext uri="{FF2B5EF4-FFF2-40B4-BE49-F238E27FC236}">
                  <a16:creationId xmlns:a16="http://schemas.microsoft.com/office/drawing/2014/main" id="{2CFB353D-E55D-4C7F-B8BA-7E3FA4AACBB6}"/>
                </a:ext>
              </a:extLst>
            </p:cNvPr>
            <p:cNvSpPr/>
            <p:nvPr/>
          </p:nvSpPr>
          <p:spPr>
            <a:xfrm>
              <a:off x="6598921" y="3746043"/>
              <a:ext cx="1484373" cy="515637"/>
            </a:xfrm>
            <a:prstGeom prst="rect">
              <a:avLst/>
            </a:prstGeom>
            <a:solidFill>
              <a:srgbClr val="003BC9"/>
            </a:solidFill>
            <a:ln w="25400" cap="flat" cmpd="sng" algn="ctr">
              <a:noFill/>
              <a:prstDash val="solid"/>
            </a:ln>
            <a:effectLst/>
          </p:spPr>
          <p:txBody>
            <a:bodyPr lIns="0" tIns="0" rIns="0" bIns="0" anchor="ctr"/>
            <a:lstStyle/>
            <a:p>
              <a:pPr algn="ctr"/>
              <a:r>
                <a:rPr lang="en-US" sz="1200" b="1" kern="0" dirty="0">
                  <a:solidFill>
                    <a:srgbClr val="FFFFFF"/>
                  </a:solidFill>
                  <a:latin typeface="IBM Plex Sans"/>
                  <a:cs typeface="Calibri" charset="0"/>
                </a:rPr>
                <a:t>30% Benefit</a:t>
              </a:r>
            </a:p>
          </p:txBody>
        </p:sp>
        <p:sp>
          <p:nvSpPr>
            <p:cNvPr id="31" name="Rectangle 30">
              <a:extLst>
                <a:ext uri="{FF2B5EF4-FFF2-40B4-BE49-F238E27FC236}">
                  <a16:creationId xmlns:a16="http://schemas.microsoft.com/office/drawing/2014/main" id="{E1A9F9B4-41E8-4AE6-ACDA-CC1D825AEA3C}"/>
                </a:ext>
              </a:extLst>
            </p:cNvPr>
            <p:cNvSpPr/>
            <p:nvPr/>
          </p:nvSpPr>
          <p:spPr>
            <a:xfrm>
              <a:off x="8358054" y="3746043"/>
              <a:ext cx="3463536" cy="515637"/>
            </a:xfrm>
            <a:prstGeom prst="rect">
              <a:avLst/>
            </a:prstGeom>
            <a:solidFill>
              <a:srgbClr val="003BC9"/>
            </a:solidFill>
            <a:ln w="25400" cap="flat" cmpd="sng" algn="ctr">
              <a:noFill/>
              <a:prstDash val="solid"/>
            </a:ln>
            <a:effectLst/>
          </p:spPr>
          <p:txBody>
            <a:bodyPr lIns="0" tIns="0" rIns="0" bIns="0" anchor="ctr"/>
            <a:lstStyle/>
            <a:p>
              <a:pPr algn="ctr" defTabSz="685800">
                <a:defRPr/>
              </a:pPr>
              <a:r>
                <a:rPr lang="en-US" sz="1200" b="1" kern="0" dirty="0">
                  <a:solidFill>
                    <a:srgbClr val="FFFFFF"/>
                  </a:solidFill>
                  <a:latin typeface="IBM Plex Sans"/>
                  <a:cs typeface="Calibri" charset="0"/>
                </a:rPr>
                <a:t>Deployment Efficiency</a:t>
              </a:r>
              <a:br>
                <a:rPr lang="en-US" sz="1013" b="1" kern="0" dirty="0">
                  <a:solidFill>
                    <a:srgbClr val="FFFFFF"/>
                  </a:solidFill>
                  <a:latin typeface="IBM Plex Sans"/>
                  <a:cs typeface="Calibri" charset="0"/>
                </a:rPr>
              </a:br>
              <a:r>
                <a:rPr lang="en-US" sz="1013" kern="0" dirty="0">
                  <a:solidFill>
                    <a:srgbClr val="FFFFFF"/>
                  </a:solidFill>
                  <a:latin typeface="IBM Plex Sans"/>
                  <a:cs typeface="Calibri" charset="0"/>
                </a:rPr>
                <a:t>Containers &amp; Microservices</a:t>
              </a:r>
            </a:p>
          </p:txBody>
        </p:sp>
        <p:cxnSp>
          <p:nvCxnSpPr>
            <p:cNvPr id="32" name="Straight Connector 31">
              <a:extLst>
                <a:ext uri="{FF2B5EF4-FFF2-40B4-BE49-F238E27FC236}">
                  <a16:creationId xmlns:a16="http://schemas.microsoft.com/office/drawing/2014/main" id="{B71904D6-6038-46F6-BCAA-91530127FC55}"/>
                </a:ext>
              </a:extLst>
            </p:cNvPr>
            <p:cNvCxnSpPr>
              <a:stCxn id="31" idx="3"/>
            </p:cNvCxnSpPr>
            <p:nvPr/>
          </p:nvCxnSpPr>
          <p:spPr>
            <a:xfrm>
              <a:off x="8083294" y="4003863"/>
              <a:ext cx="274760" cy="0"/>
            </a:xfrm>
            <a:prstGeom prst="line">
              <a:avLst/>
            </a:prstGeom>
            <a:noFill/>
            <a:ln w="12700" cap="flat" cmpd="sng" algn="ctr">
              <a:solidFill>
                <a:srgbClr val="000E5E">
                  <a:lumMod val="75000"/>
                  <a:lumOff val="25000"/>
                </a:srgbClr>
              </a:solidFill>
              <a:prstDash val="solid"/>
            </a:ln>
            <a:effectLst/>
          </p:spPr>
        </p:cxnSp>
        <p:sp>
          <p:nvSpPr>
            <p:cNvPr id="33" name="Rectangle 32">
              <a:extLst>
                <a:ext uri="{FF2B5EF4-FFF2-40B4-BE49-F238E27FC236}">
                  <a16:creationId xmlns:a16="http://schemas.microsoft.com/office/drawing/2014/main" id="{728CCF2F-CD2B-485A-A3C0-61091EDF0EEE}"/>
                </a:ext>
              </a:extLst>
            </p:cNvPr>
            <p:cNvSpPr/>
            <p:nvPr/>
          </p:nvSpPr>
          <p:spPr>
            <a:xfrm>
              <a:off x="6598921" y="4407886"/>
              <a:ext cx="1484373" cy="515637"/>
            </a:xfrm>
            <a:prstGeom prst="rect">
              <a:avLst/>
            </a:prstGeom>
            <a:solidFill>
              <a:srgbClr val="003BC9"/>
            </a:solidFill>
            <a:ln w="25400" cap="flat" cmpd="sng" algn="ctr">
              <a:noFill/>
              <a:prstDash val="solid"/>
            </a:ln>
            <a:effectLst/>
          </p:spPr>
          <p:txBody>
            <a:bodyPr lIns="0" tIns="0" rIns="0" bIns="0" anchor="ctr"/>
            <a:lstStyle/>
            <a:p>
              <a:pPr algn="ctr"/>
              <a:r>
                <a:rPr lang="en-US" sz="1200" b="1" kern="0" dirty="0">
                  <a:solidFill>
                    <a:srgbClr val="FFFFFF"/>
                  </a:solidFill>
                  <a:latin typeface="IBM Plex Sans"/>
                  <a:cs typeface="Calibri" charset="0"/>
                </a:rPr>
                <a:t>50% Benefit</a:t>
              </a:r>
            </a:p>
          </p:txBody>
        </p:sp>
        <p:sp>
          <p:nvSpPr>
            <p:cNvPr id="34" name="Rectangle 33">
              <a:extLst>
                <a:ext uri="{FF2B5EF4-FFF2-40B4-BE49-F238E27FC236}">
                  <a16:creationId xmlns:a16="http://schemas.microsoft.com/office/drawing/2014/main" id="{42675046-D09A-4086-81D3-E27C9D29EAD6}"/>
                </a:ext>
              </a:extLst>
            </p:cNvPr>
            <p:cNvSpPr/>
            <p:nvPr/>
          </p:nvSpPr>
          <p:spPr>
            <a:xfrm>
              <a:off x="8358054" y="4407886"/>
              <a:ext cx="3463536" cy="515637"/>
            </a:xfrm>
            <a:prstGeom prst="rect">
              <a:avLst/>
            </a:prstGeom>
            <a:solidFill>
              <a:srgbClr val="003BC9"/>
            </a:solidFill>
            <a:ln w="25400" cap="flat" cmpd="sng" algn="ctr">
              <a:noFill/>
              <a:prstDash val="solid"/>
            </a:ln>
            <a:effectLst/>
          </p:spPr>
          <p:txBody>
            <a:bodyPr lIns="0" tIns="0" rIns="0" bIns="0" anchor="ctr"/>
            <a:lstStyle/>
            <a:p>
              <a:pPr algn="ctr" defTabSz="685800">
                <a:defRPr/>
              </a:pPr>
              <a:r>
                <a:rPr lang="en-US" sz="1200" b="1" kern="0" dirty="0">
                  <a:solidFill>
                    <a:srgbClr val="FFFFFF"/>
                  </a:solidFill>
                  <a:latin typeface="IBM Plex Sans"/>
                  <a:cs typeface="Calibri" charset="0"/>
                </a:rPr>
                <a:t>Improved Security</a:t>
              </a:r>
              <a:br>
                <a:rPr lang="en-US" sz="1013" b="1" kern="0" dirty="0">
                  <a:solidFill>
                    <a:srgbClr val="FFFFFF"/>
                  </a:solidFill>
                  <a:latin typeface="IBM Plex Sans"/>
                  <a:cs typeface="Calibri" charset="0"/>
                </a:rPr>
              </a:br>
              <a:r>
                <a:rPr lang="en-US" sz="1013" kern="0" dirty="0">
                  <a:solidFill>
                    <a:srgbClr val="FFFFFF"/>
                  </a:solidFill>
                  <a:latin typeface="IBM Plex Sans"/>
                  <a:cs typeface="Calibri" charset="0"/>
                </a:rPr>
                <a:t>Management &amp; Risk Reduction</a:t>
              </a:r>
            </a:p>
          </p:txBody>
        </p:sp>
        <p:cxnSp>
          <p:nvCxnSpPr>
            <p:cNvPr id="35" name="Straight Connector 34">
              <a:extLst>
                <a:ext uri="{FF2B5EF4-FFF2-40B4-BE49-F238E27FC236}">
                  <a16:creationId xmlns:a16="http://schemas.microsoft.com/office/drawing/2014/main" id="{79EB0276-BB37-4103-8D22-E341CABDFF83}"/>
                </a:ext>
              </a:extLst>
            </p:cNvPr>
            <p:cNvCxnSpPr>
              <a:stCxn id="34" idx="3"/>
            </p:cNvCxnSpPr>
            <p:nvPr/>
          </p:nvCxnSpPr>
          <p:spPr>
            <a:xfrm>
              <a:off x="8083294" y="4665705"/>
              <a:ext cx="274760" cy="0"/>
            </a:xfrm>
            <a:prstGeom prst="line">
              <a:avLst/>
            </a:prstGeom>
            <a:noFill/>
            <a:ln w="12700" cap="flat" cmpd="sng" algn="ctr">
              <a:solidFill>
                <a:srgbClr val="000E5E">
                  <a:lumMod val="75000"/>
                  <a:lumOff val="25000"/>
                </a:srgbClr>
              </a:solidFill>
              <a:prstDash val="solid"/>
            </a:ln>
            <a:effectLst/>
          </p:spPr>
        </p:cxnSp>
        <p:cxnSp>
          <p:nvCxnSpPr>
            <p:cNvPr id="36" name="Straight Connector 35">
              <a:extLst>
                <a:ext uri="{FF2B5EF4-FFF2-40B4-BE49-F238E27FC236}">
                  <a16:creationId xmlns:a16="http://schemas.microsoft.com/office/drawing/2014/main" id="{5B467CF2-EE45-4E92-A6ED-05B4A10F0EC3}"/>
                </a:ext>
              </a:extLst>
            </p:cNvPr>
            <p:cNvCxnSpPr/>
            <p:nvPr/>
          </p:nvCxnSpPr>
          <p:spPr>
            <a:xfrm>
              <a:off x="6598920" y="1763431"/>
              <a:ext cx="0" cy="3160092"/>
            </a:xfrm>
            <a:prstGeom prst="line">
              <a:avLst/>
            </a:prstGeom>
            <a:solidFill>
              <a:srgbClr val="003BC9"/>
            </a:solidFill>
            <a:ln w="25400" cap="flat" cmpd="sng" algn="ctr">
              <a:noFill/>
              <a:prstDash val="solid"/>
            </a:ln>
            <a:effectLst/>
          </p:spPr>
        </p:cxnSp>
      </p:grpSp>
      <p:sp>
        <p:nvSpPr>
          <p:cNvPr id="38" name="Footer Placeholder 37">
            <a:extLst>
              <a:ext uri="{FF2B5EF4-FFF2-40B4-BE49-F238E27FC236}">
                <a16:creationId xmlns:a16="http://schemas.microsoft.com/office/drawing/2014/main" id="{D2BC03EE-94CF-4F4A-8E16-6E3CE2DFE1A1}"/>
              </a:ext>
            </a:extLst>
          </p:cNvPr>
          <p:cNvSpPr>
            <a:spLocks noGrp="1"/>
          </p:cNvSpPr>
          <p:nvPr>
            <p:ph type="ftr" sz="quarter" idx="10"/>
          </p:nvPr>
        </p:nvSpPr>
        <p:spPr/>
        <p:txBody>
          <a:bodyPr/>
          <a:lstStyle/>
          <a:p>
            <a:r>
              <a:rPr lang="en-US" dirty="0"/>
              <a:t>IBM Cloud Pak for Data Workshop v3.0.1 / © 2020 IBM Corporation</a:t>
            </a:r>
          </a:p>
        </p:txBody>
      </p:sp>
      <p:sp>
        <p:nvSpPr>
          <p:cNvPr id="39" name="Slide Number Placeholder 38">
            <a:extLst>
              <a:ext uri="{FF2B5EF4-FFF2-40B4-BE49-F238E27FC236}">
                <a16:creationId xmlns:a16="http://schemas.microsoft.com/office/drawing/2014/main" id="{54C88428-A74F-5241-914A-FFD4053E56A5}"/>
              </a:ext>
            </a:extLst>
          </p:cNvPr>
          <p:cNvSpPr>
            <a:spLocks noGrp="1"/>
          </p:cNvSpPr>
          <p:nvPr>
            <p:ph type="sldNum" sz="quarter" idx="11"/>
          </p:nvPr>
        </p:nvSpPr>
        <p:spPr/>
        <p:txBody>
          <a:bodyPr/>
          <a:lstStyle/>
          <a:p>
            <a:fld id="{59395FB3-9C97-154F-86B2-7E381B951268}" type="slidenum">
              <a:rPr lang="en-US" smtClean="0"/>
              <a:pPr/>
              <a:t>15</a:t>
            </a:fld>
            <a:endParaRPr lang="en-US" dirty="0"/>
          </a:p>
        </p:txBody>
      </p:sp>
      <p:pic>
        <p:nvPicPr>
          <p:cNvPr id="40" name="Picture 39">
            <a:extLst>
              <a:ext uri="{FF2B5EF4-FFF2-40B4-BE49-F238E27FC236}">
                <a16:creationId xmlns:a16="http://schemas.microsoft.com/office/drawing/2014/main" id="{BC03AAAB-461A-A248-9322-698F59C4AA82}"/>
              </a:ext>
            </a:extLst>
          </p:cNvPr>
          <p:cNvPicPr>
            <a:picLocks noChangeAspect="1"/>
          </p:cNvPicPr>
          <p:nvPr/>
        </p:nvPicPr>
        <p:blipFill>
          <a:blip r:embed="rId8"/>
          <a:stretch>
            <a:fillRect/>
          </a:stretch>
        </p:blipFill>
        <p:spPr>
          <a:xfrm>
            <a:off x="8388628" y="141514"/>
            <a:ext cx="605352" cy="699791"/>
          </a:xfrm>
          <a:prstGeom prst="rect">
            <a:avLst/>
          </a:prstGeom>
        </p:spPr>
      </p:pic>
    </p:spTree>
    <p:extLst>
      <p:ext uri="{BB962C8B-B14F-4D97-AF65-F5344CB8AC3E}">
        <p14:creationId xmlns:p14="http://schemas.microsoft.com/office/powerpoint/2010/main" val="681263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E6083EE-AB65-1742-8C90-FA1051E14DFD}"/>
              </a:ext>
            </a:extLst>
          </p:cNvPr>
          <p:cNvSpPr/>
          <p:nvPr/>
        </p:nvSpPr>
        <p:spPr bwMode="auto">
          <a:xfrm>
            <a:off x="210312" y="914400"/>
            <a:ext cx="8778240" cy="4022648"/>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581558"/>
          </a:xfrm>
        </p:spPr>
        <p:txBody>
          <a:bodyPr/>
          <a:lstStyle/>
          <a:p>
            <a:r>
              <a:rPr lang="en-US" dirty="0"/>
              <a:t>The Private Cloud Platform Market Leader</a:t>
            </a:r>
            <a:br>
              <a:rPr lang="en-US" dirty="0"/>
            </a:br>
            <a:r>
              <a:rPr lang="en-US" sz="1800" dirty="0"/>
              <a:t>Red Hat OpenShift Kubernetes Engine</a:t>
            </a:r>
          </a:p>
        </p:txBody>
      </p:sp>
      <p:pic>
        <p:nvPicPr>
          <p:cNvPr id="6" name="Picture 5">
            <a:extLst>
              <a:ext uri="{FF2B5EF4-FFF2-40B4-BE49-F238E27FC236}">
                <a16:creationId xmlns:a16="http://schemas.microsoft.com/office/drawing/2014/main" id="{CB994D2C-5052-44BE-809B-72189DE8C016}"/>
              </a:ext>
            </a:extLst>
          </p:cNvPr>
          <p:cNvPicPr>
            <a:picLocks noChangeAspect="1"/>
          </p:cNvPicPr>
          <p:nvPr/>
        </p:nvPicPr>
        <p:blipFill>
          <a:blip r:embed="rId3"/>
          <a:stretch>
            <a:fillRect/>
          </a:stretch>
        </p:blipFill>
        <p:spPr>
          <a:xfrm>
            <a:off x="1465061" y="1211872"/>
            <a:ext cx="6403965" cy="3697991"/>
          </a:xfrm>
          <a:prstGeom prst="rect">
            <a:avLst/>
          </a:prstGeom>
        </p:spPr>
      </p:pic>
      <p:pic>
        <p:nvPicPr>
          <p:cNvPr id="11" name="Picture 10" descr="A close up of a sign&#10;&#10;Description automatically generated">
            <a:extLst>
              <a:ext uri="{FF2B5EF4-FFF2-40B4-BE49-F238E27FC236}">
                <a16:creationId xmlns:a16="http://schemas.microsoft.com/office/drawing/2014/main" id="{90BFBCCB-6358-4F96-B260-4CC2614DD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4" y="1211872"/>
            <a:ext cx="836267" cy="894074"/>
          </a:xfrm>
          <a:prstGeom prst="rect">
            <a:avLst/>
          </a:prstGeom>
        </p:spPr>
      </p:pic>
      <p:sp>
        <p:nvSpPr>
          <p:cNvPr id="3" name="Footer Placeholder 2">
            <a:extLst>
              <a:ext uri="{FF2B5EF4-FFF2-40B4-BE49-F238E27FC236}">
                <a16:creationId xmlns:a16="http://schemas.microsoft.com/office/drawing/2014/main" id="{4C4FDBC1-B766-4045-9C86-6CF3119E63B6}"/>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8ADA02CC-7426-5249-B701-5E39253DD1A6}"/>
              </a:ext>
            </a:extLst>
          </p:cNvPr>
          <p:cNvSpPr>
            <a:spLocks noGrp="1"/>
          </p:cNvSpPr>
          <p:nvPr>
            <p:ph type="sldNum" sz="quarter" idx="11"/>
          </p:nvPr>
        </p:nvSpPr>
        <p:spPr/>
        <p:txBody>
          <a:bodyPr/>
          <a:lstStyle/>
          <a:p>
            <a:fld id="{59395FB3-9C97-154F-86B2-7E381B951268}" type="slidenum">
              <a:rPr lang="en-US" smtClean="0"/>
              <a:pPr/>
              <a:t>16</a:t>
            </a:fld>
            <a:endParaRPr lang="en-US" dirty="0"/>
          </a:p>
        </p:txBody>
      </p:sp>
      <p:pic>
        <p:nvPicPr>
          <p:cNvPr id="9" name="Picture 8">
            <a:extLst>
              <a:ext uri="{FF2B5EF4-FFF2-40B4-BE49-F238E27FC236}">
                <a16:creationId xmlns:a16="http://schemas.microsoft.com/office/drawing/2014/main" id="{969EAD35-892C-AD40-A388-D1A7317B8627}"/>
              </a:ext>
            </a:extLst>
          </p:cNvPr>
          <p:cNvPicPr>
            <a:picLocks noChangeAspect="1"/>
          </p:cNvPicPr>
          <p:nvPr/>
        </p:nvPicPr>
        <p:blipFill>
          <a:blip r:embed="rId5"/>
          <a:stretch>
            <a:fillRect/>
          </a:stretch>
        </p:blipFill>
        <p:spPr>
          <a:xfrm>
            <a:off x="8388628" y="141514"/>
            <a:ext cx="605352" cy="699791"/>
          </a:xfrm>
          <a:prstGeom prst="rect">
            <a:avLst/>
          </a:prstGeom>
        </p:spPr>
      </p:pic>
    </p:spTree>
    <p:extLst>
      <p:ext uri="{BB962C8B-B14F-4D97-AF65-F5344CB8AC3E}">
        <p14:creationId xmlns:p14="http://schemas.microsoft.com/office/powerpoint/2010/main" val="1253554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683625" cy="627833"/>
          </a:xfrm>
        </p:spPr>
        <p:txBody>
          <a:bodyPr/>
          <a:lstStyle/>
          <a:p>
            <a:r>
              <a:rPr lang="en-US" dirty="0"/>
              <a:t>Cloud Pak for Data (CPD)</a:t>
            </a:r>
            <a:br>
              <a:rPr lang="en-US" dirty="0"/>
            </a:br>
            <a:r>
              <a:rPr lang="en-US" sz="1800" dirty="0"/>
              <a:t>Architectural overview</a:t>
            </a:r>
          </a:p>
        </p:txBody>
      </p:sp>
      <p:pic>
        <p:nvPicPr>
          <p:cNvPr id="3" name="Picture 2">
            <a:extLst>
              <a:ext uri="{FF2B5EF4-FFF2-40B4-BE49-F238E27FC236}">
                <a16:creationId xmlns:a16="http://schemas.microsoft.com/office/drawing/2014/main" id="{4CBC00BC-D070-4F11-A003-B92C377A319A}"/>
              </a:ext>
            </a:extLst>
          </p:cNvPr>
          <p:cNvPicPr>
            <a:picLocks noChangeAspect="1"/>
          </p:cNvPicPr>
          <p:nvPr/>
        </p:nvPicPr>
        <p:blipFill>
          <a:blip r:embed="rId3"/>
          <a:stretch>
            <a:fillRect/>
          </a:stretch>
        </p:blipFill>
        <p:spPr>
          <a:xfrm>
            <a:off x="285750" y="1131570"/>
            <a:ext cx="3188970" cy="3700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Group 3">
            <a:extLst>
              <a:ext uri="{FF2B5EF4-FFF2-40B4-BE49-F238E27FC236}">
                <a16:creationId xmlns:a16="http://schemas.microsoft.com/office/drawing/2014/main" id="{ADA05806-12AC-467B-B8B0-E8885B26D552}"/>
              </a:ext>
            </a:extLst>
          </p:cNvPr>
          <p:cNvGrpSpPr/>
          <p:nvPr/>
        </p:nvGrpSpPr>
        <p:grpSpPr>
          <a:xfrm>
            <a:off x="3668908" y="1106479"/>
            <a:ext cx="5197205" cy="3727031"/>
            <a:chOff x="4891878" y="1475306"/>
            <a:chExt cx="6929606" cy="4969374"/>
          </a:xfrm>
        </p:grpSpPr>
        <p:sp>
          <p:nvSpPr>
            <p:cNvPr id="57" name="Rectangle: Rounded Corners 56">
              <a:extLst>
                <a:ext uri="{FF2B5EF4-FFF2-40B4-BE49-F238E27FC236}">
                  <a16:creationId xmlns:a16="http://schemas.microsoft.com/office/drawing/2014/main" id="{BA702F97-175E-45E7-861B-40D85FA6837F}"/>
                </a:ext>
              </a:extLst>
            </p:cNvPr>
            <p:cNvSpPr/>
            <p:nvPr/>
          </p:nvSpPr>
          <p:spPr bwMode="auto">
            <a:xfrm>
              <a:off x="4891878" y="1475306"/>
              <a:ext cx="6919122" cy="926987"/>
            </a:xfrm>
            <a:prstGeom prst="roundRect">
              <a:avLst>
                <a:gd name="adj" fmla="val 2386"/>
              </a:avLst>
            </a:prstGeom>
            <a:gradFill>
              <a:gsLst>
                <a:gs pos="0">
                  <a:srgbClr val="B3BEFF"/>
                </a:gs>
                <a:gs pos="35000">
                  <a:srgbClr val="C5CCFF"/>
                </a:gs>
                <a:gs pos="100000">
                  <a:schemeClr val="accent1">
                    <a:tint val="15000"/>
                    <a:satMod val="350000"/>
                  </a:schemeClr>
                </a:gs>
              </a:gsLst>
            </a:gradFill>
            <a:ln w="12700">
              <a:solidFill>
                <a:schemeClr val="accent1">
                  <a:lumMod val="20000"/>
                  <a:lumOff val="80000"/>
                </a:schemeClr>
              </a:solidFill>
              <a:headEnd type="none" w="med" len="med"/>
              <a:tailEnd type="none" w="med" len="med"/>
            </a:ln>
            <a:effectLst>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endParaRPr lang="en-US" sz="1013" dirty="0">
                <a:solidFill>
                  <a:schemeClr val="tx1"/>
                </a:solidFill>
                <a:latin typeface="Arial" charset="0"/>
                <a:cs typeface="Arial" charset="0"/>
              </a:endParaRPr>
            </a:p>
          </p:txBody>
        </p:sp>
        <p:sp>
          <p:nvSpPr>
            <p:cNvPr id="59" name="TextBox 58">
              <a:extLst>
                <a:ext uri="{FF2B5EF4-FFF2-40B4-BE49-F238E27FC236}">
                  <a16:creationId xmlns:a16="http://schemas.microsoft.com/office/drawing/2014/main" id="{F380A627-0A6C-4EB6-A9D0-74EFA215EC91}"/>
                </a:ext>
              </a:extLst>
            </p:cNvPr>
            <p:cNvSpPr txBox="1"/>
            <p:nvPr/>
          </p:nvSpPr>
          <p:spPr>
            <a:xfrm>
              <a:off x="4983318" y="1490085"/>
              <a:ext cx="5242559" cy="400109"/>
            </a:xfrm>
            <a:prstGeom prst="rect">
              <a:avLst/>
            </a:prstGeom>
            <a:noFill/>
          </p:spPr>
          <p:txBody>
            <a:bodyPr wrap="square" rtlCol="0">
              <a:spAutoFit/>
            </a:bodyPr>
            <a:lstStyle/>
            <a:p>
              <a:pPr algn="l"/>
              <a:r>
                <a:rPr lang="en-US" b="1" dirty="0">
                  <a:solidFill>
                    <a:srgbClr val="002060"/>
                  </a:solidFill>
                </a:rPr>
                <a:t>1. Services Ecosystem</a:t>
              </a:r>
            </a:p>
          </p:txBody>
        </p:sp>
        <p:sp>
          <p:nvSpPr>
            <p:cNvPr id="60" name="TextBox 59">
              <a:extLst>
                <a:ext uri="{FF2B5EF4-FFF2-40B4-BE49-F238E27FC236}">
                  <a16:creationId xmlns:a16="http://schemas.microsoft.com/office/drawing/2014/main" id="{699E4ECB-6DFF-4C24-93C6-7534DD5ACB98}"/>
                </a:ext>
              </a:extLst>
            </p:cNvPr>
            <p:cNvSpPr txBox="1"/>
            <p:nvPr/>
          </p:nvSpPr>
          <p:spPr>
            <a:xfrm>
              <a:off x="5241093" y="1817518"/>
              <a:ext cx="6478467" cy="615553"/>
            </a:xfrm>
            <a:prstGeom prst="rect">
              <a:avLst/>
            </a:prstGeom>
            <a:noFill/>
          </p:spPr>
          <p:txBody>
            <a:bodyPr wrap="square" rtlCol="0">
              <a:spAutoFit/>
            </a:bodyPr>
            <a:lstStyle/>
            <a:p>
              <a:pPr algn="l"/>
              <a:r>
                <a:rPr lang="en-US" sz="1200" dirty="0"/>
                <a:t>At a click, access and deploy an ecosystem of 45+ services and templates from IBM and third parties.</a:t>
              </a:r>
            </a:p>
          </p:txBody>
        </p:sp>
        <p:sp>
          <p:nvSpPr>
            <p:cNvPr id="61" name="Rectangle: Rounded Corners 60">
              <a:extLst>
                <a:ext uri="{FF2B5EF4-FFF2-40B4-BE49-F238E27FC236}">
                  <a16:creationId xmlns:a16="http://schemas.microsoft.com/office/drawing/2014/main" id="{886095B7-8AAA-415E-9521-74E7AFAE8E2E}"/>
                </a:ext>
              </a:extLst>
            </p:cNvPr>
            <p:cNvSpPr/>
            <p:nvPr/>
          </p:nvSpPr>
          <p:spPr bwMode="auto">
            <a:xfrm>
              <a:off x="4891878" y="2498215"/>
              <a:ext cx="6919122" cy="919600"/>
            </a:xfrm>
            <a:prstGeom prst="roundRect">
              <a:avLst>
                <a:gd name="adj" fmla="val 2386"/>
              </a:avLst>
            </a:prstGeom>
            <a:gradFill>
              <a:gsLst>
                <a:gs pos="0">
                  <a:srgbClr val="B3BEFF"/>
                </a:gs>
                <a:gs pos="35000">
                  <a:srgbClr val="C5CCFF"/>
                </a:gs>
                <a:gs pos="100000">
                  <a:schemeClr val="accent1">
                    <a:tint val="15000"/>
                    <a:satMod val="350000"/>
                  </a:schemeClr>
                </a:gs>
              </a:gsLst>
            </a:gradFill>
            <a:ln w="12700">
              <a:solidFill>
                <a:schemeClr val="accent1">
                  <a:lumMod val="20000"/>
                  <a:lumOff val="80000"/>
                </a:schemeClr>
              </a:solidFill>
              <a:headEnd type="none" w="med" len="med"/>
              <a:tailEnd type="none" w="med" len="med"/>
            </a:ln>
            <a:effectLst>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endParaRPr lang="en-US" sz="1013" dirty="0">
                <a:solidFill>
                  <a:schemeClr val="tx1"/>
                </a:solidFill>
                <a:latin typeface="Arial" charset="0"/>
                <a:cs typeface="Arial" charset="0"/>
              </a:endParaRPr>
            </a:p>
          </p:txBody>
        </p:sp>
        <p:sp>
          <p:nvSpPr>
            <p:cNvPr id="62" name="TextBox 61">
              <a:extLst>
                <a:ext uri="{FF2B5EF4-FFF2-40B4-BE49-F238E27FC236}">
                  <a16:creationId xmlns:a16="http://schemas.microsoft.com/office/drawing/2014/main" id="{9CEA4A51-13B0-48B8-976E-501BD19280A0}"/>
                </a:ext>
              </a:extLst>
            </p:cNvPr>
            <p:cNvSpPr txBox="1"/>
            <p:nvPr/>
          </p:nvSpPr>
          <p:spPr>
            <a:xfrm>
              <a:off x="4983318" y="2544029"/>
              <a:ext cx="5242559" cy="400109"/>
            </a:xfrm>
            <a:prstGeom prst="rect">
              <a:avLst/>
            </a:prstGeom>
            <a:noFill/>
          </p:spPr>
          <p:txBody>
            <a:bodyPr wrap="square" rtlCol="0">
              <a:spAutoFit/>
            </a:bodyPr>
            <a:lstStyle/>
            <a:p>
              <a:pPr algn="l"/>
              <a:r>
                <a:rPr lang="en-US" b="1" dirty="0">
                  <a:solidFill>
                    <a:srgbClr val="002060"/>
                  </a:solidFill>
                </a:rPr>
                <a:t>2. Data Virtualization</a:t>
              </a:r>
            </a:p>
          </p:txBody>
        </p:sp>
        <p:sp>
          <p:nvSpPr>
            <p:cNvPr id="69" name="TextBox 68">
              <a:extLst>
                <a:ext uri="{FF2B5EF4-FFF2-40B4-BE49-F238E27FC236}">
                  <a16:creationId xmlns:a16="http://schemas.microsoft.com/office/drawing/2014/main" id="{F9387321-9DC1-4580-A936-F9693EEE9A10}"/>
                </a:ext>
              </a:extLst>
            </p:cNvPr>
            <p:cNvSpPr txBox="1"/>
            <p:nvPr/>
          </p:nvSpPr>
          <p:spPr>
            <a:xfrm>
              <a:off x="5241091" y="2796979"/>
              <a:ext cx="6478469" cy="615553"/>
            </a:xfrm>
            <a:prstGeom prst="rect">
              <a:avLst/>
            </a:prstGeom>
            <a:noFill/>
          </p:spPr>
          <p:txBody>
            <a:bodyPr wrap="square" rtlCol="0">
              <a:spAutoFit/>
            </a:bodyPr>
            <a:lstStyle/>
            <a:p>
              <a:pPr algn="l"/>
              <a:r>
                <a:rPr lang="en-US" sz="1200" dirty="0"/>
                <a:t>Query across multiple data sources fast and easy without moving your data. </a:t>
              </a:r>
            </a:p>
          </p:txBody>
        </p:sp>
        <p:sp>
          <p:nvSpPr>
            <p:cNvPr id="79" name="Rectangle: Rounded Corners 78">
              <a:extLst>
                <a:ext uri="{FF2B5EF4-FFF2-40B4-BE49-F238E27FC236}">
                  <a16:creationId xmlns:a16="http://schemas.microsoft.com/office/drawing/2014/main" id="{92802A9F-D655-4387-8986-C8632C26EA47}"/>
                </a:ext>
              </a:extLst>
            </p:cNvPr>
            <p:cNvSpPr/>
            <p:nvPr/>
          </p:nvSpPr>
          <p:spPr bwMode="auto">
            <a:xfrm>
              <a:off x="4896082" y="3514810"/>
              <a:ext cx="6904016" cy="1093991"/>
            </a:xfrm>
            <a:prstGeom prst="roundRect">
              <a:avLst>
                <a:gd name="adj" fmla="val 2386"/>
              </a:avLst>
            </a:prstGeom>
            <a:gradFill>
              <a:gsLst>
                <a:gs pos="0">
                  <a:srgbClr val="B3BEFF"/>
                </a:gs>
                <a:gs pos="35000">
                  <a:srgbClr val="C5CCFF"/>
                </a:gs>
                <a:gs pos="100000">
                  <a:schemeClr val="accent1">
                    <a:tint val="15000"/>
                    <a:satMod val="350000"/>
                  </a:schemeClr>
                </a:gs>
              </a:gsLst>
            </a:gradFill>
            <a:ln w="12700">
              <a:solidFill>
                <a:schemeClr val="accent1">
                  <a:lumMod val="20000"/>
                  <a:lumOff val="80000"/>
                </a:schemeClr>
              </a:solidFill>
              <a:headEnd type="none" w="med" len="med"/>
              <a:tailEnd type="none" w="med" len="med"/>
            </a:ln>
            <a:effectLst>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endParaRPr lang="en-US" sz="1013" dirty="0">
                <a:solidFill>
                  <a:schemeClr val="tx1"/>
                </a:solidFill>
                <a:latin typeface="Arial" charset="0"/>
                <a:cs typeface="Arial" charset="0"/>
              </a:endParaRPr>
            </a:p>
          </p:txBody>
        </p:sp>
        <p:sp>
          <p:nvSpPr>
            <p:cNvPr id="83" name="TextBox 82">
              <a:extLst>
                <a:ext uri="{FF2B5EF4-FFF2-40B4-BE49-F238E27FC236}">
                  <a16:creationId xmlns:a16="http://schemas.microsoft.com/office/drawing/2014/main" id="{EAD74AF6-D5B1-4C79-AB80-996CB0A859B9}"/>
                </a:ext>
              </a:extLst>
            </p:cNvPr>
            <p:cNvSpPr txBox="1"/>
            <p:nvPr/>
          </p:nvSpPr>
          <p:spPr>
            <a:xfrm>
              <a:off x="4983318" y="3515784"/>
              <a:ext cx="5810373" cy="400109"/>
            </a:xfrm>
            <a:prstGeom prst="rect">
              <a:avLst/>
            </a:prstGeom>
            <a:noFill/>
          </p:spPr>
          <p:txBody>
            <a:bodyPr wrap="square" rtlCol="0">
              <a:spAutoFit/>
            </a:bodyPr>
            <a:lstStyle/>
            <a:p>
              <a:pPr algn="l"/>
              <a:r>
                <a:rPr lang="en-US" b="1" dirty="0">
                  <a:solidFill>
                    <a:srgbClr val="002060"/>
                  </a:solidFill>
                </a:rPr>
                <a:t>3. Control Plane (Platform Interface)</a:t>
              </a:r>
            </a:p>
          </p:txBody>
        </p:sp>
        <p:sp>
          <p:nvSpPr>
            <p:cNvPr id="84" name="TextBox 83">
              <a:extLst>
                <a:ext uri="{FF2B5EF4-FFF2-40B4-BE49-F238E27FC236}">
                  <a16:creationId xmlns:a16="http://schemas.microsoft.com/office/drawing/2014/main" id="{FB31BB1D-EFE9-4F36-BEE4-91BF1F57A7A2}"/>
                </a:ext>
              </a:extLst>
            </p:cNvPr>
            <p:cNvSpPr txBox="1"/>
            <p:nvPr/>
          </p:nvSpPr>
          <p:spPr>
            <a:xfrm>
              <a:off x="5248643" y="3777804"/>
              <a:ext cx="6463363" cy="861775"/>
            </a:xfrm>
            <a:prstGeom prst="rect">
              <a:avLst/>
            </a:prstGeom>
            <a:noFill/>
          </p:spPr>
          <p:txBody>
            <a:bodyPr wrap="square" rtlCol="0">
              <a:spAutoFit/>
            </a:bodyPr>
            <a:lstStyle/>
            <a:p>
              <a:pPr algn="l"/>
              <a:r>
                <a:rPr lang="en-US" sz="1200" dirty="0"/>
                <a:t>Speed time to value with a single platform that integrates data management, data governance and analysis for greater efficiency and improved use of resources</a:t>
              </a:r>
            </a:p>
          </p:txBody>
        </p:sp>
        <p:sp>
          <p:nvSpPr>
            <p:cNvPr id="86" name="Rectangle: Rounded Corners 85">
              <a:extLst>
                <a:ext uri="{FF2B5EF4-FFF2-40B4-BE49-F238E27FC236}">
                  <a16:creationId xmlns:a16="http://schemas.microsoft.com/office/drawing/2014/main" id="{DE9C8E3E-156F-4B69-8FFF-84F286CAC6D4}"/>
                </a:ext>
              </a:extLst>
            </p:cNvPr>
            <p:cNvSpPr/>
            <p:nvPr/>
          </p:nvSpPr>
          <p:spPr bwMode="auto">
            <a:xfrm>
              <a:off x="4902362" y="4670209"/>
              <a:ext cx="6919122" cy="830997"/>
            </a:xfrm>
            <a:prstGeom prst="roundRect">
              <a:avLst>
                <a:gd name="adj" fmla="val 2386"/>
              </a:avLst>
            </a:prstGeom>
            <a:gradFill>
              <a:gsLst>
                <a:gs pos="0">
                  <a:srgbClr val="B3BEFF"/>
                </a:gs>
                <a:gs pos="35000">
                  <a:srgbClr val="C5CCFF"/>
                </a:gs>
                <a:gs pos="100000">
                  <a:schemeClr val="accent1">
                    <a:tint val="15000"/>
                    <a:satMod val="350000"/>
                  </a:schemeClr>
                </a:gs>
              </a:gsLst>
            </a:gradFill>
            <a:ln w="12700">
              <a:solidFill>
                <a:schemeClr val="accent1">
                  <a:lumMod val="20000"/>
                  <a:lumOff val="80000"/>
                </a:schemeClr>
              </a:solidFill>
              <a:headEnd type="none" w="med" len="med"/>
              <a:tailEnd type="none" w="med" len="med"/>
            </a:ln>
            <a:effectLst>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endParaRPr lang="en-US" sz="1013" dirty="0">
                <a:solidFill>
                  <a:schemeClr val="tx1"/>
                </a:solidFill>
                <a:latin typeface="Arial" charset="0"/>
                <a:cs typeface="Arial" charset="0"/>
              </a:endParaRPr>
            </a:p>
          </p:txBody>
        </p:sp>
        <p:sp>
          <p:nvSpPr>
            <p:cNvPr id="87" name="TextBox 86">
              <a:extLst>
                <a:ext uri="{FF2B5EF4-FFF2-40B4-BE49-F238E27FC236}">
                  <a16:creationId xmlns:a16="http://schemas.microsoft.com/office/drawing/2014/main" id="{615320C4-C90B-4137-8567-5C3292DEB1C9}"/>
                </a:ext>
              </a:extLst>
            </p:cNvPr>
            <p:cNvSpPr txBox="1"/>
            <p:nvPr/>
          </p:nvSpPr>
          <p:spPr>
            <a:xfrm>
              <a:off x="4983318" y="4686154"/>
              <a:ext cx="5242559" cy="400109"/>
            </a:xfrm>
            <a:prstGeom prst="rect">
              <a:avLst/>
            </a:prstGeom>
            <a:noFill/>
          </p:spPr>
          <p:txBody>
            <a:bodyPr wrap="square" rtlCol="0">
              <a:spAutoFit/>
            </a:bodyPr>
            <a:lstStyle/>
            <a:p>
              <a:pPr algn="l"/>
              <a:r>
                <a:rPr lang="en-US" b="1" dirty="0">
                  <a:solidFill>
                    <a:srgbClr val="002060"/>
                  </a:solidFill>
                </a:rPr>
                <a:t>4. OpenShift (Kubernetes Engine)</a:t>
              </a:r>
            </a:p>
          </p:txBody>
        </p:sp>
        <p:sp>
          <p:nvSpPr>
            <p:cNvPr id="88" name="TextBox 87">
              <a:extLst>
                <a:ext uri="{FF2B5EF4-FFF2-40B4-BE49-F238E27FC236}">
                  <a16:creationId xmlns:a16="http://schemas.microsoft.com/office/drawing/2014/main" id="{B9322FC2-839B-460A-9B69-147068C48013}"/>
                </a:ext>
              </a:extLst>
            </p:cNvPr>
            <p:cNvSpPr txBox="1"/>
            <p:nvPr/>
          </p:nvSpPr>
          <p:spPr>
            <a:xfrm>
              <a:off x="5233537" y="4922126"/>
              <a:ext cx="6478469" cy="615553"/>
            </a:xfrm>
            <a:prstGeom prst="rect">
              <a:avLst/>
            </a:prstGeom>
            <a:noFill/>
          </p:spPr>
          <p:txBody>
            <a:bodyPr wrap="square" rtlCol="0">
              <a:spAutoFit/>
            </a:bodyPr>
            <a:lstStyle/>
            <a:p>
              <a:pPr algn="l"/>
              <a:r>
                <a:rPr lang="en-US" sz="1200" dirty="0"/>
                <a:t>Leverage the leading hybrid cloud, enterprise container platform for an innovative and fast deployment strategy.</a:t>
              </a:r>
            </a:p>
          </p:txBody>
        </p:sp>
        <p:sp>
          <p:nvSpPr>
            <p:cNvPr id="89" name="Rectangle: Rounded Corners 88">
              <a:extLst>
                <a:ext uri="{FF2B5EF4-FFF2-40B4-BE49-F238E27FC236}">
                  <a16:creationId xmlns:a16="http://schemas.microsoft.com/office/drawing/2014/main" id="{19895A62-9D9E-42FA-8B08-7776D48E0768}"/>
                </a:ext>
              </a:extLst>
            </p:cNvPr>
            <p:cNvSpPr/>
            <p:nvPr/>
          </p:nvSpPr>
          <p:spPr bwMode="auto">
            <a:xfrm>
              <a:off x="4902362" y="5577211"/>
              <a:ext cx="6919122" cy="830997"/>
            </a:xfrm>
            <a:prstGeom prst="roundRect">
              <a:avLst>
                <a:gd name="adj" fmla="val 2386"/>
              </a:avLst>
            </a:prstGeom>
            <a:gradFill>
              <a:gsLst>
                <a:gs pos="0">
                  <a:srgbClr val="B3BEFF"/>
                </a:gs>
                <a:gs pos="35000">
                  <a:srgbClr val="C5CCFF"/>
                </a:gs>
                <a:gs pos="100000">
                  <a:schemeClr val="accent1">
                    <a:tint val="15000"/>
                    <a:satMod val="350000"/>
                  </a:schemeClr>
                </a:gs>
              </a:gsLst>
            </a:gradFill>
            <a:ln w="12700">
              <a:solidFill>
                <a:schemeClr val="accent1">
                  <a:lumMod val="20000"/>
                  <a:lumOff val="80000"/>
                </a:schemeClr>
              </a:solidFill>
              <a:headEnd type="none" w="med" len="med"/>
              <a:tailEnd type="none" w="med" len="med"/>
            </a:ln>
            <a:effectLst>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endParaRPr lang="en-US" sz="1013" dirty="0">
                <a:solidFill>
                  <a:schemeClr val="tx1"/>
                </a:solidFill>
                <a:latin typeface="Arial" charset="0"/>
                <a:cs typeface="Arial" charset="0"/>
              </a:endParaRPr>
            </a:p>
          </p:txBody>
        </p:sp>
        <p:sp>
          <p:nvSpPr>
            <p:cNvPr id="90" name="TextBox 89">
              <a:extLst>
                <a:ext uri="{FF2B5EF4-FFF2-40B4-BE49-F238E27FC236}">
                  <a16:creationId xmlns:a16="http://schemas.microsoft.com/office/drawing/2014/main" id="{5FF8363A-01DF-419C-B227-14A40E147AD4}"/>
                </a:ext>
              </a:extLst>
            </p:cNvPr>
            <p:cNvSpPr txBox="1"/>
            <p:nvPr/>
          </p:nvSpPr>
          <p:spPr>
            <a:xfrm>
              <a:off x="4983318" y="5593156"/>
              <a:ext cx="5242559" cy="400109"/>
            </a:xfrm>
            <a:prstGeom prst="rect">
              <a:avLst/>
            </a:prstGeom>
            <a:noFill/>
          </p:spPr>
          <p:txBody>
            <a:bodyPr wrap="square" rtlCol="0">
              <a:spAutoFit/>
            </a:bodyPr>
            <a:lstStyle/>
            <a:p>
              <a:pPr algn="l"/>
              <a:r>
                <a:rPr lang="en-US" b="1" dirty="0">
                  <a:solidFill>
                    <a:srgbClr val="002060"/>
                  </a:solidFill>
                </a:rPr>
                <a:t>5. Any Cloud (Infrastructure)</a:t>
              </a:r>
            </a:p>
          </p:txBody>
        </p:sp>
        <p:sp>
          <p:nvSpPr>
            <p:cNvPr id="91" name="TextBox 90">
              <a:extLst>
                <a:ext uri="{FF2B5EF4-FFF2-40B4-BE49-F238E27FC236}">
                  <a16:creationId xmlns:a16="http://schemas.microsoft.com/office/drawing/2014/main" id="{A21A5910-59E2-45A3-87F1-2BE082231323}"/>
                </a:ext>
              </a:extLst>
            </p:cNvPr>
            <p:cNvSpPr txBox="1"/>
            <p:nvPr/>
          </p:nvSpPr>
          <p:spPr>
            <a:xfrm>
              <a:off x="5233537" y="5829127"/>
              <a:ext cx="6566561" cy="615553"/>
            </a:xfrm>
            <a:prstGeom prst="rect">
              <a:avLst/>
            </a:prstGeom>
            <a:noFill/>
          </p:spPr>
          <p:txBody>
            <a:bodyPr wrap="square" rtlCol="0">
              <a:spAutoFit/>
            </a:bodyPr>
            <a:lstStyle/>
            <a:p>
              <a:pPr algn="l"/>
              <a:r>
                <a:rPr lang="en-US" sz="1200" dirty="0"/>
                <a:t>Avoid lock-in and leverage all cloud infrastructure with our “Any Cloud” mentality.</a:t>
              </a:r>
            </a:p>
          </p:txBody>
        </p:sp>
        <p:pic>
          <p:nvPicPr>
            <p:cNvPr id="92" name="Picture 91" descr="A close up of a logo&#10;&#10;Description generated with very high confidence">
              <a:extLst>
                <a:ext uri="{FF2B5EF4-FFF2-40B4-BE49-F238E27FC236}">
                  <a16:creationId xmlns:a16="http://schemas.microsoft.com/office/drawing/2014/main" id="{6D57474E-E7E4-4841-AC0D-911D5DA6BA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7621" y="4737622"/>
              <a:ext cx="1051560" cy="199526"/>
            </a:xfrm>
            <a:prstGeom prst="rect">
              <a:avLst/>
            </a:prstGeom>
          </p:spPr>
        </p:pic>
      </p:grpSp>
      <p:sp>
        <p:nvSpPr>
          <p:cNvPr id="5" name="Footer Placeholder 4">
            <a:extLst>
              <a:ext uri="{FF2B5EF4-FFF2-40B4-BE49-F238E27FC236}">
                <a16:creationId xmlns:a16="http://schemas.microsoft.com/office/drawing/2014/main" id="{BE3F44BA-69E6-5941-9359-C229F3DF0933}"/>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DD1EB4A9-4216-7842-B214-F06BF308F3AF}"/>
              </a:ext>
            </a:extLst>
          </p:cNvPr>
          <p:cNvSpPr>
            <a:spLocks noGrp="1"/>
          </p:cNvSpPr>
          <p:nvPr>
            <p:ph type="sldNum" sz="quarter" idx="11"/>
          </p:nvPr>
        </p:nvSpPr>
        <p:spPr/>
        <p:txBody>
          <a:bodyPr/>
          <a:lstStyle/>
          <a:p>
            <a:fld id="{59395FB3-9C97-154F-86B2-7E381B951268}" type="slidenum">
              <a:rPr lang="en-US" smtClean="0"/>
              <a:pPr/>
              <a:t>17</a:t>
            </a:fld>
            <a:endParaRPr lang="en-US" dirty="0"/>
          </a:p>
        </p:txBody>
      </p:sp>
      <p:pic>
        <p:nvPicPr>
          <p:cNvPr id="24" name="Picture 23">
            <a:extLst>
              <a:ext uri="{FF2B5EF4-FFF2-40B4-BE49-F238E27FC236}">
                <a16:creationId xmlns:a16="http://schemas.microsoft.com/office/drawing/2014/main" id="{93E7B34C-6DEB-5741-B3E1-EE64E7396185}"/>
              </a:ext>
            </a:extLst>
          </p:cNvPr>
          <p:cNvPicPr>
            <a:picLocks noChangeAspect="1"/>
          </p:cNvPicPr>
          <p:nvPr/>
        </p:nvPicPr>
        <p:blipFill>
          <a:blip r:embed="rId5"/>
          <a:stretch>
            <a:fillRect/>
          </a:stretch>
        </p:blipFill>
        <p:spPr>
          <a:xfrm>
            <a:off x="8388628" y="141514"/>
            <a:ext cx="605352" cy="699791"/>
          </a:xfrm>
          <a:prstGeom prst="rect">
            <a:avLst/>
          </a:prstGeom>
        </p:spPr>
      </p:pic>
    </p:spTree>
    <p:extLst>
      <p:ext uri="{BB962C8B-B14F-4D97-AF65-F5344CB8AC3E}">
        <p14:creationId xmlns:p14="http://schemas.microsoft.com/office/powerpoint/2010/main" val="4237232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427939"/>
          </a:xfrm>
        </p:spPr>
        <p:txBody>
          <a:bodyPr/>
          <a:lstStyle/>
          <a:p>
            <a:r>
              <a:rPr lang="en-US" dirty="0"/>
              <a:t>CPD Services Ecosystem</a:t>
            </a:r>
            <a:br>
              <a:rPr lang="en-US" dirty="0"/>
            </a:br>
            <a:endParaRPr lang="en-US" sz="1800" dirty="0"/>
          </a:p>
        </p:txBody>
      </p:sp>
      <p:sp>
        <p:nvSpPr>
          <p:cNvPr id="20" name="Rectangle 19">
            <a:extLst>
              <a:ext uri="{FF2B5EF4-FFF2-40B4-BE49-F238E27FC236}">
                <a16:creationId xmlns:a16="http://schemas.microsoft.com/office/drawing/2014/main" id="{B7C8F343-D317-4920-9405-7ABBA1749895}"/>
              </a:ext>
            </a:extLst>
          </p:cNvPr>
          <p:cNvSpPr/>
          <p:nvPr/>
        </p:nvSpPr>
        <p:spPr>
          <a:xfrm>
            <a:off x="266191" y="2618016"/>
            <a:ext cx="8584132" cy="1138869"/>
          </a:xfrm>
          <a:prstGeom prst="rect">
            <a:avLst/>
          </a:prstGeom>
          <a:noFill/>
          <a:ln w="12700">
            <a:solidFill>
              <a:schemeClr val="bg1">
                <a:lumMod val="50000"/>
              </a:schemeClr>
            </a:solidFill>
          </a:ln>
        </p:spPr>
        <p:txBody>
          <a:bodyPr wrap="square" lIns="0" tIns="0" rIns="0" bIns="0" rtlCol="0" anchor="ctr">
            <a:noAutofit/>
          </a:bodyPr>
          <a:lstStyle/>
          <a:p>
            <a:pPr defTabSz="685783"/>
            <a:endParaRPr lang="en-US" sz="900" dirty="0">
              <a:solidFill>
                <a:schemeClr val="bg1"/>
              </a:solidFill>
              <a:latin typeface="Arial"/>
              <a:cs typeface="Arial"/>
            </a:endParaRPr>
          </a:p>
        </p:txBody>
      </p:sp>
      <p:sp>
        <p:nvSpPr>
          <p:cNvPr id="23" name="Rectangle 22">
            <a:extLst>
              <a:ext uri="{FF2B5EF4-FFF2-40B4-BE49-F238E27FC236}">
                <a16:creationId xmlns:a16="http://schemas.microsoft.com/office/drawing/2014/main" id="{EFF01806-946D-4ED2-B740-A4166C787F91}"/>
              </a:ext>
            </a:extLst>
          </p:cNvPr>
          <p:cNvSpPr/>
          <p:nvPr/>
        </p:nvSpPr>
        <p:spPr>
          <a:xfrm>
            <a:off x="406841" y="2870406"/>
            <a:ext cx="2023110" cy="810493"/>
          </a:xfrm>
          <a:prstGeom prst="rect">
            <a:avLst/>
          </a:prstGeom>
          <a:noFill/>
          <a:ln w="6350">
            <a:solidFill>
              <a:schemeClr val="bg1">
                <a:lumMod val="95000"/>
              </a:schemeClr>
            </a:solidFill>
          </a:ln>
        </p:spPr>
        <p:txBody>
          <a:bodyPr wrap="square" lIns="0" tIns="0" rIns="0" bIns="0" rtlCol="0" anchor="ctr">
            <a:noAutofit/>
          </a:bodyPr>
          <a:lstStyle/>
          <a:p>
            <a:pPr algn="ctr" defTabSz="685783">
              <a:defRPr/>
            </a:pPr>
            <a:endParaRPr lang="en-US" sz="900" kern="0" dirty="0">
              <a:solidFill>
                <a:schemeClr val="bg1"/>
              </a:solidFill>
              <a:latin typeface="Arial"/>
              <a:cs typeface="Arial"/>
            </a:endParaRPr>
          </a:p>
        </p:txBody>
      </p:sp>
      <p:sp>
        <p:nvSpPr>
          <p:cNvPr id="24" name="Rectangle 23">
            <a:extLst>
              <a:ext uri="{FF2B5EF4-FFF2-40B4-BE49-F238E27FC236}">
                <a16:creationId xmlns:a16="http://schemas.microsoft.com/office/drawing/2014/main" id="{22A8925E-64DC-4FF1-8C71-3642866484D5}"/>
              </a:ext>
            </a:extLst>
          </p:cNvPr>
          <p:cNvSpPr/>
          <p:nvPr/>
        </p:nvSpPr>
        <p:spPr>
          <a:xfrm>
            <a:off x="2532820" y="2871762"/>
            <a:ext cx="2023110" cy="814608"/>
          </a:xfrm>
          <a:prstGeom prst="rect">
            <a:avLst/>
          </a:prstGeom>
          <a:ln w="6350" cmpd="sng">
            <a:solidFill>
              <a:schemeClr val="bg1"/>
            </a:solidFill>
            <a:prstDash val="solid"/>
          </a:ln>
        </p:spPr>
        <p:txBody>
          <a:bodyPr wrap="square" lIns="0" tIns="0" rIns="0" bIns="0" rtlCol="0" anchor="ctr">
            <a:noAutofit/>
          </a:bodyPr>
          <a:lstStyle/>
          <a:p>
            <a:pPr algn="ctr" defTabSz="685783"/>
            <a:endParaRPr lang="en-US" sz="900" kern="0" dirty="0">
              <a:solidFill>
                <a:schemeClr val="bg1"/>
              </a:solidFill>
              <a:latin typeface="Arial"/>
              <a:cs typeface="Arial"/>
            </a:endParaRPr>
          </a:p>
        </p:txBody>
      </p:sp>
      <p:sp>
        <p:nvSpPr>
          <p:cNvPr id="25" name="Rectangle 24">
            <a:extLst>
              <a:ext uri="{FF2B5EF4-FFF2-40B4-BE49-F238E27FC236}">
                <a16:creationId xmlns:a16="http://schemas.microsoft.com/office/drawing/2014/main" id="{F6A714D0-133F-44BC-8606-4FA5BF52F927}"/>
              </a:ext>
            </a:extLst>
          </p:cNvPr>
          <p:cNvSpPr/>
          <p:nvPr/>
        </p:nvSpPr>
        <p:spPr>
          <a:xfrm>
            <a:off x="4624511" y="2871762"/>
            <a:ext cx="2000822" cy="814607"/>
          </a:xfrm>
          <a:prstGeom prst="rect">
            <a:avLst/>
          </a:prstGeom>
          <a:ln w="6350">
            <a:solidFill>
              <a:schemeClr val="bg1">
                <a:lumMod val="95000"/>
              </a:schemeClr>
            </a:solidFill>
          </a:ln>
        </p:spPr>
        <p:txBody>
          <a:bodyPr wrap="square" lIns="0" tIns="0" rIns="0" bIns="0" rtlCol="0" anchor="ctr">
            <a:noAutofit/>
          </a:bodyPr>
          <a:lstStyle/>
          <a:p>
            <a:pPr algn="ctr" defTabSz="685783"/>
            <a:endParaRPr lang="en-US" sz="900" kern="0" dirty="0">
              <a:solidFill>
                <a:schemeClr val="bg1"/>
              </a:solidFill>
              <a:latin typeface="Arial"/>
              <a:cs typeface="Arial"/>
            </a:endParaRPr>
          </a:p>
        </p:txBody>
      </p:sp>
      <p:sp>
        <p:nvSpPr>
          <p:cNvPr id="30" name="TextBox 29">
            <a:extLst>
              <a:ext uri="{FF2B5EF4-FFF2-40B4-BE49-F238E27FC236}">
                <a16:creationId xmlns:a16="http://schemas.microsoft.com/office/drawing/2014/main" id="{19A25B92-A56A-4A90-AF8D-54CB1AE5556E}"/>
              </a:ext>
            </a:extLst>
          </p:cNvPr>
          <p:cNvSpPr txBox="1"/>
          <p:nvPr/>
        </p:nvSpPr>
        <p:spPr>
          <a:xfrm>
            <a:off x="420236" y="2905503"/>
            <a:ext cx="1888507" cy="369332"/>
          </a:xfrm>
          <a:prstGeom prst="rect">
            <a:avLst/>
          </a:prstGeom>
          <a:noFill/>
        </p:spPr>
        <p:txBody>
          <a:bodyPr wrap="square" rtlCol="0">
            <a:spAutoFit/>
          </a:bodyPr>
          <a:lstStyle/>
          <a:p>
            <a:pPr algn="ctr" defTabSz="685783">
              <a:defRPr/>
            </a:pPr>
            <a:r>
              <a:rPr lang="en-US" sz="900" kern="0" dirty="0">
                <a:solidFill>
                  <a:schemeClr val="bg1"/>
                </a:solidFill>
                <a:latin typeface="IBM Plex Sans"/>
              </a:rPr>
              <a:t>Db2 AESE</a:t>
            </a:r>
          </a:p>
          <a:p>
            <a:pPr algn="ctr" defTabSz="685783">
              <a:defRPr/>
            </a:pPr>
            <a:r>
              <a:rPr lang="en-US" sz="900" kern="0" dirty="0">
                <a:solidFill>
                  <a:schemeClr val="bg1"/>
                </a:solidFill>
                <a:latin typeface="IBM Plex Sans"/>
              </a:rPr>
              <a:t>Virtual Data Pipeline</a:t>
            </a:r>
          </a:p>
        </p:txBody>
      </p:sp>
      <p:sp>
        <p:nvSpPr>
          <p:cNvPr id="31" name="TextBox 30">
            <a:extLst>
              <a:ext uri="{FF2B5EF4-FFF2-40B4-BE49-F238E27FC236}">
                <a16:creationId xmlns:a16="http://schemas.microsoft.com/office/drawing/2014/main" id="{89A49E44-662E-46B3-B9D1-F0FCDEBE32D6}"/>
              </a:ext>
            </a:extLst>
          </p:cNvPr>
          <p:cNvSpPr txBox="1"/>
          <p:nvPr/>
        </p:nvSpPr>
        <p:spPr>
          <a:xfrm>
            <a:off x="2532821" y="2871761"/>
            <a:ext cx="2023110" cy="784830"/>
          </a:xfrm>
          <a:prstGeom prst="rect">
            <a:avLst/>
          </a:prstGeom>
          <a:noFill/>
        </p:spPr>
        <p:txBody>
          <a:bodyPr wrap="square" rtlCol="0">
            <a:spAutoFit/>
          </a:bodyPr>
          <a:lstStyle/>
          <a:p>
            <a:pPr algn="ctr" defTabSz="685783">
              <a:defRPr/>
            </a:pPr>
            <a:r>
              <a:rPr lang="en-US" sz="900" kern="0" dirty="0">
                <a:solidFill>
                  <a:schemeClr val="bg1"/>
                </a:solidFill>
                <a:latin typeface="IBM Plex Sans"/>
              </a:rPr>
              <a:t>Infosphere DataStage Edition</a:t>
            </a:r>
          </a:p>
          <a:p>
            <a:pPr algn="ctr" defTabSz="685783">
              <a:defRPr/>
            </a:pPr>
            <a:r>
              <a:rPr lang="en-US" sz="900" kern="0" dirty="0">
                <a:solidFill>
                  <a:schemeClr val="bg1"/>
                </a:solidFill>
                <a:latin typeface="IBM Plex Sans"/>
              </a:rPr>
              <a:t>Infosphere Regulatory Accelerator</a:t>
            </a:r>
          </a:p>
          <a:p>
            <a:pPr algn="ctr" defTabSz="685783">
              <a:defRPr/>
            </a:pPr>
            <a:r>
              <a:rPr lang="en-US" sz="900" kern="0" dirty="0">
                <a:solidFill>
                  <a:schemeClr val="bg1"/>
                </a:solidFill>
                <a:latin typeface="IBM Plex Sans"/>
              </a:rPr>
              <a:t>Infosphere multi-cloud Data Mvmnt</a:t>
            </a:r>
          </a:p>
          <a:p>
            <a:pPr algn="ctr" defTabSz="685783">
              <a:defRPr/>
            </a:pPr>
            <a:r>
              <a:rPr lang="en-US" sz="900" kern="0" dirty="0">
                <a:solidFill>
                  <a:schemeClr val="bg1"/>
                </a:solidFill>
                <a:latin typeface="IBM Plex Sans"/>
              </a:rPr>
              <a:t>Infosphere Entity Resolution</a:t>
            </a:r>
          </a:p>
          <a:p>
            <a:pPr algn="ctr" defTabSz="685783">
              <a:defRPr/>
            </a:pPr>
            <a:r>
              <a:rPr lang="en-US" sz="900" kern="0" dirty="0">
                <a:solidFill>
                  <a:schemeClr val="bg1"/>
                </a:solidFill>
                <a:latin typeface="IBM Plex Sans"/>
              </a:rPr>
              <a:t>Master Data Management</a:t>
            </a:r>
            <a:endParaRPr lang="en-US" sz="600" kern="0" dirty="0">
              <a:solidFill>
                <a:schemeClr val="bg1"/>
              </a:solidFill>
              <a:latin typeface="IBM Plex Sans"/>
            </a:endParaRPr>
          </a:p>
        </p:txBody>
      </p:sp>
      <p:sp>
        <p:nvSpPr>
          <p:cNvPr id="48" name="TextBox 47">
            <a:extLst>
              <a:ext uri="{FF2B5EF4-FFF2-40B4-BE49-F238E27FC236}">
                <a16:creationId xmlns:a16="http://schemas.microsoft.com/office/drawing/2014/main" id="{C79BE9AE-BAC9-400A-9B76-001F3CB0B6FF}"/>
              </a:ext>
            </a:extLst>
          </p:cNvPr>
          <p:cNvSpPr txBox="1"/>
          <p:nvPr/>
        </p:nvSpPr>
        <p:spPr>
          <a:xfrm>
            <a:off x="420235" y="2620791"/>
            <a:ext cx="1920240" cy="248209"/>
          </a:xfrm>
          <a:prstGeom prst="rect">
            <a:avLst/>
          </a:prstGeom>
          <a:noFill/>
        </p:spPr>
        <p:txBody>
          <a:bodyPr wrap="square" rtlCol="0">
            <a:spAutoFit/>
          </a:bodyPr>
          <a:lstStyle/>
          <a:p>
            <a:pPr algn="ctr" defTabSz="685783">
              <a:defRPr/>
            </a:pPr>
            <a:r>
              <a:rPr lang="en-US" sz="1013" b="1" dirty="0">
                <a:solidFill>
                  <a:schemeClr val="bg1"/>
                </a:solidFill>
                <a:latin typeface="IBM Plex Sans"/>
              </a:rPr>
              <a:t>Collect</a:t>
            </a:r>
          </a:p>
        </p:txBody>
      </p:sp>
      <p:sp>
        <p:nvSpPr>
          <p:cNvPr id="49" name="TextBox 48">
            <a:extLst>
              <a:ext uri="{FF2B5EF4-FFF2-40B4-BE49-F238E27FC236}">
                <a16:creationId xmlns:a16="http://schemas.microsoft.com/office/drawing/2014/main" id="{617F5FA6-4A2F-4F8C-8E65-13D49C193A57}"/>
              </a:ext>
            </a:extLst>
          </p:cNvPr>
          <p:cNvSpPr txBox="1"/>
          <p:nvPr/>
        </p:nvSpPr>
        <p:spPr>
          <a:xfrm>
            <a:off x="2532821" y="2619022"/>
            <a:ext cx="1920240" cy="248209"/>
          </a:xfrm>
          <a:prstGeom prst="rect">
            <a:avLst/>
          </a:prstGeom>
          <a:noFill/>
        </p:spPr>
        <p:txBody>
          <a:bodyPr wrap="square" rtlCol="0">
            <a:spAutoFit/>
          </a:bodyPr>
          <a:lstStyle/>
          <a:p>
            <a:pPr algn="ctr" defTabSz="685783">
              <a:defRPr/>
            </a:pPr>
            <a:r>
              <a:rPr lang="en-US" sz="1013" b="1" dirty="0">
                <a:solidFill>
                  <a:schemeClr val="bg1"/>
                </a:solidFill>
                <a:latin typeface="IBM Plex Sans"/>
              </a:rPr>
              <a:t>Organize</a:t>
            </a:r>
          </a:p>
        </p:txBody>
      </p:sp>
      <p:sp>
        <p:nvSpPr>
          <p:cNvPr id="50" name="TextBox 49">
            <a:extLst>
              <a:ext uri="{FF2B5EF4-FFF2-40B4-BE49-F238E27FC236}">
                <a16:creationId xmlns:a16="http://schemas.microsoft.com/office/drawing/2014/main" id="{84A3ECD7-1B8D-4483-AB52-67DA900BEE88}"/>
              </a:ext>
            </a:extLst>
          </p:cNvPr>
          <p:cNvSpPr txBox="1"/>
          <p:nvPr/>
        </p:nvSpPr>
        <p:spPr>
          <a:xfrm>
            <a:off x="6690954" y="2618016"/>
            <a:ext cx="1920240" cy="248209"/>
          </a:xfrm>
          <a:prstGeom prst="rect">
            <a:avLst/>
          </a:prstGeom>
          <a:noFill/>
        </p:spPr>
        <p:txBody>
          <a:bodyPr wrap="square" rtlCol="0">
            <a:spAutoFit/>
          </a:bodyPr>
          <a:lstStyle/>
          <a:p>
            <a:pPr algn="ctr" defTabSz="685783">
              <a:defRPr/>
            </a:pPr>
            <a:r>
              <a:rPr lang="en-US" sz="1013" b="1" dirty="0">
                <a:solidFill>
                  <a:schemeClr val="bg1"/>
                </a:solidFill>
                <a:latin typeface="IBM Plex Sans"/>
              </a:rPr>
              <a:t>Deploy / Infuse</a:t>
            </a:r>
          </a:p>
        </p:txBody>
      </p:sp>
      <p:sp>
        <p:nvSpPr>
          <p:cNvPr id="45" name="TextBox 44">
            <a:extLst>
              <a:ext uri="{FF2B5EF4-FFF2-40B4-BE49-F238E27FC236}">
                <a16:creationId xmlns:a16="http://schemas.microsoft.com/office/drawing/2014/main" id="{A9BD35CD-2F44-444A-9B56-4AFA1F49A781}"/>
              </a:ext>
            </a:extLst>
          </p:cNvPr>
          <p:cNvSpPr txBox="1"/>
          <p:nvPr/>
        </p:nvSpPr>
        <p:spPr>
          <a:xfrm>
            <a:off x="4624511" y="2878013"/>
            <a:ext cx="1829372" cy="784830"/>
          </a:xfrm>
          <a:prstGeom prst="rect">
            <a:avLst/>
          </a:prstGeom>
          <a:noFill/>
        </p:spPr>
        <p:txBody>
          <a:bodyPr wrap="square" rtlCol="0">
            <a:spAutoFit/>
          </a:bodyPr>
          <a:lstStyle/>
          <a:p>
            <a:pPr algn="ctr" defTabSz="685783">
              <a:defRPr/>
            </a:pPr>
            <a:r>
              <a:rPr lang="en-US" sz="900" kern="0" dirty="0">
                <a:solidFill>
                  <a:schemeClr val="bg1"/>
                </a:solidFill>
                <a:latin typeface="IBM Plex Sans"/>
              </a:rPr>
              <a:t>Cognos Analytics</a:t>
            </a:r>
          </a:p>
          <a:p>
            <a:pPr algn="ctr" defTabSz="514337">
              <a:defRPr/>
            </a:pPr>
            <a:r>
              <a:rPr lang="en-US" sz="900" kern="0" dirty="0">
                <a:solidFill>
                  <a:schemeClr val="bg1"/>
                </a:solidFill>
                <a:latin typeface="IBM Plex Sans"/>
              </a:rPr>
              <a:t>SPSS Modeler</a:t>
            </a:r>
          </a:p>
          <a:p>
            <a:pPr algn="ctr" defTabSz="514337">
              <a:defRPr/>
            </a:pPr>
            <a:r>
              <a:rPr lang="en-US" sz="900" kern="0" dirty="0">
                <a:solidFill>
                  <a:schemeClr val="bg1"/>
                </a:solidFill>
                <a:latin typeface="IBM Plex Sans"/>
              </a:rPr>
              <a:t>Decision Optimization</a:t>
            </a:r>
          </a:p>
          <a:p>
            <a:pPr algn="ctr" defTabSz="514337">
              <a:defRPr/>
            </a:pPr>
            <a:r>
              <a:rPr lang="en-US" sz="900" kern="0" dirty="0">
                <a:solidFill>
                  <a:schemeClr val="bg1"/>
                </a:solidFill>
                <a:latin typeface="IBM Plex Sans"/>
              </a:rPr>
              <a:t>Watson Explorer</a:t>
            </a:r>
          </a:p>
          <a:p>
            <a:pPr algn="ctr" defTabSz="514337">
              <a:defRPr/>
            </a:pPr>
            <a:r>
              <a:rPr lang="en-US" sz="900" kern="0" dirty="0">
                <a:solidFill>
                  <a:schemeClr val="bg1"/>
                </a:solidFill>
                <a:latin typeface="IBM Plex Sans"/>
              </a:rPr>
              <a:t>Planning Analytics</a:t>
            </a:r>
          </a:p>
        </p:txBody>
      </p:sp>
      <p:sp>
        <p:nvSpPr>
          <p:cNvPr id="46" name="TextBox 45">
            <a:extLst>
              <a:ext uri="{FF2B5EF4-FFF2-40B4-BE49-F238E27FC236}">
                <a16:creationId xmlns:a16="http://schemas.microsoft.com/office/drawing/2014/main" id="{3A9CA4B1-A0A0-4C61-94F4-C57E0B779110}"/>
              </a:ext>
            </a:extLst>
          </p:cNvPr>
          <p:cNvSpPr txBox="1"/>
          <p:nvPr/>
        </p:nvSpPr>
        <p:spPr>
          <a:xfrm>
            <a:off x="4577751" y="2619021"/>
            <a:ext cx="1920240" cy="248209"/>
          </a:xfrm>
          <a:prstGeom prst="rect">
            <a:avLst/>
          </a:prstGeom>
          <a:noFill/>
        </p:spPr>
        <p:txBody>
          <a:bodyPr wrap="square" rtlCol="0">
            <a:spAutoFit/>
          </a:bodyPr>
          <a:lstStyle/>
          <a:p>
            <a:pPr algn="ctr" defTabSz="685783">
              <a:defRPr/>
            </a:pPr>
            <a:r>
              <a:rPr lang="en-US" sz="1013" b="1" dirty="0">
                <a:solidFill>
                  <a:schemeClr val="bg1"/>
                </a:solidFill>
                <a:latin typeface="IBM Plex Sans"/>
              </a:rPr>
              <a:t>Analyze</a:t>
            </a:r>
          </a:p>
        </p:txBody>
      </p:sp>
      <p:sp>
        <p:nvSpPr>
          <p:cNvPr id="52" name="TextBox 51">
            <a:extLst>
              <a:ext uri="{FF2B5EF4-FFF2-40B4-BE49-F238E27FC236}">
                <a16:creationId xmlns:a16="http://schemas.microsoft.com/office/drawing/2014/main" id="{9E4C30B4-E854-4842-A685-42A437166D45}"/>
              </a:ext>
            </a:extLst>
          </p:cNvPr>
          <p:cNvSpPr txBox="1"/>
          <p:nvPr/>
        </p:nvSpPr>
        <p:spPr>
          <a:xfrm>
            <a:off x="6713017" y="2897914"/>
            <a:ext cx="2023110" cy="889603"/>
          </a:xfrm>
          <a:prstGeom prst="rect">
            <a:avLst/>
          </a:prstGeom>
          <a:noFill/>
        </p:spPr>
        <p:txBody>
          <a:bodyPr wrap="square" rtlCol="0">
            <a:spAutoFit/>
          </a:bodyPr>
          <a:lstStyle/>
          <a:p>
            <a:pPr algn="ctr">
              <a:lnSpc>
                <a:spcPct val="65000"/>
              </a:lnSpc>
              <a:spcBef>
                <a:spcPts val="75"/>
              </a:spcBef>
              <a:spcAft>
                <a:spcPts val="75"/>
              </a:spcAft>
              <a:defRPr/>
            </a:pPr>
            <a:r>
              <a:rPr lang="en-US" sz="900" kern="0" dirty="0">
                <a:solidFill>
                  <a:schemeClr val="bg1"/>
                </a:solidFill>
                <a:latin typeface="IBM Plex Sans"/>
              </a:rPr>
              <a:t>Watson Assistant / Discovery</a:t>
            </a:r>
          </a:p>
          <a:p>
            <a:pPr algn="ctr">
              <a:lnSpc>
                <a:spcPct val="65000"/>
              </a:lnSpc>
              <a:spcBef>
                <a:spcPts val="75"/>
              </a:spcBef>
              <a:spcAft>
                <a:spcPts val="75"/>
              </a:spcAft>
              <a:defRPr/>
            </a:pPr>
            <a:r>
              <a:rPr lang="en-US" sz="900" kern="0" dirty="0">
                <a:solidFill>
                  <a:schemeClr val="bg1"/>
                </a:solidFill>
                <a:latin typeface="IBM Plex Sans"/>
              </a:rPr>
              <a:t>Watson API Kit </a:t>
            </a:r>
            <a:r>
              <a:rPr lang="en-US" sz="788" kern="0" dirty="0">
                <a:solidFill>
                  <a:schemeClr val="bg1"/>
                </a:solidFill>
                <a:latin typeface="IBM Plex Sans"/>
              </a:rPr>
              <a:t>(Speech to Text,</a:t>
            </a:r>
          </a:p>
          <a:p>
            <a:pPr algn="ctr">
              <a:lnSpc>
                <a:spcPct val="65000"/>
              </a:lnSpc>
              <a:spcBef>
                <a:spcPts val="75"/>
              </a:spcBef>
              <a:spcAft>
                <a:spcPts val="75"/>
              </a:spcAft>
              <a:defRPr/>
            </a:pPr>
            <a:r>
              <a:rPr lang="en-US" sz="788" kern="0" dirty="0">
                <a:solidFill>
                  <a:schemeClr val="bg1"/>
                </a:solidFill>
                <a:latin typeface="IBM Plex Sans"/>
              </a:rPr>
              <a:t>      Text to Speech, Natural  Language</a:t>
            </a:r>
          </a:p>
          <a:p>
            <a:pPr algn="ctr">
              <a:lnSpc>
                <a:spcPct val="65000"/>
              </a:lnSpc>
              <a:spcBef>
                <a:spcPts val="75"/>
              </a:spcBef>
              <a:spcAft>
                <a:spcPts val="75"/>
              </a:spcAft>
              <a:defRPr/>
            </a:pPr>
            <a:r>
              <a:rPr lang="en-US" sz="788" kern="0" dirty="0">
                <a:solidFill>
                  <a:schemeClr val="bg1"/>
                </a:solidFill>
                <a:latin typeface="IBM Plex Sans"/>
              </a:rPr>
              <a:t>      Understanding)</a:t>
            </a:r>
          </a:p>
          <a:p>
            <a:pPr algn="ctr">
              <a:lnSpc>
                <a:spcPct val="65000"/>
              </a:lnSpc>
              <a:spcBef>
                <a:spcPts val="75"/>
              </a:spcBef>
              <a:spcAft>
                <a:spcPts val="75"/>
              </a:spcAft>
              <a:defRPr/>
            </a:pPr>
            <a:r>
              <a:rPr lang="en-US" sz="900" kern="0" dirty="0">
                <a:solidFill>
                  <a:schemeClr val="bg1"/>
                </a:solidFill>
                <a:latin typeface="IBM Plex Sans"/>
              </a:rPr>
              <a:t>Watson Financial Crimes Insights</a:t>
            </a:r>
          </a:p>
          <a:p>
            <a:pPr algn="ctr">
              <a:lnSpc>
                <a:spcPct val="65000"/>
              </a:lnSpc>
              <a:spcBef>
                <a:spcPts val="75"/>
              </a:spcBef>
              <a:spcAft>
                <a:spcPts val="75"/>
              </a:spcAft>
              <a:defRPr/>
            </a:pPr>
            <a:r>
              <a:rPr lang="en-US" sz="900" kern="0" dirty="0">
                <a:solidFill>
                  <a:schemeClr val="bg1"/>
                </a:solidFill>
                <a:latin typeface="IBM Plex Sans"/>
              </a:rPr>
              <a:t>Planning Analytics</a:t>
            </a:r>
          </a:p>
          <a:p>
            <a:pPr algn="ctr" defTabSz="685783">
              <a:defRPr/>
            </a:pPr>
            <a:r>
              <a:rPr lang="en-US" sz="900" kern="0" dirty="0">
                <a:solidFill>
                  <a:schemeClr val="bg1"/>
                </a:solidFill>
                <a:latin typeface="IBM Plex Sans"/>
              </a:rPr>
              <a:t> </a:t>
            </a:r>
          </a:p>
        </p:txBody>
      </p:sp>
      <p:sp>
        <p:nvSpPr>
          <p:cNvPr id="53" name="Rectangle 52">
            <a:extLst>
              <a:ext uri="{FF2B5EF4-FFF2-40B4-BE49-F238E27FC236}">
                <a16:creationId xmlns:a16="http://schemas.microsoft.com/office/drawing/2014/main" id="{4F8C3110-9907-48BC-928D-BF1A7D60BE1D}"/>
              </a:ext>
            </a:extLst>
          </p:cNvPr>
          <p:cNvSpPr/>
          <p:nvPr/>
        </p:nvSpPr>
        <p:spPr>
          <a:xfrm>
            <a:off x="6716201" y="2871762"/>
            <a:ext cx="2023110" cy="801930"/>
          </a:xfrm>
          <a:prstGeom prst="rect">
            <a:avLst/>
          </a:prstGeom>
          <a:ln w="6350">
            <a:solidFill>
              <a:schemeClr val="bg1">
                <a:lumMod val="95000"/>
              </a:schemeClr>
            </a:solidFill>
          </a:ln>
        </p:spPr>
        <p:txBody>
          <a:bodyPr wrap="square" lIns="0" tIns="0" rIns="0" bIns="0" rtlCol="0" anchor="ctr">
            <a:noAutofit/>
          </a:bodyPr>
          <a:lstStyle/>
          <a:p>
            <a:pPr algn="ctr" defTabSz="685783"/>
            <a:endParaRPr lang="en-US" sz="900" kern="0" dirty="0">
              <a:solidFill>
                <a:schemeClr val="bg1"/>
              </a:solidFill>
              <a:latin typeface="Arial"/>
              <a:cs typeface="Arial"/>
            </a:endParaRPr>
          </a:p>
        </p:txBody>
      </p:sp>
      <p:sp>
        <p:nvSpPr>
          <p:cNvPr id="4" name="Rectangle 3">
            <a:extLst>
              <a:ext uri="{FF2B5EF4-FFF2-40B4-BE49-F238E27FC236}">
                <a16:creationId xmlns:a16="http://schemas.microsoft.com/office/drawing/2014/main" id="{A11FA130-240B-42CE-90A3-B17903FA0CC7}"/>
              </a:ext>
            </a:extLst>
          </p:cNvPr>
          <p:cNvSpPr/>
          <p:nvPr/>
        </p:nvSpPr>
        <p:spPr>
          <a:xfrm>
            <a:off x="402336" y="2165590"/>
            <a:ext cx="8348472" cy="157886"/>
          </a:xfrm>
          <a:prstGeom prst="rect">
            <a:avLst/>
          </a:prstGeom>
          <a:solidFill>
            <a:schemeClr val="bg1">
              <a:lumMod val="50000"/>
            </a:schemeClr>
          </a:solidFill>
        </p:spPr>
        <p:txBody>
          <a:bodyPr wrap="square" lIns="0" tIns="0" rIns="0" bIns="0" rtlCol="0" anchor="ctr">
            <a:noAutofit/>
          </a:bodyPr>
          <a:lstStyle/>
          <a:p>
            <a:pPr algn="ctr" defTabSz="685783">
              <a:defRPr/>
            </a:pPr>
            <a:r>
              <a:rPr lang="en-US" sz="900" b="1" dirty="0">
                <a:solidFill>
                  <a:schemeClr val="accent2"/>
                </a:solidFill>
                <a:latin typeface="Arial"/>
                <a:cs typeface="Arial"/>
              </a:rPr>
              <a:t>     </a:t>
            </a:r>
            <a:r>
              <a:rPr lang="en-US" sz="900" b="1" dirty="0">
                <a:solidFill>
                  <a:schemeClr val="bg1"/>
                </a:solidFill>
                <a:latin typeface="Arial"/>
                <a:cs typeface="Arial"/>
              </a:rPr>
              <a:t>OpenShift / Control Plane (Lite) </a:t>
            </a:r>
          </a:p>
        </p:txBody>
      </p:sp>
      <p:sp>
        <p:nvSpPr>
          <p:cNvPr id="5" name="Rectangle 4">
            <a:extLst>
              <a:ext uri="{FF2B5EF4-FFF2-40B4-BE49-F238E27FC236}">
                <a16:creationId xmlns:a16="http://schemas.microsoft.com/office/drawing/2014/main" id="{0EA706E8-7A67-4A56-A9F6-88EACD543583}"/>
              </a:ext>
            </a:extLst>
          </p:cNvPr>
          <p:cNvSpPr/>
          <p:nvPr/>
        </p:nvSpPr>
        <p:spPr>
          <a:xfrm>
            <a:off x="399881" y="1219502"/>
            <a:ext cx="2023110"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Data Virtualization</a:t>
            </a:r>
          </a:p>
        </p:txBody>
      </p:sp>
      <p:sp>
        <p:nvSpPr>
          <p:cNvPr id="6" name="Rectangle 5">
            <a:extLst>
              <a:ext uri="{FF2B5EF4-FFF2-40B4-BE49-F238E27FC236}">
                <a16:creationId xmlns:a16="http://schemas.microsoft.com/office/drawing/2014/main" id="{1933A19D-8FBD-4D82-B843-DCCE88B58348}"/>
              </a:ext>
            </a:extLst>
          </p:cNvPr>
          <p:cNvSpPr/>
          <p:nvPr/>
        </p:nvSpPr>
        <p:spPr>
          <a:xfrm>
            <a:off x="399880" y="1450679"/>
            <a:ext cx="987552"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Db2 Warehouse</a:t>
            </a:r>
          </a:p>
        </p:txBody>
      </p:sp>
      <p:sp>
        <p:nvSpPr>
          <p:cNvPr id="7" name="Rectangle 6">
            <a:extLst>
              <a:ext uri="{FF2B5EF4-FFF2-40B4-BE49-F238E27FC236}">
                <a16:creationId xmlns:a16="http://schemas.microsoft.com/office/drawing/2014/main" id="{23DFFCE0-467D-43E1-AB19-9F0D8C5A4BC2}"/>
              </a:ext>
            </a:extLst>
          </p:cNvPr>
          <p:cNvSpPr/>
          <p:nvPr/>
        </p:nvSpPr>
        <p:spPr>
          <a:xfrm>
            <a:off x="2525861" y="1691640"/>
            <a:ext cx="2023110"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Open Source Management</a:t>
            </a:r>
          </a:p>
        </p:txBody>
      </p:sp>
      <p:sp>
        <p:nvSpPr>
          <p:cNvPr id="9" name="Rectangle 8">
            <a:extLst>
              <a:ext uri="{FF2B5EF4-FFF2-40B4-BE49-F238E27FC236}">
                <a16:creationId xmlns:a16="http://schemas.microsoft.com/office/drawing/2014/main" id="{5CA26A50-79AB-4092-8EE6-07122BF754A2}"/>
              </a:ext>
            </a:extLst>
          </p:cNvPr>
          <p:cNvSpPr/>
          <p:nvPr/>
        </p:nvSpPr>
        <p:spPr>
          <a:xfrm>
            <a:off x="4621021" y="1463040"/>
            <a:ext cx="987552"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Dashboards</a:t>
            </a:r>
          </a:p>
        </p:txBody>
      </p:sp>
      <p:sp>
        <p:nvSpPr>
          <p:cNvPr id="10" name="Rectangle 9">
            <a:extLst>
              <a:ext uri="{FF2B5EF4-FFF2-40B4-BE49-F238E27FC236}">
                <a16:creationId xmlns:a16="http://schemas.microsoft.com/office/drawing/2014/main" id="{8A8EBDFD-03DF-4159-AAA2-D42D2436950E}"/>
              </a:ext>
            </a:extLst>
          </p:cNvPr>
          <p:cNvSpPr/>
          <p:nvPr/>
        </p:nvSpPr>
        <p:spPr>
          <a:xfrm>
            <a:off x="6709241" y="1216152"/>
            <a:ext cx="2023110" cy="34290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Data Science: Model Design &amp; Deployment</a:t>
            </a:r>
          </a:p>
        </p:txBody>
      </p:sp>
      <p:sp>
        <p:nvSpPr>
          <p:cNvPr id="11" name="Rectangle 10">
            <a:extLst>
              <a:ext uri="{FF2B5EF4-FFF2-40B4-BE49-F238E27FC236}">
                <a16:creationId xmlns:a16="http://schemas.microsoft.com/office/drawing/2014/main" id="{86D3B2C1-1A23-466F-801F-DE9D9A8779CB}"/>
              </a:ext>
            </a:extLst>
          </p:cNvPr>
          <p:cNvSpPr/>
          <p:nvPr/>
        </p:nvSpPr>
        <p:spPr>
          <a:xfrm>
            <a:off x="266191" y="996515"/>
            <a:ext cx="8588402" cy="1344764"/>
          </a:xfrm>
          <a:prstGeom prst="rect">
            <a:avLst/>
          </a:prstGeom>
          <a:noFill/>
          <a:ln w="12700">
            <a:solidFill>
              <a:schemeClr val="bg1">
                <a:lumMod val="50000"/>
              </a:schemeClr>
            </a:solidFill>
          </a:ln>
        </p:spPr>
        <p:txBody>
          <a:bodyPr wrap="square" lIns="0" tIns="0" rIns="0" bIns="0" rtlCol="0" anchor="ctr">
            <a:noAutofit/>
          </a:bodyPr>
          <a:lstStyle/>
          <a:p>
            <a:pPr defTabSz="685783">
              <a:defRPr/>
            </a:pPr>
            <a:endParaRPr lang="en-US" sz="900" dirty="0">
              <a:solidFill>
                <a:schemeClr val="bg1"/>
              </a:solidFill>
              <a:latin typeface="Arial"/>
              <a:cs typeface="Arial"/>
            </a:endParaRPr>
          </a:p>
        </p:txBody>
      </p:sp>
      <p:sp>
        <p:nvSpPr>
          <p:cNvPr id="12" name="TextBox 11">
            <a:extLst>
              <a:ext uri="{FF2B5EF4-FFF2-40B4-BE49-F238E27FC236}">
                <a16:creationId xmlns:a16="http://schemas.microsoft.com/office/drawing/2014/main" id="{8E6C4190-3328-4870-906A-137400CB40EC}"/>
              </a:ext>
            </a:extLst>
          </p:cNvPr>
          <p:cNvSpPr txBox="1"/>
          <p:nvPr/>
        </p:nvSpPr>
        <p:spPr>
          <a:xfrm>
            <a:off x="266191" y="729649"/>
            <a:ext cx="3566160" cy="274320"/>
          </a:xfrm>
          <a:prstGeom prst="rect">
            <a:avLst/>
          </a:prstGeom>
          <a:solidFill>
            <a:srgbClr val="EBE9E9"/>
          </a:solidFill>
          <a:ln>
            <a:solidFill>
              <a:schemeClr val="bg1">
                <a:lumMod val="50000"/>
              </a:schemeClr>
            </a:solidFill>
          </a:ln>
        </p:spPr>
        <p:txBody>
          <a:bodyPr wrap="square" rtlCol="0">
            <a:spAutoFit/>
          </a:bodyPr>
          <a:lstStyle/>
          <a:p>
            <a:pPr defTabSz="685783">
              <a:defRPr/>
            </a:pPr>
            <a:r>
              <a:rPr lang="en-US" b="1" i="1" dirty="0">
                <a:latin typeface="IBM Plex Sans"/>
              </a:rPr>
              <a:t>1. Cloud Pak for Data Base Services</a:t>
            </a:r>
            <a:endParaRPr lang="en-US" sz="1013" b="1" i="1" dirty="0">
              <a:latin typeface="IBM Plex Sans"/>
            </a:endParaRPr>
          </a:p>
        </p:txBody>
      </p:sp>
      <p:sp>
        <p:nvSpPr>
          <p:cNvPr id="13" name="TextBox 12">
            <a:extLst>
              <a:ext uri="{FF2B5EF4-FFF2-40B4-BE49-F238E27FC236}">
                <a16:creationId xmlns:a16="http://schemas.microsoft.com/office/drawing/2014/main" id="{A7B71EAB-1D77-4327-8D1E-97A8AF518850}"/>
              </a:ext>
            </a:extLst>
          </p:cNvPr>
          <p:cNvSpPr txBox="1"/>
          <p:nvPr/>
        </p:nvSpPr>
        <p:spPr>
          <a:xfrm>
            <a:off x="400874" y="996746"/>
            <a:ext cx="2010190" cy="248209"/>
          </a:xfrm>
          <a:prstGeom prst="rect">
            <a:avLst/>
          </a:prstGeom>
          <a:noFill/>
        </p:spPr>
        <p:txBody>
          <a:bodyPr wrap="square" rtlCol="0">
            <a:spAutoFit/>
          </a:bodyPr>
          <a:lstStyle/>
          <a:p>
            <a:pPr algn="ctr" defTabSz="685783">
              <a:defRPr/>
            </a:pPr>
            <a:r>
              <a:rPr lang="en-US" sz="1013" b="1" dirty="0">
                <a:solidFill>
                  <a:schemeClr val="bg1"/>
                </a:solidFill>
                <a:latin typeface="IBM Plex Sans"/>
              </a:rPr>
              <a:t>Collect</a:t>
            </a:r>
          </a:p>
        </p:txBody>
      </p:sp>
      <p:sp>
        <p:nvSpPr>
          <p:cNvPr id="14" name="TextBox 13">
            <a:extLst>
              <a:ext uri="{FF2B5EF4-FFF2-40B4-BE49-F238E27FC236}">
                <a16:creationId xmlns:a16="http://schemas.microsoft.com/office/drawing/2014/main" id="{C6D63745-633B-4C32-A795-0D1F600B0394}"/>
              </a:ext>
            </a:extLst>
          </p:cNvPr>
          <p:cNvSpPr txBox="1"/>
          <p:nvPr/>
        </p:nvSpPr>
        <p:spPr>
          <a:xfrm>
            <a:off x="2530333" y="996515"/>
            <a:ext cx="2042492" cy="248209"/>
          </a:xfrm>
          <a:prstGeom prst="rect">
            <a:avLst/>
          </a:prstGeom>
          <a:noFill/>
        </p:spPr>
        <p:txBody>
          <a:bodyPr wrap="square" rtlCol="0">
            <a:spAutoFit/>
          </a:bodyPr>
          <a:lstStyle/>
          <a:p>
            <a:pPr algn="ctr" defTabSz="685783">
              <a:defRPr/>
            </a:pPr>
            <a:r>
              <a:rPr lang="en-US" sz="1013" b="1" dirty="0">
                <a:solidFill>
                  <a:schemeClr val="bg1"/>
                </a:solidFill>
                <a:latin typeface="IBM Plex Sans"/>
              </a:rPr>
              <a:t>Organize</a:t>
            </a:r>
          </a:p>
        </p:txBody>
      </p:sp>
      <p:sp>
        <p:nvSpPr>
          <p:cNvPr id="15" name="TextBox 14">
            <a:extLst>
              <a:ext uri="{FF2B5EF4-FFF2-40B4-BE49-F238E27FC236}">
                <a16:creationId xmlns:a16="http://schemas.microsoft.com/office/drawing/2014/main" id="{C3EA72F1-8E1B-4FD0-97B8-37ADE6BA2B1B}"/>
              </a:ext>
            </a:extLst>
          </p:cNvPr>
          <p:cNvSpPr txBox="1"/>
          <p:nvPr/>
        </p:nvSpPr>
        <p:spPr>
          <a:xfrm>
            <a:off x="6712223" y="996516"/>
            <a:ext cx="2020128" cy="248209"/>
          </a:xfrm>
          <a:prstGeom prst="rect">
            <a:avLst/>
          </a:prstGeom>
          <a:noFill/>
        </p:spPr>
        <p:txBody>
          <a:bodyPr wrap="square" rtlCol="0">
            <a:spAutoFit/>
          </a:bodyPr>
          <a:lstStyle/>
          <a:p>
            <a:pPr algn="ctr" defTabSz="685783">
              <a:defRPr/>
            </a:pPr>
            <a:r>
              <a:rPr lang="en-US" sz="1013" b="1" dirty="0">
                <a:solidFill>
                  <a:schemeClr val="bg1"/>
                </a:solidFill>
                <a:latin typeface="IBM Plex Sans"/>
              </a:rPr>
              <a:t>Deploy / Infuse</a:t>
            </a:r>
          </a:p>
        </p:txBody>
      </p:sp>
      <p:sp>
        <p:nvSpPr>
          <p:cNvPr id="43" name="TextBox 42">
            <a:extLst>
              <a:ext uri="{FF2B5EF4-FFF2-40B4-BE49-F238E27FC236}">
                <a16:creationId xmlns:a16="http://schemas.microsoft.com/office/drawing/2014/main" id="{513CAF04-FD07-4C2B-96A3-5C5151FA81EC}"/>
              </a:ext>
            </a:extLst>
          </p:cNvPr>
          <p:cNvSpPr txBox="1"/>
          <p:nvPr/>
        </p:nvSpPr>
        <p:spPr>
          <a:xfrm>
            <a:off x="4625006" y="996696"/>
            <a:ext cx="2020127" cy="248209"/>
          </a:xfrm>
          <a:prstGeom prst="rect">
            <a:avLst/>
          </a:prstGeom>
          <a:noFill/>
        </p:spPr>
        <p:txBody>
          <a:bodyPr wrap="square" rtlCol="0">
            <a:spAutoFit/>
          </a:bodyPr>
          <a:lstStyle/>
          <a:p>
            <a:pPr algn="ctr" defTabSz="685783">
              <a:defRPr/>
            </a:pPr>
            <a:r>
              <a:rPr lang="en-US" sz="1013" b="1" dirty="0">
                <a:solidFill>
                  <a:schemeClr val="bg1"/>
                </a:solidFill>
                <a:latin typeface="IBM Plex Sans"/>
              </a:rPr>
              <a:t>Analyze </a:t>
            </a:r>
          </a:p>
        </p:txBody>
      </p:sp>
      <p:sp>
        <p:nvSpPr>
          <p:cNvPr id="57" name="Rectangle 56">
            <a:extLst>
              <a:ext uri="{FF2B5EF4-FFF2-40B4-BE49-F238E27FC236}">
                <a16:creationId xmlns:a16="http://schemas.microsoft.com/office/drawing/2014/main" id="{15A23BE9-EC97-48B5-BCB5-61C84455BD44}"/>
              </a:ext>
            </a:extLst>
          </p:cNvPr>
          <p:cNvSpPr/>
          <p:nvPr/>
        </p:nvSpPr>
        <p:spPr>
          <a:xfrm>
            <a:off x="399880" y="1677747"/>
            <a:ext cx="987552"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Db2 Event Store</a:t>
            </a:r>
          </a:p>
        </p:txBody>
      </p:sp>
      <p:sp>
        <p:nvSpPr>
          <p:cNvPr id="62" name="Rectangle 61">
            <a:extLst>
              <a:ext uri="{FF2B5EF4-FFF2-40B4-BE49-F238E27FC236}">
                <a16:creationId xmlns:a16="http://schemas.microsoft.com/office/drawing/2014/main" id="{AEA2A9B1-4450-4D74-A087-041B1DD04928}"/>
              </a:ext>
            </a:extLst>
          </p:cNvPr>
          <p:cNvSpPr/>
          <p:nvPr/>
        </p:nvSpPr>
        <p:spPr>
          <a:xfrm>
            <a:off x="1435449" y="1461004"/>
            <a:ext cx="987552"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PostgreSQL</a:t>
            </a:r>
          </a:p>
        </p:txBody>
      </p:sp>
      <p:sp>
        <p:nvSpPr>
          <p:cNvPr id="67" name="Rectangle 66">
            <a:extLst>
              <a:ext uri="{FF2B5EF4-FFF2-40B4-BE49-F238E27FC236}">
                <a16:creationId xmlns:a16="http://schemas.microsoft.com/office/drawing/2014/main" id="{692DEFBB-DCE5-4E2A-BF43-DDCE4C6921FE}"/>
              </a:ext>
            </a:extLst>
          </p:cNvPr>
          <p:cNvSpPr/>
          <p:nvPr/>
        </p:nvSpPr>
        <p:spPr>
          <a:xfrm>
            <a:off x="6712711" y="1593614"/>
            <a:ext cx="2023110"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Watson OpenScale</a:t>
            </a:r>
          </a:p>
        </p:txBody>
      </p:sp>
      <p:sp>
        <p:nvSpPr>
          <p:cNvPr id="68" name="Rectangle 67">
            <a:extLst>
              <a:ext uri="{FF2B5EF4-FFF2-40B4-BE49-F238E27FC236}">
                <a16:creationId xmlns:a16="http://schemas.microsoft.com/office/drawing/2014/main" id="{CBF3A1DB-550C-45FC-8667-30E9EF52E52C}"/>
              </a:ext>
            </a:extLst>
          </p:cNvPr>
          <p:cNvSpPr/>
          <p:nvPr/>
        </p:nvSpPr>
        <p:spPr>
          <a:xfrm>
            <a:off x="2525861" y="1217854"/>
            <a:ext cx="2023110" cy="446897"/>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Watson Knowledge Catalog</a:t>
            </a:r>
          </a:p>
          <a:p>
            <a:pPr algn="ctr" defTabSz="685783">
              <a:defRPr/>
            </a:pPr>
            <a:r>
              <a:rPr lang="en-US" sz="900" dirty="0">
                <a:solidFill>
                  <a:schemeClr val="bg1"/>
                </a:solidFill>
                <a:latin typeface="Arial"/>
                <a:cs typeface="Arial"/>
              </a:rPr>
              <a:t>(With IA, IGC, Refinery, InstaScan)</a:t>
            </a:r>
          </a:p>
        </p:txBody>
      </p:sp>
      <p:sp>
        <p:nvSpPr>
          <p:cNvPr id="69" name="Rectangle 68">
            <a:extLst>
              <a:ext uri="{FF2B5EF4-FFF2-40B4-BE49-F238E27FC236}">
                <a16:creationId xmlns:a16="http://schemas.microsoft.com/office/drawing/2014/main" id="{DEAAC2D5-6C56-4830-B5BC-1BD6ABD6982F}"/>
              </a:ext>
            </a:extLst>
          </p:cNvPr>
          <p:cNvSpPr/>
          <p:nvPr/>
        </p:nvSpPr>
        <p:spPr>
          <a:xfrm>
            <a:off x="4620532" y="1700784"/>
            <a:ext cx="2016252" cy="210312"/>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Industry Accelerators (many)</a:t>
            </a:r>
            <a:endParaRPr lang="en-US" sz="600" dirty="0">
              <a:solidFill>
                <a:schemeClr val="bg1"/>
              </a:solidFill>
              <a:latin typeface="Arial"/>
              <a:cs typeface="Arial"/>
            </a:endParaRPr>
          </a:p>
        </p:txBody>
      </p:sp>
      <p:sp>
        <p:nvSpPr>
          <p:cNvPr id="70" name="Rectangle 69">
            <a:extLst>
              <a:ext uri="{FF2B5EF4-FFF2-40B4-BE49-F238E27FC236}">
                <a16:creationId xmlns:a16="http://schemas.microsoft.com/office/drawing/2014/main" id="{795296F4-7F0A-4B58-A10F-487325DF5655}"/>
              </a:ext>
            </a:extLst>
          </p:cNvPr>
          <p:cNvSpPr/>
          <p:nvPr/>
        </p:nvSpPr>
        <p:spPr>
          <a:xfrm>
            <a:off x="5649232" y="1216152"/>
            <a:ext cx="987552"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Analytics Engine</a:t>
            </a:r>
          </a:p>
        </p:txBody>
      </p:sp>
      <p:sp>
        <p:nvSpPr>
          <p:cNvPr id="72" name="Rectangle 71">
            <a:extLst>
              <a:ext uri="{FF2B5EF4-FFF2-40B4-BE49-F238E27FC236}">
                <a16:creationId xmlns:a16="http://schemas.microsoft.com/office/drawing/2014/main" id="{DF565C6D-DF2D-4DD2-8471-950DC0025BE5}"/>
              </a:ext>
            </a:extLst>
          </p:cNvPr>
          <p:cNvSpPr/>
          <p:nvPr/>
        </p:nvSpPr>
        <p:spPr>
          <a:xfrm>
            <a:off x="4620532" y="1929384"/>
            <a:ext cx="2016252"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Watson Machine Learning </a:t>
            </a:r>
          </a:p>
        </p:txBody>
      </p:sp>
      <p:sp>
        <p:nvSpPr>
          <p:cNvPr id="73" name="Rectangle 72">
            <a:extLst>
              <a:ext uri="{FF2B5EF4-FFF2-40B4-BE49-F238E27FC236}">
                <a16:creationId xmlns:a16="http://schemas.microsoft.com/office/drawing/2014/main" id="{9188CE71-4E02-4DC0-9CD1-18BFDD50026C}"/>
              </a:ext>
            </a:extLst>
          </p:cNvPr>
          <p:cNvSpPr/>
          <p:nvPr/>
        </p:nvSpPr>
        <p:spPr>
          <a:xfrm>
            <a:off x="4621021" y="1216152"/>
            <a:ext cx="987552"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Watson Studio</a:t>
            </a:r>
          </a:p>
        </p:txBody>
      </p:sp>
      <p:sp>
        <p:nvSpPr>
          <p:cNvPr id="74" name="Rectangle 73">
            <a:extLst>
              <a:ext uri="{FF2B5EF4-FFF2-40B4-BE49-F238E27FC236}">
                <a16:creationId xmlns:a16="http://schemas.microsoft.com/office/drawing/2014/main" id="{CB28142D-D76E-4F9D-B2F8-8C69C0AE0C69}"/>
              </a:ext>
            </a:extLst>
          </p:cNvPr>
          <p:cNvSpPr/>
          <p:nvPr/>
        </p:nvSpPr>
        <p:spPr>
          <a:xfrm>
            <a:off x="5649232" y="1463040"/>
            <a:ext cx="987552"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IBM Streams</a:t>
            </a:r>
          </a:p>
        </p:txBody>
      </p:sp>
      <p:sp>
        <p:nvSpPr>
          <p:cNvPr id="75" name="Rectangle 74">
            <a:extLst>
              <a:ext uri="{FF2B5EF4-FFF2-40B4-BE49-F238E27FC236}">
                <a16:creationId xmlns:a16="http://schemas.microsoft.com/office/drawing/2014/main" id="{A4094EA7-7BF1-49C8-A342-4D0F5B75C693}"/>
              </a:ext>
            </a:extLst>
          </p:cNvPr>
          <p:cNvSpPr/>
          <p:nvPr/>
        </p:nvSpPr>
        <p:spPr>
          <a:xfrm>
            <a:off x="1435449" y="1682496"/>
            <a:ext cx="987552"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IBM Streams</a:t>
            </a:r>
          </a:p>
        </p:txBody>
      </p:sp>
      <p:sp>
        <p:nvSpPr>
          <p:cNvPr id="79" name="Rectangle 78">
            <a:extLst>
              <a:ext uri="{FF2B5EF4-FFF2-40B4-BE49-F238E27FC236}">
                <a16:creationId xmlns:a16="http://schemas.microsoft.com/office/drawing/2014/main" id="{1615F012-348A-40DA-AD65-6A006EC32EDA}"/>
              </a:ext>
            </a:extLst>
          </p:cNvPr>
          <p:cNvSpPr/>
          <p:nvPr/>
        </p:nvSpPr>
        <p:spPr>
          <a:xfrm>
            <a:off x="399881" y="1901473"/>
            <a:ext cx="988355"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Db2 Big SQL</a:t>
            </a:r>
          </a:p>
        </p:txBody>
      </p:sp>
      <p:sp>
        <p:nvSpPr>
          <p:cNvPr id="80" name="TextBox 79">
            <a:extLst>
              <a:ext uri="{FF2B5EF4-FFF2-40B4-BE49-F238E27FC236}">
                <a16:creationId xmlns:a16="http://schemas.microsoft.com/office/drawing/2014/main" id="{C535AADA-5242-4DDE-B841-22BC4DAB429E}"/>
              </a:ext>
            </a:extLst>
          </p:cNvPr>
          <p:cNvSpPr txBox="1"/>
          <p:nvPr/>
        </p:nvSpPr>
        <p:spPr>
          <a:xfrm>
            <a:off x="266190" y="2382308"/>
            <a:ext cx="3566160" cy="274320"/>
          </a:xfrm>
          <a:prstGeom prst="rect">
            <a:avLst/>
          </a:prstGeom>
          <a:solidFill>
            <a:srgbClr val="EBE9E9"/>
          </a:solidFill>
          <a:ln>
            <a:solidFill>
              <a:schemeClr val="bg1">
                <a:lumMod val="50000"/>
              </a:schemeClr>
            </a:solidFill>
          </a:ln>
        </p:spPr>
        <p:txBody>
          <a:bodyPr wrap="square" rtlCol="0">
            <a:spAutoFit/>
          </a:bodyPr>
          <a:lstStyle/>
          <a:p>
            <a:pPr defTabSz="685783">
              <a:defRPr/>
            </a:pPr>
            <a:r>
              <a:rPr lang="en-US" b="1" i="1" dirty="0">
                <a:latin typeface="IBM Plex Sans"/>
              </a:rPr>
              <a:t>2. Premium Services </a:t>
            </a:r>
            <a:r>
              <a:rPr lang="en-US" sz="1013" b="1" i="1" dirty="0">
                <a:latin typeface="IBM Plex Sans"/>
              </a:rPr>
              <a:t>(purchase license or BYOL)</a:t>
            </a:r>
          </a:p>
        </p:txBody>
      </p:sp>
      <p:sp>
        <p:nvSpPr>
          <p:cNvPr id="81" name="Rectangle 80">
            <a:extLst>
              <a:ext uri="{FF2B5EF4-FFF2-40B4-BE49-F238E27FC236}">
                <a16:creationId xmlns:a16="http://schemas.microsoft.com/office/drawing/2014/main" id="{46306C81-B573-44FD-AA77-B703FFBB7A61}"/>
              </a:ext>
            </a:extLst>
          </p:cNvPr>
          <p:cNvSpPr/>
          <p:nvPr/>
        </p:nvSpPr>
        <p:spPr>
          <a:xfrm>
            <a:off x="1438910" y="1901952"/>
            <a:ext cx="988355" cy="205740"/>
          </a:xfrm>
          <a:prstGeom prst="rect">
            <a:avLst/>
          </a:prstGeom>
          <a:solidFill>
            <a:srgbClr val="002060"/>
          </a:solidFill>
        </p:spPr>
        <p:txBody>
          <a:bodyPr wrap="square" lIns="0" tIns="0" rIns="0" bIns="0" rtlCol="0" anchor="ctr">
            <a:noAutofit/>
          </a:bodyPr>
          <a:lstStyle/>
          <a:p>
            <a:pPr algn="ctr" defTabSz="685783">
              <a:defRPr/>
            </a:pPr>
            <a:r>
              <a:rPr lang="en-US" sz="900" dirty="0">
                <a:solidFill>
                  <a:schemeClr val="bg1"/>
                </a:solidFill>
                <a:latin typeface="Arial"/>
                <a:cs typeface="Arial"/>
              </a:rPr>
              <a:t>NPS</a:t>
            </a:r>
          </a:p>
        </p:txBody>
      </p:sp>
      <p:sp>
        <p:nvSpPr>
          <p:cNvPr id="58" name="Rectangle 57">
            <a:extLst>
              <a:ext uri="{FF2B5EF4-FFF2-40B4-BE49-F238E27FC236}">
                <a16:creationId xmlns:a16="http://schemas.microsoft.com/office/drawing/2014/main" id="{C7336D4E-6EAF-435B-A7C1-A1CE0A121739}"/>
              </a:ext>
            </a:extLst>
          </p:cNvPr>
          <p:cNvSpPr/>
          <p:nvPr/>
        </p:nvSpPr>
        <p:spPr>
          <a:xfrm>
            <a:off x="266191" y="4007349"/>
            <a:ext cx="8588402" cy="827873"/>
          </a:xfrm>
          <a:prstGeom prst="rect">
            <a:avLst/>
          </a:prstGeom>
          <a:solidFill>
            <a:schemeClr val="bg1"/>
          </a:solidFill>
          <a:ln w="12700">
            <a:solidFill>
              <a:schemeClr val="bg1">
                <a:lumMod val="50000"/>
              </a:schemeClr>
            </a:solidFill>
          </a:ln>
        </p:spPr>
        <p:txBody>
          <a:bodyPr wrap="square" lIns="0" tIns="0" rIns="0" bIns="0" rtlCol="0" anchor="ctr">
            <a:noAutofit/>
          </a:bodyPr>
          <a:lstStyle/>
          <a:p>
            <a:pPr defTabSz="685783"/>
            <a:endParaRPr lang="en-US" sz="900" dirty="0">
              <a:solidFill>
                <a:schemeClr val="bg1"/>
              </a:solidFill>
              <a:latin typeface="Arial"/>
              <a:cs typeface="Arial"/>
            </a:endParaRPr>
          </a:p>
        </p:txBody>
      </p:sp>
      <p:pic>
        <p:nvPicPr>
          <p:cNvPr id="60" name="Picture 59">
            <a:extLst>
              <a:ext uri="{FF2B5EF4-FFF2-40B4-BE49-F238E27FC236}">
                <a16:creationId xmlns:a16="http://schemas.microsoft.com/office/drawing/2014/main" id="{79EB1EE4-EE23-4A8C-ACCA-5EF3695E9BF8}"/>
              </a:ext>
            </a:extLst>
          </p:cNvPr>
          <p:cNvPicPr>
            <a:picLocks noChangeAspect="1"/>
          </p:cNvPicPr>
          <p:nvPr/>
        </p:nvPicPr>
        <p:blipFill>
          <a:blip r:embed="rId3"/>
          <a:stretch>
            <a:fillRect/>
          </a:stretch>
        </p:blipFill>
        <p:spPr>
          <a:xfrm>
            <a:off x="1642634" y="4431210"/>
            <a:ext cx="931478" cy="365733"/>
          </a:xfrm>
          <a:prstGeom prst="rect">
            <a:avLst/>
          </a:prstGeom>
        </p:spPr>
      </p:pic>
      <p:pic>
        <p:nvPicPr>
          <p:cNvPr id="64" name="Picture 63">
            <a:extLst>
              <a:ext uri="{FF2B5EF4-FFF2-40B4-BE49-F238E27FC236}">
                <a16:creationId xmlns:a16="http://schemas.microsoft.com/office/drawing/2014/main" id="{1E194600-87A9-4224-82B9-9F0AB5AB1789}"/>
              </a:ext>
            </a:extLst>
          </p:cNvPr>
          <p:cNvPicPr>
            <a:picLocks noChangeAspect="1"/>
          </p:cNvPicPr>
          <p:nvPr/>
        </p:nvPicPr>
        <p:blipFill>
          <a:blip r:embed="rId4"/>
          <a:stretch>
            <a:fillRect/>
          </a:stretch>
        </p:blipFill>
        <p:spPr>
          <a:xfrm>
            <a:off x="6416636" y="4099042"/>
            <a:ext cx="528779" cy="415469"/>
          </a:xfrm>
          <a:prstGeom prst="rect">
            <a:avLst/>
          </a:prstGeom>
        </p:spPr>
      </p:pic>
      <p:pic>
        <p:nvPicPr>
          <p:cNvPr id="65" name="Picture 64">
            <a:extLst>
              <a:ext uri="{FF2B5EF4-FFF2-40B4-BE49-F238E27FC236}">
                <a16:creationId xmlns:a16="http://schemas.microsoft.com/office/drawing/2014/main" id="{57DEFE70-7DDD-4655-A3D7-9B2FC7CA307F}"/>
              </a:ext>
            </a:extLst>
          </p:cNvPr>
          <p:cNvPicPr>
            <a:picLocks noChangeAspect="1"/>
          </p:cNvPicPr>
          <p:nvPr/>
        </p:nvPicPr>
        <p:blipFill>
          <a:blip r:embed="rId5"/>
          <a:stretch>
            <a:fillRect/>
          </a:stretch>
        </p:blipFill>
        <p:spPr>
          <a:xfrm>
            <a:off x="353427" y="4312397"/>
            <a:ext cx="1085484" cy="463019"/>
          </a:xfrm>
          <a:prstGeom prst="rect">
            <a:avLst/>
          </a:prstGeom>
        </p:spPr>
      </p:pic>
      <p:pic>
        <p:nvPicPr>
          <p:cNvPr id="66" name="Picture 65">
            <a:extLst>
              <a:ext uri="{FF2B5EF4-FFF2-40B4-BE49-F238E27FC236}">
                <a16:creationId xmlns:a16="http://schemas.microsoft.com/office/drawing/2014/main" id="{F924C44D-FA03-423A-BAC3-D732EBC78BF3}"/>
              </a:ext>
            </a:extLst>
          </p:cNvPr>
          <p:cNvPicPr>
            <a:picLocks noChangeAspect="1"/>
          </p:cNvPicPr>
          <p:nvPr/>
        </p:nvPicPr>
        <p:blipFill>
          <a:blip r:embed="rId6"/>
          <a:stretch>
            <a:fillRect/>
          </a:stretch>
        </p:blipFill>
        <p:spPr>
          <a:xfrm>
            <a:off x="6170948" y="4518191"/>
            <a:ext cx="729777" cy="207783"/>
          </a:xfrm>
          <a:prstGeom prst="rect">
            <a:avLst/>
          </a:prstGeom>
        </p:spPr>
      </p:pic>
      <p:pic>
        <p:nvPicPr>
          <p:cNvPr id="19" name="Picture 18">
            <a:extLst>
              <a:ext uri="{FF2B5EF4-FFF2-40B4-BE49-F238E27FC236}">
                <a16:creationId xmlns:a16="http://schemas.microsoft.com/office/drawing/2014/main" id="{1393EFA7-4B26-4094-99F4-3C8E9DE3F0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30314" y="4166062"/>
            <a:ext cx="1109083" cy="174705"/>
          </a:xfrm>
          <a:prstGeom prst="rect">
            <a:avLst/>
          </a:prstGeom>
        </p:spPr>
      </p:pic>
      <p:pic>
        <p:nvPicPr>
          <p:cNvPr id="22" name="Picture 21">
            <a:extLst>
              <a:ext uri="{FF2B5EF4-FFF2-40B4-BE49-F238E27FC236}">
                <a16:creationId xmlns:a16="http://schemas.microsoft.com/office/drawing/2014/main" id="{2CBCB415-02BB-43FA-8FA2-D0D01AD49CB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5415" y="4411011"/>
            <a:ext cx="558313" cy="347963"/>
          </a:xfrm>
          <a:prstGeom prst="rect">
            <a:avLst/>
          </a:prstGeom>
        </p:spPr>
      </p:pic>
      <p:pic>
        <p:nvPicPr>
          <p:cNvPr id="27" name="Picture 26">
            <a:extLst>
              <a:ext uri="{FF2B5EF4-FFF2-40B4-BE49-F238E27FC236}">
                <a16:creationId xmlns:a16="http://schemas.microsoft.com/office/drawing/2014/main" id="{A3E7DD21-1065-4447-8B41-9650A7688D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3130" y="4043779"/>
            <a:ext cx="880710" cy="440355"/>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0E3220F4-BC66-4FB4-9D9C-AE0CF54E7F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61608" y="4398634"/>
            <a:ext cx="680276" cy="426370"/>
          </a:xfrm>
          <a:prstGeom prst="rect">
            <a:avLst/>
          </a:prstGeom>
        </p:spPr>
      </p:pic>
      <p:sp>
        <p:nvSpPr>
          <p:cNvPr id="59" name="TextBox 58">
            <a:extLst>
              <a:ext uri="{FF2B5EF4-FFF2-40B4-BE49-F238E27FC236}">
                <a16:creationId xmlns:a16="http://schemas.microsoft.com/office/drawing/2014/main" id="{D544680B-2BF6-4EAB-9A99-6A39B7A8F928}"/>
              </a:ext>
            </a:extLst>
          </p:cNvPr>
          <p:cNvSpPr txBox="1"/>
          <p:nvPr/>
        </p:nvSpPr>
        <p:spPr>
          <a:xfrm>
            <a:off x="265176" y="3796876"/>
            <a:ext cx="3566160" cy="274320"/>
          </a:xfrm>
          <a:prstGeom prst="rect">
            <a:avLst/>
          </a:prstGeom>
          <a:solidFill>
            <a:srgbClr val="EBE9E9"/>
          </a:solidFill>
          <a:ln>
            <a:solidFill>
              <a:schemeClr val="bg1">
                <a:lumMod val="50000"/>
              </a:schemeClr>
            </a:solidFill>
          </a:ln>
        </p:spPr>
        <p:txBody>
          <a:bodyPr wrap="square" rtlCol="0">
            <a:spAutoFit/>
          </a:bodyPr>
          <a:lstStyle/>
          <a:p>
            <a:pPr defTabSz="685783">
              <a:defRPr/>
            </a:pPr>
            <a:r>
              <a:rPr lang="en-US" b="1" i="1" dirty="0">
                <a:latin typeface="IBM Plex Sans"/>
              </a:rPr>
              <a:t>3. Third Party Extension Services</a:t>
            </a:r>
          </a:p>
        </p:txBody>
      </p:sp>
      <p:pic>
        <p:nvPicPr>
          <p:cNvPr id="54" name="Picture 53">
            <a:extLst>
              <a:ext uri="{FF2B5EF4-FFF2-40B4-BE49-F238E27FC236}">
                <a16:creationId xmlns:a16="http://schemas.microsoft.com/office/drawing/2014/main" id="{FBCE1590-2968-4618-A3E6-35C395B7F312}"/>
              </a:ext>
            </a:extLst>
          </p:cNvPr>
          <p:cNvPicPr>
            <a:picLocks noChangeAspect="1"/>
          </p:cNvPicPr>
          <p:nvPr/>
        </p:nvPicPr>
        <p:blipFill>
          <a:blip r:embed="rId11"/>
          <a:stretch>
            <a:fillRect/>
          </a:stretch>
        </p:blipFill>
        <p:spPr>
          <a:xfrm>
            <a:off x="668810" y="4157872"/>
            <a:ext cx="944939" cy="256515"/>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68B1FAF5-CFB7-411F-B7F2-406CC228682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61613" y="4162682"/>
            <a:ext cx="1163066" cy="256424"/>
          </a:xfrm>
          <a:prstGeom prst="rect">
            <a:avLst/>
          </a:prstGeom>
        </p:spPr>
      </p:pic>
      <p:pic>
        <p:nvPicPr>
          <p:cNvPr id="21" name="Picture 20" descr="A picture containing clipart&#10;&#10;Description automatically generated">
            <a:extLst>
              <a:ext uri="{FF2B5EF4-FFF2-40B4-BE49-F238E27FC236}">
                <a16:creationId xmlns:a16="http://schemas.microsoft.com/office/drawing/2014/main" id="{BF5E9651-28F4-4C7B-82EB-48193ED6FEA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32131" y="4160072"/>
            <a:ext cx="850345" cy="224288"/>
          </a:xfrm>
          <a:prstGeom prst="rect">
            <a:avLst/>
          </a:prstGeom>
        </p:spPr>
      </p:pic>
      <p:pic>
        <p:nvPicPr>
          <p:cNvPr id="56" name="Grafik 29">
            <a:extLst>
              <a:ext uri="{FF2B5EF4-FFF2-40B4-BE49-F238E27FC236}">
                <a16:creationId xmlns:a16="http://schemas.microsoft.com/office/drawing/2014/main" id="{7F069834-E73A-4367-B752-35CE40254C8E}"/>
              </a:ext>
            </a:extLst>
          </p:cNvPr>
          <p:cNvPicPr>
            <a:picLocks noChangeAspect="1"/>
          </p:cNvPicPr>
          <p:nvPr/>
        </p:nvPicPr>
        <p:blipFill>
          <a:blip r:embed="rId1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78918" y="4466878"/>
            <a:ext cx="764612" cy="244769"/>
          </a:xfrm>
          <a:prstGeom prst="rect">
            <a:avLst/>
          </a:prstGeom>
        </p:spPr>
      </p:pic>
      <p:pic>
        <p:nvPicPr>
          <p:cNvPr id="17" name="Picture 16" descr="A close up of a sign&#10;&#10;Description automatically generated">
            <a:extLst>
              <a:ext uri="{FF2B5EF4-FFF2-40B4-BE49-F238E27FC236}">
                <a16:creationId xmlns:a16="http://schemas.microsoft.com/office/drawing/2014/main" id="{3308C44A-C2C8-4816-AA77-C405D384E97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20764" y="4464208"/>
            <a:ext cx="309356" cy="309356"/>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94217B99-0933-4261-AFD5-330D0F9D6DB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854220" y="4487074"/>
            <a:ext cx="732384" cy="205209"/>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B52EA18-BE67-40C4-AAE8-D8E6260BE6F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69720" y="4514200"/>
            <a:ext cx="343255" cy="197447"/>
          </a:xfrm>
          <a:prstGeom prst="rect">
            <a:avLst/>
          </a:prstGeom>
        </p:spPr>
      </p:pic>
      <p:pic>
        <p:nvPicPr>
          <p:cNvPr id="78" name="Picture 77">
            <a:extLst>
              <a:ext uri="{FF2B5EF4-FFF2-40B4-BE49-F238E27FC236}">
                <a16:creationId xmlns:a16="http://schemas.microsoft.com/office/drawing/2014/main" id="{74A3B932-97AA-4C98-87DA-736C8E5D68A9}"/>
              </a:ext>
            </a:extLst>
          </p:cNvPr>
          <p:cNvPicPr>
            <a:picLocks noChangeAspect="1"/>
          </p:cNvPicPr>
          <p:nvPr/>
        </p:nvPicPr>
        <p:blipFill>
          <a:blip r:embed="rId18"/>
          <a:stretch>
            <a:fillRect/>
          </a:stretch>
        </p:blipFill>
        <p:spPr>
          <a:xfrm>
            <a:off x="2135843" y="4209878"/>
            <a:ext cx="269488" cy="310497"/>
          </a:xfrm>
          <a:prstGeom prst="rect">
            <a:avLst/>
          </a:prstGeom>
        </p:spPr>
      </p:pic>
      <p:pic>
        <p:nvPicPr>
          <p:cNvPr id="3" name="Picture 2">
            <a:extLst>
              <a:ext uri="{FF2B5EF4-FFF2-40B4-BE49-F238E27FC236}">
                <a16:creationId xmlns:a16="http://schemas.microsoft.com/office/drawing/2014/main" id="{0B0E8E24-11B7-D44F-A8FE-DEC57FAB5834}"/>
              </a:ext>
            </a:extLst>
          </p:cNvPr>
          <p:cNvPicPr>
            <a:picLocks noChangeAspect="1"/>
          </p:cNvPicPr>
          <p:nvPr/>
        </p:nvPicPr>
        <p:blipFill>
          <a:blip r:embed="rId19"/>
          <a:stretch>
            <a:fillRect/>
          </a:stretch>
        </p:blipFill>
        <p:spPr>
          <a:xfrm>
            <a:off x="7570032" y="4470186"/>
            <a:ext cx="511713" cy="326757"/>
          </a:xfrm>
          <a:prstGeom prst="rect">
            <a:avLst/>
          </a:prstGeom>
        </p:spPr>
      </p:pic>
      <p:pic>
        <p:nvPicPr>
          <p:cNvPr id="16" name="Picture 15">
            <a:extLst>
              <a:ext uri="{FF2B5EF4-FFF2-40B4-BE49-F238E27FC236}">
                <a16:creationId xmlns:a16="http://schemas.microsoft.com/office/drawing/2014/main" id="{929972F0-04EC-8348-89FC-06E974ABF7D1}"/>
              </a:ext>
            </a:extLst>
          </p:cNvPr>
          <p:cNvPicPr>
            <a:picLocks noChangeAspect="1"/>
          </p:cNvPicPr>
          <p:nvPr/>
        </p:nvPicPr>
        <p:blipFill>
          <a:blip r:embed="rId20"/>
          <a:stretch>
            <a:fillRect/>
          </a:stretch>
        </p:blipFill>
        <p:spPr>
          <a:xfrm>
            <a:off x="8210782" y="4145607"/>
            <a:ext cx="553560" cy="508371"/>
          </a:xfrm>
          <a:prstGeom prst="rect">
            <a:avLst/>
          </a:prstGeom>
        </p:spPr>
      </p:pic>
      <p:pic>
        <p:nvPicPr>
          <p:cNvPr id="71" name="Picture 70">
            <a:extLst>
              <a:ext uri="{FF2B5EF4-FFF2-40B4-BE49-F238E27FC236}">
                <a16:creationId xmlns:a16="http://schemas.microsoft.com/office/drawing/2014/main" id="{3ACAE564-142E-1D40-91B0-828C0FA40C42}"/>
              </a:ext>
            </a:extLst>
          </p:cNvPr>
          <p:cNvPicPr>
            <a:picLocks noChangeAspect="1"/>
          </p:cNvPicPr>
          <p:nvPr/>
        </p:nvPicPr>
        <p:blipFill>
          <a:blip r:embed="rId21"/>
          <a:stretch>
            <a:fillRect/>
          </a:stretch>
        </p:blipFill>
        <p:spPr>
          <a:xfrm>
            <a:off x="8388628" y="141514"/>
            <a:ext cx="605352" cy="699791"/>
          </a:xfrm>
          <a:prstGeom prst="rect">
            <a:avLst/>
          </a:prstGeom>
        </p:spPr>
      </p:pic>
      <p:sp>
        <p:nvSpPr>
          <p:cNvPr id="76" name="Footer Placeholder 7">
            <a:extLst>
              <a:ext uri="{FF2B5EF4-FFF2-40B4-BE49-F238E27FC236}">
                <a16:creationId xmlns:a16="http://schemas.microsoft.com/office/drawing/2014/main" id="{91C35398-4663-40AC-BC39-278629D868D4}"/>
              </a:ext>
            </a:extLst>
          </p:cNvPr>
          <p:cNvSpPr>
            <a:spLocks noGrp="1"/>
          </p:cNvSpPr>
          <p:nvPr>
            <p:ph type="ftr" sz="quarter" idx="10"/>
          </p:nvPr>
        </p:nvSpPr>
        <p:spPr>
          <a:xfrm>
            <a:off x="242953" y="4976813"/>
            <a:ext cx="4114735" cy="166687"/>
          </a:xfrm>
        </p:spPr>
        <p:txBody>
          <a:bodyPr/>
          <a:lstStyle/>
          <a:p>
            <a:r>
              <a:rPr lang="en-US" dirty="0"/>
              <a:t>IBM Cloud Pak for Data Workshop v3.0.1 / © 2020 IBM Corporation</a:t>
            </a:r>
          </a:p>
        </p:txBody>
      </p:sp>
      <p:sp>
        <p:nvSpPr>
          <p:cNvPr id="77" name="Slide Number Placeholder 5">
            <a:extLst>
              <a:ext uri="{FF2B5EF4-FFF2-40B4-BE49-F238E27FC236}">
                <a16:creationId xmlns:a16="http://schemas.microsoft.com/office/drawing/2014/main" id="{ADE615F3-56D2-41A5-A339-84F7848059DC}"/>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18</a:t>
            </a:fld>
            <a:endParaRPr lang="en-US" dirty="0"/>
          </a:p>
        </p:txBody>
      </p:sp>
    </p:spTree>
    <p:extLst>
      <p:ext uri="{BB962C8B-B14F-4D97-AF65-F5344CB8AC3E}">
        <p14:creationId xmlns:p14="http://schemas.microsoft.com/office/powerpoint/2010/main" val="831850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883FD79-EF57-4B48-8F77-0FE01204746B}"/>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182569" y="201168"/>
            <a:ext cx="8683625" cy="479822"/>
          </a:xfrm>
        </p:spPr>
        <p:txBody>
          <a:bodyPr/>
          <a:lstStyle/>
          <a:p>
            <a:r>
              <a:rPr lang="en-US" dirty="0"/>
              <a:t>The Original* AI Ladder</a:t>
            </a:r>
            <a:br>
              <a:rPr lang="en-US" dirty="0"/>
            </a:br>
            <a:r>
              <a:rPr lang="en-US" sz="1800" dirty="0"/>
              <a:t>Described: AI vs. Cognitive systems vs. Machine Learning vs. Analytics</a:t>
            </a:r>
          </a:p>
        </p:txBody>
      </p:sp>
      <p:grpSp>
        <p:nvGrpSpPr>
          <p:cNvPr id="34" name="Group 33">
            <a:extLst>
              <a:ext uri="{FF2B5EF4-FFF2-40B4-BE49-F238E27FC236}">
                <a16:creationId xmlns:a16="http://schemas.microsoft.com/office/drawing/2014/main" id="{50720ADC-D84D-4507-A7B0-926A4DAABDC7}"/>
              </a:ext>
            </a:extLst>
          </p:cNvPr>
          <p:cNvGrpSpPr/>
          <p:nvPr/>
        </p:nvGrpSpPr>
        <p:grpSpPr>
          <a:xfrm>
            <a:off x="354332" y="1123535"/>
            <a:ext cx="8511862" cy="3633210"/>
            <a:chOff x="123953" y="177830"/>
            <a:chExt cx="8835611" cy="4844281"/>
          </a:xfrm>
        </p:grpSpPr>
        <p:grpSp>
          <p:nvGrpSpPr>
            <p:cNvPr id="35" name="Group 34">
              <a:extLst>
                <a:ext uri="{FF2B5EF4-FFF2-40B4-BE49-F238E27FC236}">
                  <a16:creationId xmlns:a16="http://schemas.microsoft.com/office/drawing/2014/main" id="{97A998F5-8A73-4C3C-9556-F4065900B287}"/>
                </a:ext>
              </a:extLst>
            </p:cNvPr>
            <p:cNvGrpSpPr/>
            <p:nvPr/>
          </p:nvGrpSpPr>
          <p:grpSpPr>
            <a:xfrm>
              <a:off x="123953" y="296813"/>
              <a:ext cx="2443052" cy="4542342"/>
              <a:chOff x="5367871" y="698691"/>
              <a:chExt cx="2616348" cy="4248605"/>
            </a:xfrm>
          </p:grpSpPr>
          <p:pic>
            <p:nvPicPr>
              <p:cNvPr id="49" name="Picture 48">
                <a:extLst>
                  <a:ext uri="{FF2B5EF4-FFF2-40B4-BE49-F238E27FC236}">
                    <a16:creationId xmlns:a16="http://schemas.microsoft.com/office/drawing/2014/main" id="{8C701BEC-2FB1-4303-9DE2-CF1FAA12F25E}"/>
                  </a:ext>
                </a:extLst>
              </p:cNvPr>
              <p:cNvPicPr>
                <a:picLocks noChangeAspect="1"/>
              </p:cNvPicPr>
              <p:nvPr/>
            </p:nvPicPr>
            <p:blipFill rotWithShape="1">
              <a:blip r:embed="rId3">
                <a:clrChange>
                  <a:clrFrom>
                    <a:srgbClr val="FFFFFF"/>
                  </a:clrFrom>
                  <a:clrTo>
                    <a:srgbClr val="FFFFFF">
                      <a:alpha val="0"/>
                    </a:srgbClr>
                  </a:clrTo>
                </a:clrChange>
                <a:alphaModFix amt="70000"/>
                <a:duotone>
                  <a:schemeClr val="accent2">
                    <a:shade val="45000"/>
                    <a:satMod val="135000"/>
                  </a:schemeClr>
                  <a:prstClr val="white"/>
                </a:duotone>
                <a:lum bright="43000" contrast="89000"/>
                <a:extLst>
                  <a:ext uri="{28A0092B-C50C-407E-A947-70E740481C1C}">
                    <a14:useLocalDpi xmlns:a14="http://schemas.microsoft.com/office/drawing/2010/main"/>
                  </a:ext>
                </a:extLst>
              </a:blip>
              <a:srcRect r="1408"/>
              <a:stretch/>
            </p:blipFill>
            <p:spPr>
              <a:xfrm>
                <a:off x="5389700" y="1857498"/>
                <a:ext cx="2594519" cy="2627931"/>
              </a:xfrm>
              <a:prstGeom prst="rect">
                <a:avLst/>
              </a:prstGeom>
            </p:spPr>
          </p:pic>
          <p:grpSp>
            <p:nvGrpSpPr>
              <p:cNvPr id="50" name="Group 49">
                <a:extLst>
                  <a:ext uri="{FF2B5EF4-FFF2-40B4-BE49-F238E27FC236}">
                    <a16:creationId xmlns:a16="http://schemas.microsoft.com/office/drawing/2014/main" id="{5D5FA86A-9EDE-455D-8BAE-8A1283DF9B2F}"/>
                  </a:ext>
                </a:extLst>
              </p:cNvPr>
              <p:cNvGrpSpPr/>
              <p:nvPr/>
            </p:nvGrpSpPr>
            <p:grpSpPr>
              <a:xfrm>
                <a:off x="5841230" y="698691"/>
                <a:ext cx="1660671" cy="1294464"/>
                <a:chOff x="5759324" y="313420"/>
                <a:chExt cx="1802129" cy="1673010"/>
              </a:xfrm>
            </p:grpSpPr>
            <p:pic>
              <p:nvPicPr>
                <p:cNvPr id="55" name="Picture 54">
                  <a:extLst>
                    <a:ext uri="{FF2B5EF4-FFF2-40B4-BE49-F238E27FC236}">
                      <a16:creationId xmlns:a16="http://schemas.microsoft.com/office/drawing/2014/main" id="{F8B549E8-0FC0-405D-A2A3-2E56C9E6F62B}"/>
                    </a:ext>
                  </a:extLst>
                </p:cNvPr>
                <p:cNvPicPr>
                  <a:picLocks noChangeAspect="1"/>
                </p:cNvPicPr>
                <p:nvPr/>
              </p:nvPicPr>
              <p:blipFill>
                <a:blip r:embed="rId4"/>
                <a:stretch>
                  <a:fillRect/>
                </a:stretch>
              </p:blipFill>
              <p:spPr>
                <a:xfrm>
                  <a:off x="5759324" y="313420"/>
                  <a:ext cx="1802129" cy="1673010"/>
                </a:xfrm>
                <a:prstGeom prst="rect">
                  <a:avLst/>
                </a:prstGeom>
                <a:solidFill>
                  <a:schemeClr val="tx1"/>
                </a:solidFill>
              </p:spPr>
            </p:pic>
            <p:sp>
              <p:nvSpPr>
                <p:cNvPr id="56" name="TextBox 55">
                  <a:extLst>
                    <a:ext uri="{FF2B5EF4-FFF2-40B4-BE49-F238E27FC236}">
                      <a16:creationId xmlns:a16="http://schemas.microsoft.com/office/drawing/2014/main" id="{109CE3EA-7C3F-41DE-BFBF-028D3412FDF5}"/>
                    </a:ext>
                  </a:extLst>
                </p:cNvPr>
                <p:cNvSpPr txBox="1"/>
                <p:nvPr/>
              </p:nvSpPr>
              <p:spPr>
                <a:xfrm>
                  <a:off x="5831121" y="1019244"/>
                  <a:ext cx="1644567" cy="669704"/>
                </a:xfrm>
                <a:prstGeom prst="rect">
                  <a:avLst/>
                </a:prstGeom>
                <a:noFill/>
              </p:spPr>
              <p:txBody>
                <a:bodyPr wrap="square" rtlCol="0">
                  <a:spAutoFit/>
                </a:bodyPr>
                <a:lstStyle/>
                <a:p>
                  <a:pPr algn="ctr"/>
                  <a:r>
                    <a:rPr lang="en-US" sz="2100" b="1" dirty="0">
                      <a:solidFill>
                        <a:schemeClr val="accent5">
                          <a:lumMod val="25000"/>
                        </a:schemeClr>
                      </a:solidFill>
                    </a:rPr>
                    <a:t>AI</a:t>
                  </a:r>
                </a:p>
              </p:txBody>
            </p:sp>
          </p:grpSp>
          <p:sp>
            <p:nvSpPr>
              <p:cNvPr id="51" name="Title 1">
                <a:extLst>
                  <a:ext uri="{FF2B5EF4-FFF2-40B4-BE49-F238E27FC236}">
                    <a16:creationId xmlns:a16="http://schemas.microsoft.com/office/drawing/2014/main" id="{996CBEAF-B198-4485-A5E2-AB805C931F77}"/>
                  </a:ext>
                </a:extLst>
              </p:cNvPr>
              <p:cNvSpPr txBox="1">
                <a:spLocks/>
              </p:cNvSpPr>
              <p:nvPr/>
            </p:nvSpPr>
            <p:spPr bwMode="auto">
              <a:xfrm>
                <a:off x="5892249" y="2282983"/>
                <a:ext cx="1589423" cy="205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1800" b="0">
                    <a:solidFill>
                      <a:schemeClr val="accent1"/>
                    </a:solidFill>
                    <a:latin typeface="Helvetica Neue" charset="0"/>
                    <a:ea typeface="Helvetica Neue" charset="0"/>
                    <a:cs typeface="Helvetica Neue" charset="0"/>
                  </a:defRPr>
                </a:lvl1pPr>
                <a:lvl2pPr algn="l" rtl="0" eaLnBrk="1" fontAlgn="base" hangingPunct="1">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2pPr>
                <a:lvl3pPr algn="l" rtl="0" eaLnBrk="1" fontAlgn="base" hangingPunct="1">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3pPr>
                <a:lvl4pPr algn="l" rtl="0" eaLnBrk="1" fontAlgn="base" hangingPunct="1">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4pPr>
                <a:lvl5pPr algn="l" rtl="0" eaLnBrk="1" fontAlgn="base" hangingPunct="1">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5pPr>
                <a:lvl6pPr marL="308562" algn="l" rtl="0" eaLnBrk="1" fontAlgn="base" hangingPunct="1">
                  <a:lnSpc>
                    <a:spcPct val="90000"/>
                  </a:lnSpc>
                  <a:spcBef>
                    <a:spcPct val="0"/>
                  </a:spcBef>
                  <a:spcAft>
                    <a:spcPct val="0"/>
                  </a:spcAft>
                  <a:defRPr sz="1890">
                    <a:solidFill>
                      <a:srgbClr val="191919"/>
                    </a:solidFill>
                    <a:latin typeface="HelvNeue Light for IBM" pitchFamily="34" charset="0"/>
                  </a:defRPr>
                </a:lvl6pPr>
                <a:lvl7pPr marL="617129" algn="l" rtl="0" eaLnBrk="1" fontAlgn="base" hangingPunct="1">
                  <a:lnSpc>
                    <a:spcPct val="90000"/>
                  </a:lnSpc>
                  <a:spcBef>
                    <a:spcPct val="0"/>
                  </a:spcBef>
                  <a:spcAft>
                    <a:spcPct val="0"/>
                  </a:spcAft>
                  <a:defRPr sz="1890">
                    <a:solidFill>
                      <a:srgbClr val="191919"/>
                    </a:solidFill>
                    <a:latin typeface="HelvNeue Light for IBM" pitchFamily="34" charset="0"/>
                  </a:defRPr>
                </a:lvl7pPr>
                <a:lvl8pPr marL="925690" algn="l" rtl="0" eaLnBrk="1" fontAlgn="base" hangingPunct="1">
                  <a:lnSpc>
                    <a:spcPct val="90000"/>
                  </a:lnSpc>
                  <a:spcBef>
                    <a:spcPct val="0"/>
                  </a:spcBef>
                  <a:spcAft>
                    <a:spcPct val="0"/>
                  </a:spcAft>
                  <a:defRPr sz="1890">
                    <a:solidFill>
                      <a:srgbClr val="191919"/>
                    </a:solidFill>
                    <a:latin typeface="HelvNeue Light for IBM" pitchFamily="34" charset="0"/>
                  </a:defRPr>
                </a:lvl8pPr>
                <a:lvl9pPr marL="1234256" algn="l" rtl="0" eaLnBrk="1" fontAlgn="base" hangingPunct="1">
                  <a:lnSpc>
                    <a:spcPct val="90000"/>
                  </a:lnSpc>
                  <a:spcBef>
                    <a:spcPct val="0"/>
                  </a:spcBef>
                  <a:spcAft>
                    <a:spcPct val="0"/>
                  </a:spcAft>
                  <a:defRPr sz="1890">
                    <a:solidFill>
                      <a:srgbClr val="191919"/>
                    </a:solidFill>
                    <a:latin typeface="HelvNeue Light for IBM" pitchFamily="34" charset="0"/>
                  </a:defRPr>
                </a:lvl9pPr>
              </a:lstStyle>
              <a:p>
                <a:pPr algn="ctr" defTabSz="685800"/>
                <a:r>
                  <a:rPr lang="en-US" sz="825" b="1" kern="0" dirty="0">
                    <a:solidFill>
                      <a:schemeClr val="tx1"/>
                    </a:solidFill>
                    <a:latin typeface="Helvetica Neue Condensed" charset="0"/>
                    <a:ea typeface="Helvetica Neue Condensed" charset="0"/>
                    <a:cs typeface="Helvetica Neue Condensed" charset="0"/>
                  </a:rPr>
                  <a:t>Cognitive Systems</a:t>
                </a:r>
              </a:p>
            </p:txBody>
          </p:sp>
          <p:sp>
            <p:nvSpPr>
              <p:cNvPr id="52" name="Title 1">
                <a:extLst>
                  <a:ext uri="{FF2B5EF4-FFF2-40B4-BE49-F238E27FC236}">
                    <a16:creationId xmlns:a16="http://schemas.microsoft.com/office/drawing/2014/main" id="{918AD0C8-8100-4B4A-AB45-9CA2E1D72B99}"/>
                  </a:ext>
                </a:extLst>
              </p:cNvPr>
              <p:cNvSpPr txBox="1">
                <a:spLocks/>
              </p:cNvSpPr>
              <p:nvPr/>
            </p:nvSpPr>
            <p:spPr bwMode="auto">
              <a:xfrm>
                <a:off x="6180802" y="3198874"/>
                <a:ext cx="981527" cy="240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algn="ctr" defTabSz="914400" fontAlgn="base">
                  <a:lnSpc>
                    <a:spcPct val="90000"/>
                  </a:lnSpc>
                  <a:spcBef>
                    <a:spcPct val="0"/>
                  </a:spcBef>
                  <a:spcAft>
                    <a:spcPct val="0"/>
                  </a:spcAft>
                  <a:defRPr sz="1400" b="1" kern="0">
                    <a:solidFill>
                      <a:srgbClr val="002060"/>
                    </a:solidFill>
                    <a:latin typeface="Helvetica Neue Condensed" charset="0"/>
                    <a:ea typeface="Helvetica Neue Condensed" charset="0"/>
                    <a:cs typeface="Helvetica Neue Condensed" charset="0"/>
                  </a:defRPr>
                </a:lvl1pPr>
                <a:lvl2pPr fontAlgn="base">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2pPr>
                <a:lvl3pPr fontAlgn="base">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3pPr>
                <a:lvl4pPr fontAlgn="base">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4pPr>
                <a:lvl5pPr fontAlgn="base">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5pPr>
                <a:lvl6pPr marL="308562" fontAlgn="base">
                  <a:lnSpc>
                    <a:spcPct val="90000"/>
                  </a:lnSpc>
                  <a:spcBef>
                    <a:spcPct val="0"/>
                  </a:spcBef>
                  <a:spcAft>
                    <a:spcPct val="0"/>
                  </a:spcAft>
                  <a:defRPr sz="1890">
                    <a:solidFill>
                      <a:srgbClr val="191919"/>
                    </a:solidFill>
                    <a:latin typeface="HelvNeue Light for IBM" pitchFamily="34" charset="0"/>
                  </a:defRPr>
                </a:lvl6pPr>
                <a:lvl7pPr marL="617129" fontAlgn="base">
                  <a:lnSpc>
                    <a:spcPct val="90000"/>
                  </a:lnSpc>
                  <a:spcBef>
                    <a:spcPct val="0"/>
                  </a:spcBef>
                  <a:spcAft>
                    <a:spcPct val="0"/>
                  </a:spcAft>
                  <a:defRPr sz="1890">
                    <a:solidFill>
                      <a:srgbClr val="191919"/>
                    </a:solidFill>
                    <a:latin typeface="HelvNeue Light for IBM" pitchFamily="34" charset="0"/>
                  </a:defRPr>
                </a:lvl7pPr>
                <a:lvl8pPr marL="925690" fontAlgn="base">
                  <a:lnSpc>
                    <a:spcPct val="90000"/>
                  </a:lnSpc>
                  <a:spcBef>
                    <a:spcPct val="0"/>
                  </a:spcBef>
                  <a:spcAft>
                    <a:spcPct val="0"/>
                  </a:spcAft>
                  <a:defRPr sz="1890">
                    <a:solidFill>
                      <a:srgbClr val="191919"/>
                    </a:solidFill>
                    <a:latin typeface="HelvNeue Light for IBM" pitchFamily="34" charset="0"/>
                  </a:defRPr>
                </a:lvl8pPr>
                <a:lvl9pPr marL="1234256" fontAlgn="base">
                  <a:lnSpc>
                    <a:spcPct val="90000"/>
                  </a:lnSpc>
                  <a:spcBef>
                    <a:spcPct val="0"/>
                  </a:spcBef>
                  <a:spcAft>
                    <a:spcPct val="0"/>
                  </a:spcAft>
                  <a:defRPr sz="1890">
                    <a:solidFill>
                      <a:srgbClr val="191919"/>
                    </a:solidFill>
                    <a:latin typeface="HelvNeue Light for IBM" pitchFamily="34" charset="0"/>
                  </a:defRPr>
                </a:lvl9pPr>
              </a:lstStyle>
              <a:p>
                <a:r>
                  <a:rPr lang="en-US" sz="825" dirty="0">
                    <a:solidFill>
                      <a:schemeClr val="tx1"/>
                    </a:solidFill>
                  </a:rPr>
                  <a:t>Analytics</a:t>
                </a:r>
              </a:p>
            </p:txBody>
          </p:sp>
          <p:sp>
            <p:nvSpPr>
              <p:cNvPr id="53" name="Title 1">
                <a:extLst>
                  <a:ext uri="{FF2B5EF4-FFF2-40B4-BE49-F238E27FC236}">
                    <a16:creationId xmlns:a16="http://schemas.microsoft.com/office/drawing/2014/main" id="{3388E8F3-26C6-48BC-9580-D6DA228857F8}"/>
                  </a:ext>
                </a:extLst>
              </p:cNvPr>
              <p:cNvSpPr txBox="1">
                <a:spLocks/>
              </p:cNvSpPr>
              <p:nvPr/>
            </p:nvSpPr>
            <p:spPr bwMode="auto">
              <a:xfrm>
                <a:off x="6165225" y="3766266"/>
                <a:ext cx="981526" cy="240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algn="ctr" defTabSz="914400" fontAlgn="base">
                  <a:lnSpc>
                    <a:spcPct val="90000"/>
                  </a:lnSpc>
                  <a:spcBef>
                    <a:spcPct val="0"/>
                  </a:spcBef>
                  <a:spcAft>
                    <a:spcPct val="0"/>
                  </a:spcAft>
                  <a:defRPr sz="1400" b="1" kern="0">
                    <a:solidFill>
                      <a:srgbClr val="002060"/>
                    </a:solidFill>
                    <a:latin typeface="Helvetica Neue Condensed" charset="0"/>
                    <a:ea typeface="Helvetica Neue Condensed" charset="0"/>
                    <a:cs typeface="Helvetica Neue Condensed" charset="0"/>
                  </a:defRPr>
                </a:lvl1pPr>
                <a:lvl2pPr fontAlgn="base">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2pPr>
                <a:lvl3pPr fontAlgn="base">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3pPr>
                <a:lvl4pPr fontAlgn="base">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4pPr>
                <a:lvl5pPr fontAlgn="base">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5pPr>
                <a:lvl6pPr marL="308562" fontAlgn="base">
                  <a:lnSpc>
                    <a:spcPct val="90000"/>
                  </a:lnSpc>
                  <a:spcBef>
                    <a:spcPct val="0"/>
                  </a:spcBef>
                  <a:spcAft>
                    <a:spcPct val="0"/>
                  </a:spcAft>
                  <a:defRPr sz="1890">
                    <a:solidFill>
                      <a:srgbClr val="191919"/>
                    </a:solidFill>
                    <a:latin typeface="HelvNeue Light for IBM" pitchFamily="34" charset="0"/>
                  </a:defRPr>
                </a:lvl6pPr>
                <a:lvl7pPr marL="617129" fontAlgn="base">
                  <a:lnSpc>
                    <a:spcPct val="90000"/>
                  </a:lnSpc>
                  <a:spcBef>
                    <a:spcPct val="0"/>
                  </a:spcBef>
                  <a:spcAft>
                    <a:spcPct val="0"/>
                  </a:spcAft>
                  <a:defRPr sz="1890">
                    <a:solidFill>
                      <a:srgbClr val="191919"/>
                    </a:solidFill>
                    <a:latin typeface="HelvNeue Light for IBM" pitchFamily="34" charset="0"/>
                  </a:defRPr>
                </a:lvl7pPr>
                <a:lvl8pPr marL="925690" fontAlgn="base">
                  <a:lnSpc>
                    <a:spcPct val="90000"/>
                  </a:lnSpc>
                  <a:spcBef>
                    <a:spcPct val="0"/>
                  </a:spcBef>
                  <a:spcAft>
                    <a:spcPct val="0"/>
                  </a:spcAft>
                  <a:defRPr sz="1890">
                    <a:solidFill>
                      <a:srgbClr val="191919"/>
                    </a:solidFill>
                    <a:latin typeface="HelvNeue Light for IBM" pitchFamily="34" charset="0"/>
                  </a:defRPr>
                </a:lvl8pPr>
                <a:lvl9pPr marL="1234256" fontAlgn="base">
                  <a:lnSpc>
                    <a:spcPct val="90000"/>
                  </a:lnSpc>
                  <a:spcBef>
                    <a:spcPct val="0"/>
                  </a:spcBef>
                  <a:spcAft>
                    <a:spcPct val="0"/>
                  </a:spcAft>
                  <a:defRPr sz="1890">
                    <a:solidFill>
                      <a:srgbClr val="191919"/>
                    </a:solidFill>
                    <a:latin typeface="HelvNeue Light for IBM" pitchFamily="34" charset="0"/>
                  </a:defRPr>
                </a:lvl9pPr>
              </a:lstStyle>
              <a:p>
                <a:r>
                  <a:rPr lang="en-US" sz="825" dirty="0">
                    <a:solidFill>
                      <a:schemeClr val="tx1"/>
                    </a:solidFill>
                  </a:rPr>
                  <a:t>Data</a:t>
                </a:r>
              </a:p>
            </p:txBody>
          </p:sp>
          <p:sp>
            <p:nvSpPr>
              <p:cNvPr id="54" name="TextBox 53">
                <a:extLst>
                  <a:ext uri="{FF2B5EF4-FFF2-40B4-BE49-F238E27FC236}">
                    <a16:creationId xmlns:a16="http://schemas.microsoft.com/office/drawing/2014/main" id="{C575AC57-DA05-4123-A0A6-92E0051F495B}"/>
                  </a:ext>
                </a:extLst>
              </p:cNvPr>
              <p:cNvSpPr txBox="1"/>
              <p:nvPr/>
            </p:nvSpPr>
            <p:spPr>
              <a:xfrm>
                <a:off x="5367871" y="4486698"/>
                <a:ext cx="2594518" cy="460598"/>
              </a:xfrm>
              <a:prstGeom prst="rect">
                <a:avLst/>
              </a:prstGeom>
              <a:noFill/>
            </p:spPr>
            <p:txBody>
              <a:bodyPr wrap="square" rtlCol="0">
                <a:spAutoFit/>
              </a:bodyPr>
              <a:lstStyle/>
              <a:p>
                <a:pPr algn="ctr"/>
                <a:r>
                  <a:rPr lang="en-US" sz="1800" b="1" dirty="0"/>
                  <a:t>The “AI Ladder”</a:t>
                </a:r>
              </a:p>
            </p:txBody>
          </p:sp>
        </p:grpSp>
        <p:sp>
          <p:nvSpPr>
            <p:cNvPr id="39" name="TextBox 38">
              <a:extLst>
                <a:ext uri="{FF2B5EF4-FFF2-40B4-BE49-F238E27FC236}">
                  <a16:creationId xmlns:a16="http://schemas.microsoft.com/office/drawing/2014/main" id="{30199B4F-1D90-4F5D-A2C1-E35513B93DFB}"/>
                </a:ext>
              </a:extLst>
            </p:cNvPr>
            <p:cNvSpPr txBox="1"/>
            <p:nvPr/>
          </p:nvSpPr>
          <p:spPr>
            <a:xfrm>
              <a:off x="2304427" y="177830"/>
              <a:ext cx="6655137" cy="3526778"/>
            </a:xfrm>
            <a:prstGeom prst="rect">
              <a:avLst/>
            </a:prstGeom>
            <a:noFill/>
          </p:spPr>
          <p:txBody>
            <a:bodyPr wrap="square" rtlCol="0">
              <a:spAutoFit/>
            </a:bodyPr>
            <a:lstStyle/>
            <a:p>
              <a:pPr algn="l"/>
              <a:r>
                <a:rPr lang="en-US" sz="1200" b="1" dirty="0"/>
                <a:t>Artificial Intelligence</a:t>
              </a:r>
            </a:p>
            <a:p>
              <a:pPr algn="l"/>
              <a:r>
                <a:rPr lang="en-US" sz="1013" dirty="0"/>
                <a:t>Branch of computer science dealing with the simulation of intelligent behavior in machines. It is the capability of machines imitating intelligent (usually human) behavior. AI has been around for many years, predating machine learning and the term “cognitive systems.” e.g. IBM Deep Blue beat the world champ at chess in 1996 by using brute force computer programming. </a:t>
              </a:r>
            </a:p>
            <a:p>
              <a:pPr lvl="1">
                <a:spcBef>
                  <a:spcPts val="450"/>
                </a:spcBef>
              </a:pPr>
              <a:r>
                <a:rPr lang="en-US" sz="1200" b="1" dirty="0"/>
                <a:t>Cognitive systems</a:t>
              </a:r>
            </a:p>
            <a:p>
              <a:pPr lvl="1" algn="l"/>
              <a:r>
                <a:rPr lang="en-US" sz="1013" dirty="0"/>
                <a:t>Simulation of human thought processes in a computerized model with self-learning systems that use data mining, pattern recognition and natural language processing to mimic the way the human brain works. e.g. IBM Watson beats Jeopardy! Champs in 2011 using an ML based predictive analytics driven by NLP. Modern AI applications can also be described as “Cognitive.”</a:t>
              </a:r>
            </a:p>
            <a:p>
              <a:pPr lvl="2">
                <a:spcBef>
                  <a:spcPts val="450"/>
                </a:spcBef>
              </a:pPr>
              <a:r>
                <a:rPr lang="en-US" sz="1200" b="1" dirty="0"/>
                <a:t>Machine Learning</a:t>
              </a:r>
            </a:p>
            <a:p>
              <a:pPr lvl="2" algn="l"/>
              <a:r>
                <a:rPr lang="en-US" sz="1013" dirty="0"/>
                <a:t>Branch of AI that employs statistical models and advanced algorithms to enable computers to become "intelligent" by "learning" from data in lieu of being specifically programmed.  Can include predictive analytics, NLP, facial recognition, search engines. e.g. Google’s DeepMind beats Go champion by using ML neural networks and search.</a:t>
              </a:r>
            </a:p>
          </p:txBody>
        </p:sp>
        <p:sp>
          <p:nvSpPr>
            <p:cNvPr id="47" name="TextBox 46">
              <a:extLst>
                <a:ext uri="{FF2B5EF4-FFF2-40B4-BE49-F238E27FC236}">
                  <a16:creationId xmlns:a16="http://schemas.microsoft.com/office/drawing/2014/main" id="{8A5362B8-6D81-4361-B12E-9EC782202735}"/>
                </a:ext>
              </a:extLst>
            </p:cNvPr>
            <p:cNvSpPr txBox="1"/>
            <p:nvPr/>
          </p:nvSpPr>
          <p:spPr>
            <a:xfrm>
              <a:off x="3319476" y="3697560"/>
              <a:ext cx="5640088" cy="1324551"/>
            </a:xfrm>
            <a:prstGeom prst="rect">
              <a:avLst/>
            </a:prstGeom>
            <a:noFill/>
          </p:spPr>
          <p:txBody>
            <a:bodyPr wrap="square" rtlCol="0">
              <a:spAutoFit/>
            </a:bodyPr>
            <a:lstStyle/>
            <a:p>
              <a:pPr>
                <a:spcBef>
                  <a:spcPts val="450"/>
                </a:spcBef>
              </a:pPr>
              <a:r>
                <a:rPr lang="en-US" sz="1200" b="1" dirty="0"/>
                <a:t>Analytics</a:t>
              </a:r>
            </a:p>
            <a:p>
              <a:pPr algn="l"/>
              <a:r>
                <a:rPr lang="en-US" sz="1013" dirty="0"/>
                <a:t>The discovery, interpretation, and communication of meaningful patterns in data. </a:t>
              </a:r>
            </a:p>
            <a:p>
              <a:pPr lvl="1">
                <a:spcBef>
                  <a:spcPts val="450"/>
                </a:spcBef>
              </a:pPr>
              <a:r>
                <a:rPr lang="en-US" sz="1200" b="1" dirty="0"/>
                <a:t>Data </a:t>
              </a:r>
            </a:p>
            <a:p>
              <a:pPr lvl="1" algn="l"/>
              <a:r>
                <a:rPr lang="en-US" sz="1013" dirty="0"/>
                <a:t>Includes structured, semi-structured and unstructured datatypes in on-premises, public or private cloud, and hybrid environments.</a:t>
              </a:r>
            </a:p>
          </p:txBody>
        </p:sp>
        <p:sp>
          <p:nvSpPr>
            <p:cNvPr id="48" name="Title 1">
              <a:extLst>
                <a:ext uri="{FF2B5EF4-FFF2-40B4-BE49-F238E27FC236}">
                  <a16:creationId xmlns:a16="http://schemas.microsoft.com/office/drawing/2014/main" id="{0FF6387E-AFA5-4AD1-AA4E-126AD0EAC0F1}"/>
                </a:ext>
              </a:extLst>
            </p:cNvPr>
            <p:cNvSpPr txBox="1">
              <a:spLocks/>
            </p:cNvSpPr>
            <p:nvPr/>
          </p:nvSpPr>
          <p:spPr bwMode="auto">
            <a:xfrm>
              <a:off x="666009" y="2433377"/>
              <a:ext cx="1379324" cy="246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1800" b="0">
                  <a:solidFill>
                    <a:schemeClr val="accent1"/>
                  </a:solidFill>
                  <a:latin typeface="Helvetica Neue" charset="0"/>
                  <a:ea typeface="Helvetica Neue" charset="0"/>
                  <a:cs typeface="Helvetica Neue" charset="0"/>
                </a:defRPr>
              </a:lvl1pPr>
              <a:lvl2pPr algn="l" rtl="0" eaLnBrk="1" fontAlgn="base" hangingPunct="1">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2pPr>
              <a:lvl3pPr algn="l" rtl="0" eaLnBrk="1" fontAlgn="base" hangingPunct="1">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3pPr>
              <a:lvl4pPr algn="l" rtl="0" eaLnBrk="1" fontAlgn="base" hangingPunct="1">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4pPr>
              <a:lvl5pPr algn="l" rtl="0" eaLnBrk="1" fontAlgn="base" hangingPunct="1">
                <a:lnSpc>
                  <a:spcPct val="90000"/>
                </a:lnSpc>
                <a:spcBef>
                  <a:spcPct val="0"/>
                </a:spcBef>
                <a:spcAft>
                  <a:spcPct val="0"/>
                </a:spcAft>
                <a:defRPr sz="1800">
                  <a:solidFill>
                    <a:srgbClr val="5596E6"/>
                  </a:solidFill>
                  <a:latin typeface="HelvNeue Bold for IBM" pitchFamily="34" charset="0"/>
                  <a:cs typeface="Arial" panose="020B0604020202020204" pitchFamily="34" charset="0"/>
                </a:defRPr>
              </a:lvl5pPr>
              <a:lvl6pPr marL="308562" algn="l" rtl="0" eaLnBrk="1" fontAlgn="base" hangingPunct="1">
                <a:lnSpc>
                  <a:spcPct val="90000"/>
                </a:lnSpc>
                <a:spcBef>
                  <a:spcPct val="0"/>
                </a:spcBef>
                <a:spcAft>
                  <a:spcPct val="0"/>
                </a:spcAft>
                <a:defRPr sz="1890">
                  <a:solidFill>
                    <a:srgbClr val="191919"/>
                  </a:solidFill>
                  <a:latin typeface="HelvNeue Light for IBM" pitchFamily="34" charset="0"/>
                </a:defRPr>
              </a:lvl6pPr>
              <a:lvl7pPr marL="617129" algn="l" rtl="0" eaLnBrk="1" fontAlgn="base" hangingPunct="1">
                <a:lnSpc>
                  <a:spcPct val="90000"/>
                </a:lnSpc>
                <a:spcBef>
                  <a:spcPct val="0"/>
                </a:spcBef>
                <a:spcAft>
                  <a:spcPct val="0"/>
                </a:spcAft>
                <a:defRPr sz="1890">
                  <a:solidFill>
                    <a:srgbClr val="191919"/>
                  </a:solidFill>
                  <a:latin typeface="HelvNeue Light for IBM" pitchFamily="34" charset="0"/>
                </a:defRPr>
              </a:lvl7pPr>
              <a:lvl8pPr marL="925690" algn="l" rtl="0" eaLnBrk="1" fontAlgn="base" hangingPunct="1">
                <a:lnSpc>
                  <a:spcPct val="90000"/>
                </a:lnSpc>
                <a:spcBef>
                  <a:spcPct val="0"/>
                </a:spcBef>
                <a:spcAft>
                  <a:spcPct val="0"/>
                </a:spcAft>
                <a:defRPr sz="1890">
                  <a:solidFill>
                    <a:srgbClr val="191919"/>
                  </a:solidFill>
                  <a:latin typeface="HelvNeue Light for IBM" pitchFamily="34" charset="0"/>
                </a:defRPr>
              </a:lvl8pPr>
              <a:lvl9pPr marL="1234256" algn="l" rtl="0" eaLnBrk="1" fontAlgn="base" hangingPunct="1">
                <a:lnSpc>
                  <a:spcPct val="90000"/>
                </a:lnSpc>
                <a:spcBef>
                  <a:spcPct val="0"/>
                </a:spcBef>
                <a:spcAft>
                  <a:spcPct val="0"/>
                </a:spcAft>
                <a:defRPr sz="1890">
                  <a:solidFill>
                    <a:srgbClr val="191919"/>
                  </a:solidFill>
                  <a:latin typeface="HelvNeue Light for IBM" pitchFamily="34" charset="0"/>
                </a:defRPr>
              </a:lvl9pPr>
            </a:lstStyle>
            <a:p>
              <a:pPr algn="ctr" defTabSz="685800"/>
              <a:r>
                <a:rPr lang="en-US" sz="825" b="1" kern="0" dirty="0">
                  <a:solidFill>
                    <a:schemeClr val="tx1"/>
                  </a:solidFill>
                  <a:latin typeface="Helvetica Neue Condensed" charset="0"/>
                  <a:ea typeface="Helvetica Neue Condensed" charset="0"/>
                  <a:cs typeface="Helvetica Neue Condensed" charset="0"/>
                </a:rPr>
                <a:t>Machine Learning</a:t>
              </a:r>
            </a:p>
          </p:txBody>
        </p:sp>
      </p:grpSp>
      <p:sp>
        <p:nvSpPr>
          <p:cNvPr id="16" name="TextBox 15">
            <a:extLst>
              <a:ext uri="{FF2B5EF4-FFF2-40B4-BE49-F238E27FC236}">
                <a16:creationId xmlns:a16="http://schemas.microsoft.com/office/drawing/2014/main" id="{F22EAE26-5BA5-416E-9479-2C5208CF4EF8}"/>
              </a:ext>
            </a:extLst>
          </p:cNvPr>
          <p:cNvSpPr txBox="1"/>
          <p:nvPr/>
        </p:nvSpPr>
        <p:spPr>
          <a:xfrm>
            <a:off x="3088989" y="4756745"/>
            <a:ext cx="4846320" cy="230832"/>
          </a:xfrm>
          <a:prstGeom prst="rect">
            <a:avLst/>
          </a:prstGeom>
          <a:solidFill>
            <a:schemeClr val="tx1"/>
          </a:solidFill>
        </p:spPr>
        <p:txBody>
          <a:bodyPr wrap="square" rtlCol="0">
            <a:spAutoFit/>
          </a:bodyPr>
          <a:lstStyle/>
          <a:p>
            <a:pPr defTabSz="514350"/>
            <a:r>
              <a:rPr lang="en-US" sz="900" dirty="0">
                <a:solidFill>
                  <a:schemeClr val="bg1"/>
                </a:solidFill>
                <a:latin typeface="Arial"/>
              </a:rPr>
              <a:t>* Presented in 2017 by Rob Thomas, IBM Senior Vice President, Cloud and Data Platform</a:t>
            </a:r>
          </a:p>
        </p:txBody>
      </p:sp>
      <p:sp>
        <p:nvSpPr>
          <p:cNvPr id="4" name="Slide Number Placeholder 3">
            <a:extLst>
              <a:ext uri="{FF2B5EF4-FFF2-40B4-BE49-F238E27FC236}">
                <a16:creationId xmlns:a16="http://schemas.microsoft.com/office/drawing/2014/main" id="{28C31341-3677-7540-A109-6AC12E7E3C7C}"/>
              </a:ext>
            </a:extLst>
          </p:cNvPr>
          <p:cNvSpPr>
            <a:spLocks noGrp="1"/>
          </p:cNvSpPr>
          <p:nvPr>
            <p:ph type="sldNum" sz="quarter" idx="11"/>
          </p:nvPr>
        </p:nvSpPr>
        <p:spPr/>
        <p:txBody>
          <a:bodyPr/>
          <a:lstStyle/>
          <a:p>
            <a:fld id="{59395FB3-9C97-154F-86B2-7E381B951268}" type="slidenum">
              <a:rPr lang="en-US" smtClean="0"/>
              <a:pPr/>
              <a:t>19</a:t>
            </a:fld>
            <a:endParaRPr lang="en-US" dirty="0"/>
          </a:p>
        </p:txBody>
      </p:sp>
      <p:pic>
        <p:nvPicPr>
          <p:cNvPr id="21" name="Picture 20">
            <a:extLst>
              <a:ext uri="{FF2B5EF4-FFF2-40B4-BE49-F238E27FC236}">
                <a16:creationId xmlns:a16="http://schemas.microsoft.com/office/drawing/2014/main" id="{EA3C25B0-B58E-F64B-BE76-FA0805EAFA47}"/>
              </a:ext>
            </a:extLst>
          </p:cNvPr>
          <p:cNvPicPr>
            <a:picLocks noChangeAspect="1"/>
          </p:cNvPicPr>
          <p:nvPr/>
        </p:nvPicPr>
        <p:blipFill>
          <a:blip r:embed="rId5"/>
          <a:stretch>
            <a:fillRect/>
          </a:stretch>
        </p:blipFill>
        <p:spPr>
          <a:xfrm>
            <a:off x="8388628" y="141514"/>
            <a:ext cx="605352" cy="699791"/>
          </a:xfrm>
          <a:prstGeom prst="rect">
            <a:avLst/>
          </a:prstGeom>
        </p:spPr>
      </p:pic>
      <p:sp>
        <p:nvSpPr>
          <p:cNvPr id="22" name="Footer Placeholder 7">
            <a:extLst>
              <a:ext uri="{FF2B5EF4-FFF2-40B4-BE49-F238E27FC236}">
                <a16:creationId xmlns:a16="http://schemas.microsoft.com/office/drawing/2014/main" id="{4C6673AF-D595-4B50-AD3D-6F1A6CE69FCC}"/>
              </a:ext>
            </a:extLst>
          </p:cNvPr>
          <p:cNvSpPr>
            <a:spLocks noGrp="1"/>
          </p:cNvSpPr>
          <p:nvPr>
            <p:ph type="ftr" sz="quarter" idx="10"/>
          </p:nvPr>
        </p:nvSpPr>
        <p:spPr>
          <a:xfrm>
            <a:off x="242953" y="4976813"/>
            <a:ext cx="4114735" cy="166687"/>
          </a:xfrm>
        </p:spPr>
        <p:txBody>
          <a:bodyPr/>
          <a:lstStyle/>
          <a:p>
            <a:r>
              <a:rPr lang="en-US" dirty="0"/>
              <a:t>IBM Cloud Pak for Data Workshop v3.0.1 / © 2020 IBM Corporation</a:t>
            </a:r>
          </a:p>
        </p:txBody>
      </p:sp>
    </p:spTree>
    <p:extLst>
      <p:ext uri="{BB962C8B-B14F-4D97-AF65-F5344CB8AC3E}">
        <p14:creationId xmlns:p14="http://schemas.microsoft.com/office/powerpoint/2010/main" val="1069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Rectangle 15"/>
          <p:cNvSpPr>
            <a:spLocks noGrp="1" noChangeArrowheads="1"/>
          </p:cNvSpPr>
          <p:nvPr>
            <p:ph type="title" idx="4294967295"/>
          </p:nvPr>
        </p:nvSpPr>
        <p:spPr>
          <a:xfrm>
            <a:off x="210312" y="201168"/>
            <a:ext cx="6632190" cy="464515"/>
          </a:xfrm>
        </p:spPr>
        <p:txBody>
          <a:bodyPr/>
          <a:lstStyle/>
          <a:p>
            <a:r>
              <a:rPr lang="en-US" dirty="0"/>
              <a:t>Welcome to the IBM</a:t>
            </a:r>
            <a:r>
              <a:rPr lang="en-US" baseline="30000" dirty="0"/>
              <a:t>®</a:t>
            </a:r>
            <a:r>
              <a:rPr lang="en-US" dirty="0"/>
              <a:t> Briefing Center</a:t>
            </a:r>
            <a:br>
              <a:rPr lang="en-US" dirty="0"/>
            </a:br>
            <a:br>
              <a:rPr lang="en-US" dirty="0"/>
            </a:br>
            <a:endParaRPr lang="en-US" dirty="0"/>
          </a:p>
        </p:txBody>
      </p:sp>
      <p:sp>
        <p:nvSpPr>
          <p:cNvPr id="5" name="Rectangle: Rounded Corners 4">
            <a:extLst>
              <a:ext uri="{FF2B5EF4-FFF2-40B4-BE49-F238E27FC236}">
                <a16:creationId xmlns:a16="http://schemas.microsoft.com/office/drawing/2014/main" id="{4DADE43E-E05D-45D1-9678-94C6778B2213}"/>
              </a:ext>
            </a:extLst>
          </p:cNvPr>
          <p:cNvSpPr/>
          <p:nvPr/>
        </p:nvSpPr>
        <p:spPr bwMode="auto">
          <a:xfrm>
            <a:off x="242953" y="914400"/>
            <a:ext cx="4114735" cy="3657600"/>
          </a:xfrm>
          <a:prstGeom prst="roundRect">
            <a:avLst>
              <a:gd name="adj" fmla="val 3316"/>
            </a:avLst>
          </a:prstGeom>
          <a:gradFill>
            <a:gsLst>
              <a:gs pos="0">
                <a:srgbClr val="B3BEFF"/>
              </a:gs>
              <a:gs pos="35000">
                <a:srgbClr val="C5CCFF"/>
              </a:gs>
              <a:gs pos="100000">
                <a:schemeClr val="accent1">
                  <a:tint val="15000"/>
                  <a:satMod val="350000"/>
                </a:schemeClr>
              </a:gs>
            </a:gsLst>
          </a:gradFill>
          <a:ln w="12700">
            <a:solidFill>
              <a:schemeClr val="accent1">
                <a:lumMod val="20000"/>
                <a:lumOff val="80000"/>
              </a:schemeClr>
            </a:solidFill>
            <a:headEnd type="none" w="med" len="med"/>
            <a:tailEnd type="none" w="med" len="med"/>
          </a:ln>
          <a:effectLst>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endParaRPr lang="en-US" sz="1013" dirty="0">
              <a:solidFill>
                <a:schemeClr val="tx1"/>
              </a:solidFill>
              <a:latin typeface="Arial" charset="0"/>
              <a:cs typeface="Arial" charset="0"/>
            </a:endParaRPr>
          </a:p>
        </p:txBody>
      </p:sp>
      <p:sp>
        <p:nvSpPr>
          <p:cNvPr id="7" name="TextBox 6">
            <a:extLst>
              <a:ext uri="{FF2B5EF4-FFF2-40B4-BE49-F238E27FC236}">
                <a16:creationId xmlns:a16="http://schemas.microsoft.com/office/drawing/2014/main" id="{B624FD9D-EB72-484E-87FA-88C54A958671}"/>
              </a:ext>
            </a:extLst>
          </p:cNvPr>
          <p:cNvSpPr txBox="1"/>
          <p:nvPr/>
        </p:nvSpPr>
        <p:spPr>
          <a:xfrm>
            <a:off x="458751" y="1096264"/>
            <a:ext cx="3657600" cy="2743200"/>
          </a:xfrm>
          <a:prstGeom prst="rect">
            <a:avLst/>
          </a:prstGeom>
          <a:noFill/>
        </p:spPr>
        <p:txBody>
          <a:bodyPr wrap="square" rtlCol="0">
            <a:spAutoFit/>
          </a:bodyPr>
          <a:lstStyle/>
          <a:p>
            <a:pPr>
              <a:spcBef>
                <a:spcPts val="450"/>
              </a:spcBef>
              <a:spcAft>
                <a:spcPts val="450"/>
              </a:spcAft>
            </a:pPr>
            <a:r>
              <a:rPr lang="en-US" sz="2100" b="1" dirty="0"/>
              <a:t>Location logistics</a:t>
            </a:r>
          </a:p>
          <a:p>
            <a:pPr marL="257175" indent="-257175">
              <a:spcBef>
                <a:spcPts val="450"/>
              </a:spcBef>
              <a:spcAft>
                <a:spcPts val="450"/>
              </a:spcAft>
              <a:buFont typeface="Wingdings" panose="05000000000000000000" pitchFamily="2" charset="2"/>
              <a:buChar char="ü"/>
            </a:pPr>
            <a:r>
              <a:rPr lang="en-US" sz="1800" dirty="0"/>
              <a:t>Access restrictions</a:t>
            </a:r>
          </a:p>
          <a:p>
            <a:pPr marL="257175" indent="-257175">
              <a:spcBef>
                <a:spcPts val="450"/>
              </a:spcBef>
              <a:spcAft>
                <a:spcPts val="450"/>
              </a:spcAft>
              <a:buFont typeface="Wingdings" panose="05000000000000000000" pitchFamily="2" charset="2"/>
              <a:buChar char="ü"/>
            </a:pPr>
            <a:r>
              <a:rPr lang="en-US" sz="1800" dirty="0"/>
              <a:t>Restrooms</a:t>
            </a:r>
          </a:p>
          <a:p>
            <a:pPr marL="257175" indent="-257175">
              <a:spcBef>
                <a:spcPts val="450"/>
              </a:spcBef>
              <a:spcAft>
                <a:spcPts val="450"/>
              </a:spcAft>
              <a:buFont typeface="Wingdings" panose="05000000000000000000" pitchFamily="2" charset="2"/>
              <a:buChar char="ü"/>
            </a:pPr>
            <a:r>
              <a:rPr lang="en-US" sz="1800" dirty="0"/>
              <a:t>Emergency exits</a:t>
            </a:r>
          </a:p>
          <a:p>
            <a:pPr marL="257175" indent="-257175">
              <a:spcBef>
                <a:spcPts val="450"/>
              </a:spcBef>
              <a:spcAft>
                <a:spcPts val="450"/>
              </a:spcAft>
              <a:buFont typeface="Wingdings" panose="05000000000000000000" pitchFamily="2" charset="2"/>
              <a:buChar char="ü"/>
            </a:pPr>
            <a:r>
              <a:rPr lang="en-US" sz="1800" dirty="0"/>
              <a:t>Smoking policy</a:t>
            </a:r>
          </a:p>
          <a:p>
            <a:pPr marL="257175" indent="-257175">
              <a:spcBef>
                <a:spcPts val="450"/>
              </a:spcBef>
              <a:spcAft>
                <a:spcPts val="450"/>
              </a:spcAft>
              <a:buFont typeface="Wingdings" panose="05000000000000000000" pitchFamily="2" charset="2"/>
              <a:buChar char="ü"/>
            </a:pPr>
            <a:r>
              <a:rPr lang="en-US" sz="1800" dirty="0"/>
              <a:t>Breakfast / Lunch / Snacks</a:t>
            </a:r>
          </a:p>
          <a:p>
            <a:pPr marL="257175" indent="-257175">
              <a:spcBef>
                <a:spcPts val="450"/>
              </a:spcBef>
              <a:spcAft>
                <a:spcPts val="450"/>
              </a:spcAft>
              <a:buFont typeface="Wingdings" panose="05000000000000000000" pitchFamily="2" charset="2"/>
              <a:buChar char="ü"/>
            </a:pPr>
            <a:r>
              <a:rPr lang="en-US" sz="1800" dirty="0"/>
              <a:t>Special meal requirements</a:t>
            </a:r>
          </a:p>
        </p:txBody>
      </p:sp>
      <p:sp>
        <p:nvSpPr>
          <p:cNvPr id="11" name="Rectangle: Rounded Corners 10">
            <a:extLst>
              <a:ext uri="{FF2B5EF4-FFF2-40B4-BE49-F238E27FC236}">
                <a16:creationId xmlns:a16="http://schemas.microsoft.com/office/drawing/2014/main" id="{E7C95860-0B41-4D25-A588-B959D17E7D9F}"/>
              </a:ext>
            </a:extLst>
          </p:cNvPr>
          <p:cNvSpPr/>
          <p:nvPr/>
        </p:nvSpPr>
        <p:spPr bwMode="auto">
          <a:xfrm>
            <a:off x="4663440" y="914400"/>
            <a:ext cx="4114800" cy="3657600"/>
          </a:xfrm>
          <a:prstGeom prst="roundRect">
            <a:avLst>
              <a:gd name="adj" fmla="val 3316"/>
            </a:avLst>
          </a:prstGeom>
          <a:gradFill>
            <a:gsLst>
              <a:gs pos="0">
                <a:srgbClr val="B3BEFF"/>
              </a:gs>
              <a:gs pos="35000">
                <a:srgbClr val="C5CCFF"/>
              </a:gs>
              <a:gs pos="100000">
                <a:schemeClr val="accent1">
                  <a:tint val="15000"/>
                  <a:satMod val="350000"/>
                </a:schemeClr>
              </a:gs>
            </a:gsLst>
          </a:gradFill>
          <a:ln w="12700">
            <a:solidFill>
              <a:schemeClr val="accent1">
                <a:lumMod val="20000"/>
                <a:lumOff val="80000"/>
              </a:schemeClr>
            </a:solidFill>
            <a:headEnd type="none" w="med" len="med"/>
            <a:tailEnd type="none" w="med" len="med"/>
          </a:ln>
          <a:effectLst>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endParaRPr lang="en-US" sz="1013" dirty="0">
              <a:solidFill>
                <a:schemeClr val="tx1"/>
              </a:solidFill>
              <a:latin typeface="Arial" charset="0"/>
              <a:cs typeface="Arial" charset="0"/>
            </a:endParaRPr>
          </a:p>
        </p:txBody>
      </p:sp>
      <p:sp>
        <p:nvSpPr>
          <p:cNvPr id="12" name="TextBox 11">
            <a:extLst>
              <a:ext uri="{FF2B5EF4-FFF2-40B4-BE49-F238E27FC236}">
                <a16:creationId xmlns:a16="http://schemas.microsoft.com/office/drawing/2014/main" id="{ACB010AB-6ECD-40F8-8F5E-0ED8F47B659E}"/>
              </a:ext>
            </a:extLst>
          </p:cNvPr>
          <p:cNvSpPr txBox="1"/>
          <p:nvPr/>
        </p:nvSpPr>
        <p:spPr>
          <a:xfrm>
            <a:off x="4937759" y="1097280"/>
            <a:ext cx="3482035" cy="2036455"/>
          </a:xfrm>
          <a:prstGeom prst="rect">
            <a:avLst/>
          </a:prstGeom>
          <a:noFill/>
        </p:spPr>
        <p:txBody>
          <a:bodyPr wrap="square" rtlCol="0">
            <a:spAutoFit/>
          </a:bodyPr>
          <a:lstStyle/>
          <a:p>
            <a:pPr>
              <a:spcBef>
                <a:spcPts val="450"/>
              </a:spcBef>
              <a:spcAft>
                <a:spcPts val="450"/>
              </a:spcAft>
            </a:pPr>
            <a:r>
              <a:rPr lang="en-US" sz="2100" b="1" dirty="0"/>
              <a:t>Introductions</a:t>
            </a:r>
          </a:p>
          <a:p>
            <a:pPr marL="257175" indent="-257175">
              <a:spcBef>
                <a:spcPts val="450"/>
              </a:spcBef>
              <a:spcAft>
                <a:spcPts val="450"/>
              </a:spcAft>
              <a:buFont typeface="Wingdings" panose="05000000000000000000" pitchFamily="2" charset="2"/>
              <a:buChar char="ü"/>
            </a:pPr>
            <a:r>
              <a:rPr lang="en-US" sz="1800" dirty="0"/>
              <a:t>IBM Speakers </a:t>
            </a:r>
          </a:p>
          <a:p>
            <a:pPr marL="257175" indent="-257175">
              <a:spcBef>
                <a:spcPts val="450"/>
              </a:spcBef>
              <a:spcAft>
                <a:spcPts val="450"/>
              </a:spcAft>
              <a:buFont typeface="Wingdings" panose="05000000000000000000" pitchFamily="2" charset="2"/>
              <a:buChar char="ü"/>
            </a:pPr>
            <a:r>
              <a:rPr lang="en-US" sz="1800" dirty="0"/>
              <a:t>IBM Proctors</a:t>
            </a:r>
          </a:p>
          <a:p>
            <a:pPr marL="257175" indent="-257175">
              <a:spcBef>
                <a:spcPts val="450"/>
              </a:spcBef>
              <a:spcAft>
                <a:spcPts val="450"/>
              </a:spcAft>
              <a:buFont typeface="Wingdings" panose="05000000000000000000" pitchFamily="2" charset="2"/>
              <a:buChar char="ü"/>
            </a:pPr>
            <a:r>
              <a:rPr lang="en-US" sz="1800" dirty="0"/>
              <a:t>IBM Sales Reps</a:t>
            </a:r>
          </a:p>
          <a:p>
            <a:pPr marL="257175" indent="-257175">
              <a:spcBef>
                <a:spcPts val="450"/>
              </a:spcBef>
              <a:spcAft>
                <a:spcPts val="450"/>
              </a:spcAft>
              <a:buFont typeface="Wingdings" panose="05000000000000000000" pitchFamily="2" charset="2"/>
              <a:buChar char="ü"/>
            </a:pPr>
            <a:r>
              <a:rPr lang="en-US" sz="1800" dirty="0"/>
              <a:t>Attendees (optional)</a:t>
            </a:r>
          </a:p>
        </p:txBody>
      </p:sp>
      <p:sp>
        <p:nvSpPr>
          <p:cNvPr id="4" name="Footer Placeholder 3">
            <a:extLst>
              <a:ext uri="{FF2B5EF4-FFF2-40B4-BE49-F238E27FC236}">
                <a16:creationId xmlns:a16="http://schemas.microsoft.com/office/drawing/2014/main" id="{00DCAAF2-1B04-C541-9938-84C40211C43C}"/>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776E2DA7-AE7E-514D-9E17-51FD02836DDA}"/>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Tree>
    <p:extLst>
      <p:ext uri="{BB962C8B-B14F-4D97-AF65-F5344CB8AC3E}">
        <p14:creationId xmlns:p14="http://schemas.microsoft.com/office/powerpoint/2010/main" val="1128199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4294632"/>
          </a:xfrm>
        </p:spPr>
        <p:txBody>
          <a:bodyPr/>
          <a:lstStyle/>
          <a:p>
            <a:r>
              <a:rPr lang="en-US" dirty="0"/>
              <a:t>Cloud Pak for Data (CPD)</a:t>
            </a:r>
            <a:br>
              <a:rPr lang="en-US" dirty="0"/>
            </a:br>
            <a:r>
              <a:rPr lang="en-US" sz="1800" dirty="0"/>
              <a:t>Make your data ready for AI</a:t>
            </a:r>
          </a:p>
        </p:txBody>
      </p:sp>
      <p:pic>
        <p:nvPicPr>
          <p:cNvPr id="21" name="Content Placeholder 3">
            <a:extLst>
              <a:ext uri="{FF2B5EF4-FFF2-40B4-BE49-F238E27FC236}">
                <a16:creationId xmlns:a16="http://schemas.microsoft.com/office/drawing/2014/main" id="{EB6CE573-4CFD-48F1-BD97-42053541D014}"/>
              </a:ext>
            </a:extLst>
          </p:cNvPr>
          <p:cNvPicPr>
            <a:picLocks noChangeAspect="1"/>
          </p:cNvPicPr>
          <p:nvPr/>
        </p:nvPicPr>
        <p:blipFill rotWithShape="1">
          <a:blip r:embed="rId3">
            <a:extLst>
              <a:ext uri="{28A0092B-C50C-407E-A947-70E740481C1C}">
                <a14:useLocalDpi xmlns:a14="http://schemas.microsoft.com/office/drawing/2010/main" val="0"/>
              </a:ext>
            </a:extLst>
          </a:blip>
          <a:srcRect l="33040" t="1402"/>
          <a:stretch/>
        </p:blipFill>
        <p:spPr>
          <a:xfrm>
            <a:off x="310226" y="1279858"/>
            <a:ext cx="2321809" cy="3477021"/>
          </a:xfrm>
          <a:prstGeom prst="rect">
            <a:avLst/>
          </a:prstGeom>
        </p:spPr>
      </p:pic>
      <p:grpSp>
        <p:nvGrpSpPr>
          <p:cNvPr id="46" name="Group 45">
            <a:extLst>
              <a:ext uri="{FF2B5EF4-FFF2-40B4-BE49-F238E27FC236}">
                <a16:creationId xmlns:a16="http://schemas.microsoft.com/office/drawing/2014/main" id="{AA3003A5-7BEA-4ED5-BEE0-2820ED529C72}"/>
              </a:ext>
            </a:extLst>
          </p:cNvPr>
          <p:cNvGrpSpPr/>
          <p:nvPr/>
        </p:nvGrpSpPr>
        <p:grpSpPr>
          <a:xfrm>
            <a:off x="3186113" y="3800475"/>
            <a:ext cx="5171250" cy="548640"/>
            <a:chOff x="4140657" y="4918297"/>
            <a:chExt cx="6983442" cy="731520"/>
          </a:xfrm>
        </p:grpSpPr>
        <p:sp>
          <p:nvSpPr>
            <p:cNvPr id="26" name="Rectangle">
              <a:extLst>
                <a:ext uri="{FF2B5EF4-FFF2-40B4-BE49-F238E27FC236}">
                  <a16:creationId xmlns:a16="http://schemas.microsoft.com/office/drawing/2014/main" id="{979DC855-AD79-4094-A522-38F0BDC58CCC}"/>
                </a:ext>
              </a:extLst>
            </p:cNvPr>
            <p:cNvSpPr/>
            <p:nvPr/>
          </p:nvSpPr>
          <p:spPr>
            <a:xfrm>
              <a:off x="4140657" y="4918297"/>
              <a:ext cx="6983442" cy="731520"/>
            </a:xfrm>
            <a:prstGeom prst="rect">
              <a:avLst/>
            </a:prstGeom>
            <a:solidFill>
              <a:srgbClr val="011159"/>
            </a:solidFill>
            <a:ln w="12700" cap="flat">
              <a:noFill/>
              <a:miter lim="400000"/>
            </a:ln>
            <a:effectLst/>
          </p:spPr>
          <p:txBody>
            <a:bodyPr wrap="square" lIns="0" tIns="0" rIns="0" bIns="0" numCol="1" anchor="t">
              <a:noAutofit/>
            </a:bodyPr>
            <a:lstStyle/>
            <a:p>
              <a:pPr defTabSz="514350"/>
              <a:endParaRPr dirty="0">
                <a:solidFill>
                  <a:srgbClr val="000000"/>
                </a:solidFill>
                <a:latin typeface="IBM Plex Sans"/>
              </a:endParaRPr>
            </a:p>
          </p:txBody>
        </p:sp>
        <p:sp>
          <p:nvSpPr>
            <p:cNvPr id="28" name="Build a trusted analytics foundation">
              <a:extLst>
                <a:ext uri="{FF2B5EF4-FFF2-40B4-BE49-F238E27FC236}">
                  <a16:creationId xmlns:a16="http://schemas.microsoft.com/office/drawing/2014/main" id="{D10C4726-7784-4FF1-990A-E07303913B9A}"/>
                </a:ext>
              </a:extLst>
            </p:cNvPr>
            <p:cNvSpPr txBox="1"/>
            <p:nvPr/>
          </p:nvSpPr>
          <p:spPr>
            <a:xfrm>
              <a:off x="4256813" y="4933033"/>
              <a:ext cx="5657565" cy="5664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4000" tIns="34289" rIns="34289" bIns="34289" numCol="1" anchor="ctr" anchorCtr="0">
              <a:spAutoFit/>
            </a:bodyPr>
            <a:lstStyle>
              <a:lvl1pPr defTabSz="457200">
                <a:lnSpc>
                  <a:spcPct val="200000"/>
                </a:lnSpc>
                <a:spcBef>
                  <a:spcPts val="1100"/>
                </a:spcBef>
                <a:defRPr sz="2000">
                  <a:solidFill>
                    <a:srgbClr val="FFFFFF"/>
                  </a:solidFill>
                  <a:latin typeface="IBM Plex Sans"/>
                  <a:ea typeface="IBM Plex Sans"/>
                  <a:cs typeface="IBM Plex Sans"/>
                  <a:sym typeface="IBM Plex Sans"/>
                </a:defRPr>
              </a:lvl1pPr>
            </a:lstStyle>
            <a:p>
              <a:pPr defTabSz="342900">
                <a:spcBef>
                  <a:spcPts val="825"/>
                </a:spcBef>
                <a:defRPr/>
              </a:pPr>
              <a:r>
                <a:rPr lang="en-US" sz="1050" b="1" kern="0" dirty="0"/>
                <a:t>     </a:t>
              </a:r>
              <a:r>
                <a:rPr lang="en-US" sz="1350" b="1" kern="0" dirty="0"/>
                <a:t>Collect</a:t>
              </a:r>
              <a:r>
                <a:rPr lang="en-US" sz="1050" b="1" kern="0" dirty="0"/>
                <a:t> – </a:t>
              </a:r>
              <a:r>
                <a:rPr lang="en-US" sz="1050" kern="0" dirty="0"/>
                <a:t>Make data simple &amp; </a:t>
              </a:r>
              <a:r>
                <a:rPr lang="en-US" sz="1050" u="sng" kern="0" dirty="0"/>
                <a:t>accessible</a:t>
              </a:r>
              <a:endParaRPr sz="1050" u="sng" kern="0" dirty="0"/>
            </a:p>
          </p:txBody>
        </p:sp>
        <p:pic>
          <p:nvPicPr>
            <p:cNvPr id="29" name="Image">
              <a:extLst>
                <a:ext uri="{FF2B5EF4-FFF2-40B4-BE49-F238E27FC236}">
                  <a16:creationId xmlns:a16="http://schemas.microsoft.com/office/drawing/2014/main" id="{9C91D3F8-774A-4CEA-8CA1-AEE3C77CAEE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04796" y="5057557"/>
              <a:ext cx="438259" cy="432000"/>
            </a:xfrm>
            <a:prstGeom prst="rect">
              <a:avLst/>
            </a:prstGeom>
            <a:ln w="12700" cap="flat">
              <a:noFill/>
              <a:miter lim="400000"/>
            </a:ln>
            <a:effectLst/>
          </p:spPr>
        </p:pic>
      </p:grpSp>
      <p:grpSp>
        <p:nvGrpSpPr>
          <p:cNvPr id="44" name="Group 43">
            <a:extLst>
              <a:ext uri="{FF2B5EF4-FFF2-40B4-BE49-F238E27FC236}">
                <a16:creationId xmlns:a16="http://schemas.microsoft.com/office/drawing/2014/main" id="{987AAA68-E8BF-4132-8BF5-B3CF198C0FA9}"/>
              </a:ext>
            </a:extLst>
          </p:cNvPr>
          <p:cNvGrpSpPr/>
          <p:nvPr/>
        </p:nvGrpSpPr>
        <p:grpSpPr>
          <a:xfrm>
            <a:off x="3667157" y="2469729"/>
            <a:ext cx="4690253" cy="548640"/>
            <a:chOff x="4870430" y="3384314"/>
            <a:chExt cx="6253670" cy="788688"/>
          </a:xfrm>
        </p:grpSpPr>
        <p:sp>
          <p:nvSpPr>
            <p:cNvPr id="23" name="Rectangle">
              <a:extLst>
                <a:ext uri="{FF2B5EF4-FFF2-40B4-BE49-F238E27FC236}">
                  <a16:creationId xmlns:a16="http://schemas.microsoft.com/office/drawing/2014/main" id="{425CBDA5-2FAD-4DFF-808D-DB49363473B5}"/>
                </a:ext>
              </a:extLst>
            </p:cNvPr>
            <p:cNvSpPr/>
            <p:nvPr/>
          </p:nvSpPr>
          <p:spPr>
            <a:xfrm>
              <a:off x="4870430" y="3384314"/>
              <a:ext cx="6253670" cy="788688"/>
            </a:xfrm>
            <a:prstGeom prst="rect">
              <a:avLst/>
            </a:prstGeom>
            <a:solidFill>
              <a:srgbClr val="2466F6"/>
            </a:solidFill>
            <a:ln w="12700" cap="flat">
              <a:noFill/>
              <a:miter lim="400000"/>
            </a:ln>
            <a:effectLst/>
          </p:spPr>
          <p:txBody>
            <a:bodyPr wrap="square" lIns="0" tIns="0" rIns="0" bIns="0" numCol="1" anchor="t">
              <a:noAutofit/>
            </a:bodyPr>
            <a:lstStyle/>
            <a:p>
              <a:pPr defTabSz="514350"/>
              <a:endParaRPr dirty="0">
                <a:solidFill>
                  <a:srgbClr val="000000"/>
                </a:solidFill>
                <a:latin typeface="IBM Plex Sans"/>
              </a:endParaRPr>
            </a:p>
          </p:txBody>
        </p:sp>
        <p:sp>
          <p:nvSpPr>
            <p:cNvPr id="27" name="Apply machine learning everywhere">
              <a:extLst>
                <a:ext uri="{FF2B5EF4-FFF2-40B4-BE49-F238E27FC236}">
                  <a16:creationId xmlns:a16="http://schemas.microsoft.com/office/drawing/2014/main" id="{EA1FDB8D-6DC4-461F-8A27-4A8EF3BCADD7}"/>
                </a:ext>
              </a:extLst>
            </p:cNvPr>
            <p:cNvSpPr txBox="1"/>
            <p:nvPr/>
          </p:nvSpPr>
          <p:spPr>
            <a:xfrm>
              <a:off x="5238982" y="3394769"/>
              <a:ext cx="4434836" cy="610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4000" tIns="34289" rIns="34289" bIns="34289" numCol="1" anchor="ctr" anchorCtr="0">
              <a:spAutoFit/>
            </a:bodyPr>
            <a:lstStyle>
              <a:lvl1pPr defTabSz="457200">
                <a:lnSpc>
                  <a:spcPct val="200000"/>
                </a:lnSpc>
                <a:spcBef>
                  <a:spcPts val="1100"/>
                </a:spcBef>
                <a:defRPr sz="2000">
                  <a:solidFill>
                    <a:srgbClr val="FFFFFF"/>
                  </a:solidFill>
                  <a:latin typeface="IBM Plex Sans"/>
                  <a:ea typeface="IBM Plex Sans"/>
                  <a:cs typeface="IBM Plex Sans"/>
                  <a:sym typeface="IBM Plex Sans"/>
                </a:defRPr>
              </a:lvl1pPr>
            </a:lstStyle>
            <a:p>
              <a:pPr>
                <a:defRPr/>
              </a:pPr>
              <a:r>
                <a:rPr lang="en-US" sz="1350" b="1" kern="0" dirty="0"/>
                <a:t>Analyze</a:t>
              </a:r>
              <a:r>
                <a:rPr lang="en-US" sz="1050" b="1" kern="0" dirty="0"/>
                <a:t> – </a:t>
              </a:r>
              <a:r>
                <a:rPr lang="en-US" sz="1050" kern="0" dirty="0"/>
                <a:t>Scale insights with </a:t>
              </a:r>
              <a:r>
                <a:rPr lang="en-US" sz="1050" u="sng" kern="0" dirty="0"/>
                <a:t>ML</a:t>
              </a:r>
              <a:r>
                <a:rPr lang="en-US" sz="1050" kern="0" dirty="0"/>
                <a:t> everywhere</a:t>
              </a:r>
              <a:endParaRPr sz="1050" kern="0" dirty="0"/>
            </a:p>
          </p:txBody>
        </p:sp>
        <p:pic>
          <p:nvPicPr>
            <p:cNvPr id="30" name="Image">
              <a:extLst>
                <a:ext uri="{FF2B5EF4-FFF2-40B4-BE49-F238E27FC236}">
                  <a16:creationId xmlns:a16="http://schemas.microsoft.com/office/drawing/2014/main" id="{AF264D0C-1010-45FB-93C0-5893FC3A417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013855" y="3552928"/>
              <a:ext cx="450254" cy="432000"/>
            </a:xfrm>
            <a:prstGeom prst="rect">
              <a:avLst/>
            </a:prstGeom>
            <a:ln w="12700" cap="flat">
              <a:noFill/>
              <a:miter lim="400000"/>
            </a:ln>
            <a:effectLst/>
          </p:spPr>
        </p:pic>
      </p:grpSp>
      <p:grpSp>
        <p:nvGrpSpPr>
          <p:cNvPr id="45" name="Group 44">
            <a:extLst>
              <a:ext uri="{FF2B5EF4-FFF2-40B4-BE49-F238E27FC236}">
                <a16:creationId xmlns:a16="http://schemas.microsoft.com/office/drawing/2014/main" id="{059905C8-B50A-46C5-A335-9F2EFCE01C14}"/>
              </a:ext>
            </a:extLst>
          </p:cNvPr>
          <p:cNvGrpSpPr/>
          <p:nvPr/>
        </p:nvGrpSpPr>
        <p:grpSpPr>
          <a:xfrm>
            <a:off x="3418752" y="3131169"/>
            <a:ext cx="4938658" cy="548640"/>
            <a:chOff x="4539222" y="4164542"/>
            <a:chExt cx="6584877" cy="731520"/>
          </a:xfrm>
        </p:grpSpPr>
        <p:sp>
          <p:nvSpPr>
            <p:cNvPr id="24" name="Rectangle">
              <a:extLst>
                <a:ext uri="{FF2B5EF4-FFF2-40B4-BE49-F238E27FC236}">
                  <a16:creationId xmlns:a16="http://schemas.microsoft.com/office/drawing/2014/main" id="{63BAE780-22E0-4C88-AE59-9847C5DFD6C7}"/>
                </a:ext>
              </a:extLst>
            </p:cNvPr>
            <p:cNvSpPr/>
            <p:nvPr/>
          </p:nvSpPr>
          <p:spPr>
            <a:xfrm>
              <a:off x="4539222" y="4164542"/>
              <a:ext cx="6584877" cy="731520"/>
            </a:xfrm>
            <a:prstGeom prst="rect">
              <a:avLst/>
            </a:prstGeom>
            <a:solidFill>
              <a:srgbClr val="103EC1"/>
            </a:solidFill>
            <a:ln w="12700" cap="flat">
              <a:noFill/>
              <a:miter lim="400000"/>
            </a:ln>
            <a:effectLst/>
          </p:spPr>
          <p:txBody>
            <a:bodyPr wrap="square" lIns="0" tIns="0" rIns="0" bIns="0" numCol="1" anchor="t">
              <a:noAutofit/>
            </a:bodyPr>
            <a:lstStyle/>
            <a:p>
              <a:pPr defTabSz="514350"/>
              <a:endParaRPr dirty="0">
                <a:solidFill>
                  <a:srgbClr val="000000"/>
                </a:solidFill>
                <a:latin typeface="IBM Plex Sans"/>
              </a:endParaRPr>
            </a:p>
          </p:txBody>
        </p:sp>
        <p:sp>
          <p:nvSpPr>
            <p:cNvPr id="25" name="Build a trusted analytics foundation">
              <a:extLst>
                <a:ext uri="{FF2B5EF4-FFF2-40B4-BE49-F238E27FC236}">
                  <a16:creationId xmlns:a16="http://schemas.microsoft.com/office/drawing/2014/main" id="{9A150F10-1CAE-4A49-A339-3ECE13938481}"/>
                </a:ext>
              </a:extLst>
            </p:cNvPr>
            <p:cNvSpPr txBox="1"/>
            <p:nvPr/>
          </p:nvSpPr>
          <p:spPr>
            <a:xfrm>
              <a:off x="4870429" y="4170511"/>
              <a:ext cx="5318481" cy="5664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4000" tIns="34289" rIns="34289" bIns="34289" numCol="1" anchor="ctr" anchorCtr="0">
              <a:spAutoFit/>
            </a:bodyPr>
            <a:lstStyle>
              <a:lvl1pPr defTabSz="457200">
                <a:lnSpc>
                  <a:spcPct val="200000"/>
                </a:lnSpc>
                <a:spcBef>
                  <a:spcPts val="1100"/>
                </a:spcBef>
                <a:defRPr sz="2000">
                  <a:solidFill>
                    <a:srgbClr val="FFFFFF"/>
                  </a:solidFill>
                  <a:latin typeface="IBM Plex Sans"/>
                  <a:ea typeface="IBM Plex Sans"/>
                  <a:cs typeface="IBM Plex Sans"/>
                  <a:sym typeface="IBM Plex Sans"/>
                </a:defRPr>
              </a:lvl1pPr>
            </a:lstStyle>
            <a:p>
              <a:pPr defTabSz="342900">
                <a:spcBef>
                  <a:spcPts val="825"/>
                </a:spcBef>
                <a:defRPr/>
              </a:pPr>
              <a:r>
                <a:rPr lang="en-US" sz="1350" b="1" kern="0" dirty="0"/>
                <a:t>Organize</a:t>
              </a:r>
              <a:r>
                <a:rPr lang="en-US" sz="1050" b="1" kern="0" dirty="0"/>
                <a:t> – </a:t>
              </a:r>
              <a:r>
                <a:rPr lang="en-US" sz="1050" kern="0" dirty="0"/>
                <a:t>Create a </a:t>
              </a:r>
              <a:r>
                <a:rPr lang="en-US" sz="1050" u="sng" kern="0" dirty="0"/>
                <a:t>trusted</a:t>
              </a:r>
              <a:r>
                <a:rPr lang="en-US" sz="1050" kern="0" dirty="0"/>
                <a:t> analytics foundation</a:t>
              </a:r>
              <a:endParaRPr sz="1050" kern="0" dirty="0"/>
            </a:p>
          </p:txBody>
        </p:sp>
        <p:pic>
          <p:nvPicPr>
            <p:cNvPr id="31" name="Image">
              <a:extLst>
                <a:ext uri="{FF2B5EF4-FFF2-40B4-BE49-F238E27FC236}">
                  <a16:creationId xmlns:a16="http://schemas.microsoft.com/office/drawing/2014/main" id="{19EEDEF4-E410-47AC-956E-1D71833420A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731553" y="4318006"/>
              <a:ext cx="419294" cy="432000"/>
            </a:xfrm>
            <a:prstGeom prst="rect">
              <a:avLst/>
            </a:prstGeom>
            <a:ln w="12700" cap="flat">
              <a:noFill/>
              <a:miter lim="400000"/>
            </a:ln>
            <a:effectLst/>
          </p:spPr>
        </p:pic>
      </p:grpSp>
      <p:sp>
        <p:nvSpPr>
          <p:cNvPr id="32" name="Rectangle 31">
            <a:extLst>
              <a:ext uri="{FF2B5EF4-FFF2-40B4-BE49-F238E27FC236}">
                <a16:creationId xmlns:a16="http://schemas.microsoft.com/office/drawing/2014/main" id="{EE1EBCE4-4D2C-4D0A-ACD8-E875E464921F}"/>
              </a:ext>
            </a:extLst>
          </p:cNvPr>
          <p:cNvSpPr/>
          <p:nvPr/>
        </p:nvSpPr>
        <p:spPr>
          <a:xfrm>
            <a:off x="3119780" y="4458094"/>
            <a:ext cx="5237582" cy="484238"/>
          </a:xfrm>
          <a:prstGeom prst="rect">
            <a:avLst/>
          </a:prstGeom>
          <a:blipFill dpi="0" rotWithShape="1">
            <a:blip r:embed="rId10">
              <a:alphaModFix amt="40000"/>
            </a:blip>
            <a:srcRect/>
            <a:tile tx="0" ty="0" sx="100000" sy="100000" flip="none" algn="tl"/>
          </a:blipFill>
          <a:ln w="57150">
            <a:solidFill>
              <a:schemeClr val="bg1">
                <a:lumMod val="50000"/>
              </a:schemeClr>
            </a:solidFill>
          </a:ln>
          <a:effectLst/>
        </p:spPr>
        <p:txBody>
          <a:bodyPr wrap="square" lIns="0" tIns="0" rIns="0" bIns="0" rtlCol="0" anchor="ctr">
            <a:noAutofit/>
          </a:bodyPr>
          <a:lstStyle/>
          <a:p>
            <a:pPr algn="ctr" defTabSz="514350">
              <a:defRPr/>
            </a:pPr>
            <a:r>
              <a:rPr lang="en-US" b="1" kern="0" dirty="0">
                <a:solidFill>
                  <a:schemeClr val="bg1"/>
                </a:solidFill>
                <a:latin typeface="Arial"/>
                <a:cs typeface="Arial"/>
              </a:rPr>
              <a:t>Strong Foundation </a:t>
            </a:r>
            <a:r>
              <a:rPr lang="mr-IN" b="1" kern="0" dirty="0">
                <a:solidFill>
                  <a:schemeClr val="bg1"/>
                </a:solidFill>
                <a:latin typeface="Arial"/>
                <a:cs typeface="Arial"/>
              </a:rPr>
              <a:t>–</a:t>
            </a:r>
            <a:r>
              <a:rPr lang="en-US" b="1" kern="0" dirty="0">
                <a:solidFill>
                  <a:schemeClr val="bg1"/>
                </a:solidFill>
                <a:latin typeface="Arial"/>
                <a:cs typeface="Arial"/>
              </a:rPr>
              <a:t> Built on “Cloud native architecture</a:t>
            </a:r>
            <a:r>
              <a:rPr lang="en-US" kern="0" dirty="0">
                <a:solidFill>
                  <a:schemeClr val="bg1"/>
                </a:solidFill>
                <a:latin typeface="Arial"/>
                <a:cs typeface="Arial"/>
              </a:rPr>
              <a:t>”</a:t>
            </a:r>
          </a:p>
        </p:txBody>
      </p:sp>
      <p:grpSp>
        <p:nvGrpSpPr>
          <p:cNvPr id="43" name="Group 42">
            <a:extLst>
              <a:ext uri="{FF2B5EF4-FFF2-40B4-BE49-F238E27FC236}">
                <a16:creationId xmlns:a16="http://schemas.microsoft.com/office/drawing/2014/main" id="{AAB4387C-0B7E-4D2E-95D2-DDB327A0AC69}"/>
              </a:ext>
            </a:extLst>
          </p:cNvPr>
          <p:cNvGrpSpPr/>
          <p:nvPr/>
        </p:nvGrpSpPr>
        <p:grpSpPr>
          <a:xfrm>
            <a:off x="3956862" y="1808289"/>
            <a:ext cx="4500314" cy="548640"/>
            <a:chOff x="5271941" y="2608282"/>
            <a:chExt cx="6000419" cy="788688"/>
          </a:xfrm>
        </p:grpSpPr>
        <p:sp>
          <p:nvSpPr>
            <p:cNvPr id="22" name="Rectangle">
              <a:extLst>
                <a:ext uri="{FF2B5EF4-FFF2-40B4-BE49-F238E27FC236}">
                  <a16:creationId xmlns:a16="http://schemas.microsoft.com/office/drawing/2014/main" id="{AAE5E14F-CFB0-4DDA-BBFE-D5D41439E9E6}"/>
                </a:ext>
              </a:extLst>
            </p:cNvPr>
            <p:cNvSpPr/>
            <p:nvPr/>
          </p:nvSpPr>
          <p:spPr>
            <a:xfrm>
              <a:off x="5271941" y="2608282"/>
              <a:ext cx="5852160" cy="788688"/>
            </a:xfrm>
            <a:prstGeom prst="rect">
              <a:avLst/>
            </a:prstGeom>
            <a:solidFill>
              <a:srgbClr val="003BC9">
                <a:lumMod val="40000"/>
                <a:lumOff val="60000"/>
              </a:srgbClr>
            </a:solidFill>
            <a:ln w="12700" cap="flat">
              <a:noFill/>
              <a:miter lim="400000"/>
            </a:ln>
            <a:effectLst/>
          </p:spPr>
          <p:txBody>
            <a:bodyPr wrap="square" lIns="0" tIns="0" rIns="0" bIns="0" numCol="1" anchor="t">
              <a:noAutofit/>
            </a:bodyPr>
            <a:lstStyle/>
            <a:p>
              <a:pPr defTabSz="514350">
                <a:defRPr/>
              </a:pPr>
              <a:endParaRPr kern="0" dirty="0">
                <a:solidFill>
                  <a:srgbClr val="000000"/>
                </a:solidFill>
                <a:latin typeface="IBM Plex Sans"/>
              </a:endParaRPr>
            </a:p>
          </p:txBody>
        </p:sp>
        <p:sp>
          <p:nvSpPr>
            <p:cNvPr id="36" name="Apply machine learning everywhere">
              <a:extLst>
                <a:ext uri="{FF2B5EF4-FFF2-40B4-BE49-F238E27FC236}">
                  <a16:creationId xmlns:a16="http://schemas.microsoft.com/office/drawing/2014/main" id="{2E9A65B8-6837-4648-9342-3EDBD8B1973D}"/>
                </a:ext>
              </a:extLst>
            </p:cNvPr>
            <p:cNvSpPr txBox="1"/>
            <p:nvPr/>
          </p:nvSpPr>
          <p:spPr>
            <a:xfrm>
              <a:off x="5509876" y="2619200"/>
              <a:ext cx="5762484" cy="610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4000" tIns="34289" rIns="34289" bIns="34289" numCol="1" anchor="ctr" anchorCtr="0">
              <a:spAutoFit/>
            </a:bodyPr>
            <a:lstStyle>
              <a:lvl1pPr defTabSz="457200">
                <a:lnSpc>
                  <a:spcPct val="200000"/>
                </a:lnSpc>
                <a:spcBef>
                  <a:spcPts val="1100"/>
                </a:spcBef>
                <a:defRPr sz="2000">
                  <a:solidFill>
                    <a:srgbClr val="FFFFFF"/>
                  </a:solidFill>
                  <a:latin typeface="IBM Plex Sans"/>
                  <a:ea typeface="IBM Plex Sans"/>
                  <a:cs typeface="IBM Plex Sans"/>
                  <a:sym typeface="IBM Plex Sans"/>
                </a:defRPr>
              </a:lvl1pPr>
            </a:lstStyle>
            <a:p>
              <a:pPr defTabSz="342900">
                <a:spcBef>
                  <a:spcPts val="825"/>
                </a:spcBef>
                <a:defRPr/>
              </a:pPr>
              <a:r>
                <a:rPr lang="en-US" sz="1050" b="1" kern="0" dirty="0"/>
                <a:t> </a:t>
              </a:r>
              <a:r>
                <a:rPr lang="en-US" sz="1350" b="1" kern="0" dirty="0"/>
                <a:t>Infuse</a:t>
              </a:r>
              <a:r>
                <a:rPr lang="en-US" sz="1050" b="1" kern="0" dirty="0"/>
                <a:t> – </a:t>
              </a:r>
              <a:r>
                <a:rPr lang="en-US" sz="1050" u="sng" kern="0" dirty="0"/>
                <a:t>Deploy</a:t>
              </a:r>
              <a:r>
                <a:rPr lang="en-US" sz="1050" kern="0" dirty="0"/>
                <a:t> trusted AI-driven business processes</a:t>
              </a:r>
              <a:endParaRPr sz="1050" kern="0" dirty="0"/>
            </a:p>
          </p:txBody>
        </p:sp>
        <p:pic>
          <p:nvPicPr>
            <p:cNvPr id="37" name="Image">
              <a:extLst>
                <a:ext uri="{FF2B5EF4-FFF2-40B4-BE49-F238E27FC236}">
                  <a16:creationId xmlns:a16="http://schemas.microsoft.com/office/drawing/2014/main" id="{EDA2332E-66BC-4DB6-82B6-DD9959123FED}"/>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420761" y="2797640"/>
              <a:ext cx="450254" cy="432001"/>
            </a:xfrm>
            <a:prstGeom prst="rect">
              <a:avLst/>
            </a:prstGeom>
            <a:ln w="12700" cap="flat">
              <a:noFill/>
              <a:miter lim="400000"/>
            </a:ln>
            <a:effectLst/>
          </p:spPr>
        </p:pic>
      </p:grpSp>
      <p:sp>
        <p:nvSpPr>
          <p:cNvPr id="3" name="Footer Placeholder 2">
            <a:extLst>
              <a:ext uri="{FF2B5EF4-FFF2-40B4-BE49-F238E27FC236}">
                <a16:creationId xmlns:a16="http://schemas.microsoft.com/office/drawing/2014/main" id="{D82216B0-ABF5-234F-8CD7-0DAB6688BEC8}"/>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474494B8-E1C9-974B-8EC0-92085170F684}"/>
              </a:ext>
            </a:extLst>
          </p:cNvPr>
          <p:cNvSpPr>
            <a:spLocks noGrp="1"/>
          </p:cNvSpPr>
          <p:nvPr>
            <p:ph type="sldNum" sz="quarter" idx="11"/>
          </p:nvPr>
        </p:nvSpPr>
        <p:spPr/>
        <p:txBody>
          <a:bodyPr/>
          <a:lstStyle/>
          <a:p>
            <a:fld id="{59395FB3-9C97-154F-86B2-7E381B951268}" type="slidenum">
              <a:rPr lang="en-US" smtClean="0"/>
              <a:pPr/>
              <a:t>20</a:t>
            </a:fld>
            <a:endParaRPr lang="en-US" dirty="0"/>
          </a:p>
        </p:txBody>
      </p:sp>
      <p:pic>
        <p:nvPicPr>
          <p:cNvPr id="33" name="Picture 32">
            <a:extLst>
              <a:ext uri="{FF2B5EF4-FFF2-40B4-BE49-F238E27FC236}">
                <a16:creationId xmlns:a16="http://schemas.microsoft.com/office/drawing/2014/main" id="{A15CAABE-EB2A-DE4F-9130-A2112FAA734F}"/>
              </a:ext>
            </a:extLst>
          </p:cNvPr>
          <p:cNvPicPr>
            <a:picLocks noChangeAspect="1"/>
          </p:cNvPicPr>
          <p:nvPr/>
        </p:nvPicPr>
        <p:blipFill>
          <a:blip r:embed="rId13"/>
          <a:stretch>
            <a:fillRect/>
          </a:stretch>
        </p:blipFill>
        <p:spPr>
          <a:xfrm>
            <a:off x="8388628" y="141514"/>
            <a:ext cx="605352" cy="699791"/>
          </a:xfrm>
          <a:prstGeom prst="rect">
            <a:avLst/>
          </a:prstGeom>
        </p:spPr>
      </p:pic>
      <p:sp>
        <p:nvSpPr>
          <p:cNvPr id="5" name="TextBox 4">
            <a:extLst>
              <a:ext uri="{FF2B5EF4-FFF2-40B4-BE49-F238E27FC236}">
                <a16:creationId xmlns:a16="http://schemas.microsoft.com/office/drawing/2014/main" id="{6C0C7F19-9E27-6942-8BA4-D908D9386C31}"/>
              </a:ext>
            </a:extLst>
          </p:cNvPr>
          <p:cNvSpPr txBox="1"/>
          <p:nvPr/>
        </p:nvSpPr>
        <p:spPr>
          <a:xfrm>
            <a:off x="7112011" y="910526"/>
            <a:ext cx="1245351" cy="738664"/>
          </a:xfrm>
          <a:prstGeom prst="rect">
            <a:avLst/>
          </a:prstGeom>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p:spPr>
        <p:txBody>
          <a:bodyPr wrap="square" rtlCol="0">
            <a:spAutoFit/>
          </a:bodyPr>
          <a:lstStyle/>
          <a:p>
            <a:pPr algn="ctr"/>
            <a:r>
              <a:rPr lang="en-US" sz="1400" dirty="0">
                <a:solidFill>
                  <a:schemeClr val="bg1"/>
                </a:solidFill>
                <a:latin typeface="IBM Plex Sans" charset="0"/>
                <a:ea typeface="IBM Plex Sans" charset="0"/>
                <a:cs typeface="IBM Plex Sans" charset="0"/>
              </a:rPr>
              <a:t>There is</a:t>
            </a:r>
          </a:p>
          <a:p>
            <a:pPr algn="ctr"/>
            <a:r>
              <a:rPr lang="en-US" sz="1400" dirty="0">
                <a:solidFill>
                  <a:schemeClr val="bg1"/>
                </a:solidFill>
                <a:latin typeface="IBM Plex Sans" charset="0"/>
                <a:ea typeface="IBM Plex Sans" charset="0"/>
                <a:cs typeface="IBM Plex Sans" charset="0"/>
              </a:rPr>
              <a:t>no </a:t>
            </a:r>
            <a:r>
              <a:rPr lang="en-US" sz="1400" b="1" dirty="0">
                <a:solidFill>
                  <a:schemeClr val="bg1"/>
                </a:solidFill>
                <a:latin typeface="IBM Plex Sans" charset="0"/>
                <a:ea typeface="IBM Plex Sans" charset="0"/>
                <a:cs typeface="IBM Plex Sans" charset="0"/>
              </a:rPr>
              <a:t>AI</a:t>
            </a:r>
          </a:p>
          <a:p>
            <a:pPr algn="ctr"/>
            <a:r>
              <a:rPr lang="en-US" sz="1400" dirty="0">
                <a:solidFill>
                  <a:schemeClr val="bg1"/>
                </a:solidFill>
                <a:latin typeface="IBM Plex Sans" charset="0"/>
                <a:ea typeface="IBM Plex Sans" charset="0"/>
                <a:cs typeface="IBM Plex Sans" charset="0"/>
              </a:rPr>
              <a:t>without </a:t>
            </a:r>
            <a:r>
              <a:rPr lang="en-US" sz="1400" b="1" dirty="0">
                <a:solidFill>
                  <a:schemeClr val="bg1"/>
                </a:solidFill>
                <a:latin typeface="IBM Plex Sans" charset="0"/>
                <a:ea typeface="IBM Plex Sans" charset="0"/>
                <a:cs typeface="IBM Plex Sans" charset="0"/>
              </a:rPr>
              <a:t>IA</a:t>
            </a:r>
          </a:p>
        </p:txBody>
      </p:sp>
    </p:spTree>
    <p:extLst>
      <p:ext uri="{BB962C8B-B14F-4D97-AF65-F5344CB8AC3E}">
        <p14:creationId xmlns:p14="http://schemas.microsoft.com/office/powerpoint/2010/main" val="2128274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4294632"/>
          </a:xfrm>
        </p:spPr>
        <p:txBody>
          <a:bodyPr/>
          <a:lstStyle/>
          <a:p>
            <a:r>
              <a:rPr lang="en-US" dirty="0"/>
              <a:t>Cloud Pak for Data (CPD)</a:t>
            </a:r>
            <a:br>
              <a:rPr lang="en-US" dirty="0"/>
            </a:br>
            <a:r>
              <a:rPr lang="en-US" sz="1800" dirty="0"/>
              <a:t>Increases workforce productivity across the analytics lifecycle</a:t>
            </a:r>
          </a:p>
        </p:txBody>
      </p:sp>
      <p:graphicFrame>
        <p:nvGraphicFramePr>
          <p:cNvPr id="3" name="Table 2">
            <a:extLst>
              <a:ext uri="{FF2B5EF4-FFF2-40B4-BE49-F238E27FC236}">
                <a16:creationId xmlns:a16="http://schemas.microsoft.com/office/drawing/2014/main" id="{1FC738C6-48FE-4133-975B-04B63B3CCFCE}"/>
              </a:ext>
            </a:extLst>
          </p:cNvPr>
          <p:cNvGraphicFramePr>
            <a:graphicFrameLocks noGrp="1"/>
          </p:cNvGraphicFramePr>
          <p:nvPr>
            <p:extLst>
              <p:ext uri="{D42A27DB-BD31-4B8C-83A1-F6EECF244321}">
                <p14:modId xmlns:p14="http://schemas.microsoft.com/office/powerpoint/2010/main" val="2295448855"/>
              </p:ext>
            </p:extLst>
          </p:nvPr>
        </p:nvGraphicFramePr>
        <p:xfrm>
          <a:off x="5147681" y="995550"/>
          <a:ext cx="3612101" cy="1963290"/>
        </p:xfrm>
        <a:graphic>
          <a:graphicData uri="http://schemas.openxmlformats.org/drawingml/2006/table">
            <a:tbl>
              <a:tblPr firstRow="1" bandRow="1">
                <a:tableStyleId>{21E4AEA4-8DFA-4A89-87EB-49C32662AFE0}</a:tableStyleId>
              </a:tblPr>
              <a:tblGrid>
                <a:gridCol w="1271894">
                  <a:extLst>
                    <a:ext uri="{9D8B030D-6E8A-4147-A177-3AD203B41FA5}">
                      <a16:colId xmlns:a16="http://schemas.microsoft.com/office/drawing/2014/main" val="1838241553"/>
                    </a:ext>
                  </a:extLst>
                </a:gridCol>
                <a:gridCol w="1108073">
                  <a:extLst>
                    <a:ext uri="{9D8B030D-6E8A-4147-A177-3AD203B41FA5}">
                      <a16:colId xmlns:a16="http://schemas.microsoft.com/office/drawing/2014/main" val="834463912"/>
                    </a:ext>
                  </a:extLst>
                </a:gridCol>
                <a:gridCol w="1232134">
                  <a:extLst>
                    <a:ext uri="{9D8B030D-6E8A-4147-A177-3AD203B41FA5}">
                      <a16:colId xmlns:a16="http://schemas.microsoft.com/office/drawing/2014/main" val="588568989"/>
                    </a:ext>
                  </a:extLst>
                </a:gridCol>
              </a:tblGrid>
              <a:tr h="507382">
                <a:tc>
                  <a:txBody>
                    <a:bodyPr/>
                    <a:lstStyle/>
                    <a:p>
                      <a:pPr algn="ctr"/>
                      <a:r>
                        <a:rPr lang="en-US" sz="1200" dirty="0"/>
                        <a:t>Administrator / Architect</a:t>
                      </a:r>
                      <a:endParaRPr lang="en-US" sz="1200" dirty="0">
                        <a:latin typeface="IBM Plex Sans" panose="020B0503050203000203" pitchFamily="34" charset="0"/>
                      </a:endParaRPr>
                    </a:p>
                  </a:txBody>
                  <a:tcPr marL="68580" marR="68580" marT="34290" marB="34290" anchor="ctr"/>
                </a:tc>
                <a:tc>
                  <a:txBody>
                    <a:bodyPr/>
                    <a:lstStyle/>
                    <a:p>
                      <a:pPr algn="ctr"/>
                      <a:r>
                        <a:rPr lang="en-US" sz="1200" dirty="0"/>
                        <a:t>Data Engineer</a:t>
                      </a:r>
                      <a:endParaRPr lang="en-US" sz="1200" dirty="0">
                        <a:latin typeface="IBM Plex Sans" panose="020B0503050203000203" pitchFamily="34" charset="0"/>
                      </a:endParaRPr>
                    </a:p>
                  </a:txBody>
                  <a:tcPr marL="68580" marR="68580" marT="34290" marB="34290" anchor="ctr"/>
                </a:tc>
                <a:tc>
                  <a:txBody>
                    <a:bodyPr/>
                    <a:lstStyle/>
                    <a:p>
                      <a:pPr algn="ctr"/>
                      <a:r>
                        <a:rPr lang="en-US" sz="1200" dirty="0"/>
                        <a:t>Data </a:t>
                      </a:r>
                    </a:p>
                    <a:p>
                      <a:pPr algn="ctr"/>
                      <a:r>
                        <a:rPr lang="en-US" sz="1200" dirty="0"/>
                        <a:t>Steward</a:t>
                      </a:r>
                      <a:endParaRPr lang="en-US" sz="1200" dirty="0">
                        <a:latin typeface="IBM Plex Sans" panose="020B0503050203000203" pitchFamily="34" charset="0"/>
                      </a:endParaRPr>
                    </a:p>
                  </a:txBody>
                  <a:tcPr marL="68580" marR="68580" marT="34290" marB="34290" anchor="ctr"/>
                </a:tc>
                <a:extLst>
                  <a:ext uri="{0D108BD9-81ED-4DB2-BD59-A6C34878D82A}">
                    <a16:rowId xmlns:a16="http://schemas.microsoft.com/office/drawing/2014/main" val="2027643528"/>
                  </a:ext>
                </a:extLst>
              </a:tr>
              <a:tr h="8832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Ensures the usability of the  compute, network, storage, etc.</a:t>
                      </a:r>
                      <a:endParaRPr lang="en-US" sz="1100" dirty="0">
                        <a:solidFill>
                          <a:schemeClr val="tx1"/>
                        </a:solidFill>
                        <a:latin typeface="IBM Plex Sans" panose="020B0503050203000203" pitchFamily="34" charset="0"/>
                        <a:ea typeface="Arial" charset="0"/>
                        <a:cs typeface="Arial"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Architects data pipelines &amp; ensures operability</a:t>
                      </a:r>
                      <a:endParaRPr lang="en-US" sz="1100" dirty="0">
                        <a:solidFill>
                          <a:schemeClr val="tx1"/>
                        </a:solidFill>
                        <a:latin typeface="IBM Plex Sans" panose="020B0503050203000203" pitchFamily="34" charset="0"/>
                        <a:ea typeface="Arial" charset="0"/>
                        <a:cs typeface="Arial"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Governs data and ensures regulatory compliance</a:t>
                      </a:r>
                      <a:endParaRPr lang="en-US" sz="1100" dirty="0">
                        <a:solidFill>
                          <a:schemeClr val="tx1"/>
                        </a:solidFill>
                        <a:latin typeface="IBM Plex Sans" panose="020B0503050203000203" pitchFamily="34" charset="0"/>
                        <a:ea typeface="Arial" charset="0"/>
                        <a:cs typeface="Arial" charset="0"/>
                      </a:endParaRPr>
                    </a:p>
                  </a:txBody>
                  <a:tcPr marL="68580" marR="68580" marT="34290" marB="34290"/>
                </a:tc>
                <a:extLst>
                  <a:ext uri="{0D108BD9-81ED-4DB2-BD59-A6C34878D82A}">
                    <a16:rowId xmlns:a16="http://schemas.microsoft.com/office/drawing/2014/main" val="3585656081"/>
                  </a:ext>
                </a:extLst>
              </a:tr>
              <a:tr h="549128">
                <a:tc>
                  <a:txBody>
                    <a:bodyPr/>
                    <a:lstStyle/>
                    <a:p>
                      <a:endParaRPr lang="en-US" sz="1100" dirty="0">
                        <a:latin typeface="IBM Plex Sans" panose="020B0503050203000203" pitchFamily="34" charset="0"/>
                      </a:endParaRPr>
                    </a:p>
                  </a:txBody>
                  <a:tcPr marL="68580" marR="68580" marT="34290" marB="34290"/>
                </a:tc>
                <a:tc>
                  <a:txBody>
                    <a:bodyPr/>
                    <a:lstStyle/>
                    <a:p>
                      <a:endParaRPr lang="en-US" sz="1100" dirty="0">
                        <a:latin typeface="IBM Plex Sans" panose="020B0503050203000203" pitchFamily="34" charset="0"/>
                      </a:endParaRPr>
                    </a:p>
                  </a:txBody>
                  <a:tcPr marL="68580" marR="68580" marT="34290" marB="34290"/>
                </a:tc>
                <a:tc>
                  <a:txBody>
                    <a:bodyPr/>
                    <a:lstStyle/>
                    <a:p>
                      <a:endParaRPr lang="en-US" sz="1100" dirty="0">
                        <a:latin typeface="IBM Plex Sans" panose="020B0503050203000203" pitchFamily="34" charset="0"/>
                      </a:endParaRPr>
                    </a:p>
                  </a:txBody>
                  <a:tcPr marL="68580" marR="68580" marT="34290" marB="34290"/>
                </a:tc>
                <a:extLst>
                  <a:ext uri="{0D108BD9-81ED-4DB2-BD59-A6C34878D82A}">
                    <a16:rowId xmlns:a16="http://schemas.microsoft.com/office/drawing/2014/main" val="3618447253"/>
                  </a:ext>
                </a:extLst>
              </a:tr>
            </a:tbl>
          </a:graphicData>
        </a:graphic>
      </p:graphicFrame>
      <p:pic>
        <p:nvPicPr>
          <p:cNvPr id="4" name="Picture 3">
            <a:extLst>
              <a:ext uri="{FF2B5EF4-FFF2-40B4-BE49-F238E27FC236}">
                <a16:creationId xmlns:a16="http://schemas.microsoft.com/office/drawing/2014/main" id="{5BDF92F7-A95A-4E4F-A225-785ACE3B20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828" y="2443129"/>
            <a:ext cx="480060" cy="480060"/>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8F947E56-8A5B-4619-ADFB-51F6AC9131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3701" y="2426292"/>
            <a:ext cx="480060" cy="480060"/>
          </a:xfrm>
          <a:prstGeom prst="rect">
            <a:avLst/>
          </a:prstGeom>
        </p:spPr>
      </p:pic>
      <p:pic>
        <p:nvPicPr>
          <p:cNvPr id="6" name="Picture 5" descr="A picture containing cup&#10;&#10;Description generated with very high confidence">
            <a:extLst>
              <a:ext uri="{FF2B5EF4-FFF2-40B4-BE49-F238E27FC236}">
                <a16:creationId xmlns:a16="http://schemas.microsoft.com/office/drawing/2014/main" id="{A05DC6F5-EA5C-46A0-8B2C-94F78D5A14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3578" y="2443129"/>
            <a:ext cx="492183" cy="492183"/>
          </a:xfrm>
          <a:prstGeom prst="rect">
            <a:avLst/>
          </a:prstGeom>
        </p:spPr>
      </p:pic>
      <p:graphicFrame>
        <p:nvGraphicFramePr>
          <p:cNvPr id="10" name="Table 9">
            <a:extLst>
              <a:ext uri="{FF2B5EF4-FFF2-40B4-BE49-F238E27FC236}">
                <a16:creationId xmlns:a16="http://schemas.microsoft.com/office/drawing/2014/main" id="{6D79C0F8-1B86-40BB-A3BD-2E51F8953B2E}"/>
              </a:ext>
            </a:extLst>
          </p:cNvPr>
          <p:cNvGraphicFramePr>
            <a:graphicFrameLocks noGrp="1"/>
          </p:cNvGraphicFramePr>
          <p:nvPr>
            <p:extLst>
              <p:ext uri="{D42A27DB-BD31-4B8C-83A1-F6EECF244321}">
                <p14:modId xmlns:p14="http://schemas.microsoft.com/office/powerpoint/2010/main" val="3744217504"/>
              </p:ext>
            </p:extLst>
          </p:nvPr>
        </p:nvGraphicFramePr>
        <p:xfrm>
          <a:off x="5141199" y="3029910"/>
          <a:ext cx="3623947" cy="1967180"/>
        </p:xfrm>
        <a:graphic>
          <a:graphicData uri="http://schemas.openxmlformats.org/drawingml/2006/table">
            <a:tbl>
              <a:tblPr firstRow="1" bandRow="1">
                <a:tableStyleId>{21E4AEA4-8DFA-4A89-87EB-49C32662AFE0}</a:tableStyleId>
              </a:tblPr>
              <a:tblGrid>
                <a:gridCol w="1267096">
                  <a:extLst>
                    <a:ext uri="{9D8B030D-6E8A-4147-A177-3AD203B41FA5}">
                      <a16:colId xmlns:a16="http://schemas.microsoft.com/office/drawing/2014/main" val="648099056"/>
                    </a:ext>
                  </a:extLst>
                </a:gridCol>
                <a:gridCol w="1122411">
                  <a:extLst>
                    <a:ext uri="{9D8B030D-6E8A-4147-A177-3AD203B41FA5}">
                      <a16:colId xmlns:a16="http://schemas.microsoft.com/office/drawing/2014/main" val="554941778"/>
                    </a:ext>
                  </a:extLst>
                </a:gridCol>
                <a:gridCol w="1234440">
                  <a:extLst>
                    <a:ext uri="{9D8B030D-6E8A-4147-A177-3AD203B41FA5}">
                      <a16:colId xmlns:a16="http://schemas.microsoft.com/office/drawing/2014/main" val="1329501538"/>
                    </a:ext>
                  </a:extLst>
                </a:gridCol>
              </a:tblGrid>
              <a:tr h="509250">
                <a:tc>
                  <a:txBody>
                    <a:bodyPr/>
                    <a:lstStyle/>
                    <a:p>
                      <a:pPr algn="ctr"/>
                      <a:r>
                        <a:rPr lang="en-US" sz="1200" dirty="0"/>
                        <a:t>Business Analyst </a:t>
                      </a:r>
                    </a:p>
                  </a:txBody>
                  <a:tcPr marL="68580" marR="68580" marT="34290" marB="34290" anchor="ctr"/>
                </a:tc>
                <a:tc>
                  <a:txBody>
                    <a:bodyPr/>
                    <a:lstStyle/>
                    <a:p>
                      <a:pPr algn="ctr"/>
                      <a:r>
                        <a:rPr lang="en-US" sz="1200" dirty="0"/>
                        <a:t>Data Scientist</a:t>
                      </a:r>
                    </a:p>
                  </a:txBody>
                  <a:tcPr marL="68580" marR="68580" marT="34290" marB="34290" anchor="ctr"/>
                </a:tc>
                <a:tc>
                  <a:txBody>
                    <a:bodyPr/>
                    <a:lstStyle/>
                    <a:p>
                      <a:pPr algn="ctr"/>
                      <a:r>
                        <a:rPr lang="en-US" sz="1200" dirty="0"/>
                        <a:t>Application Developer</a:t>
                      </a:r>
                    </a:p>
                  </a:txBody>
                  <a:tcPr marL="68580" marR="68580" marT="34290" marB="34290" anchor="ctr"/>
                </a:tc>
                <a:extLst>
                  <a:ext uri="{0D108BD9-81ED-4DB2-BD59-A6C34878D82A}">
                    <a16:rowId xmlns:a16="http://schemas.microsoft.com/office/drawing/2014/main" val="2027643528"/>
                  </a:ext>
                </a:extLst>
              </a:tr>
              <a:tr h="886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Works with data to apply insights to business strategy</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Dives deep into the data to draw insights for the business</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Plugs into analysis and code to build applications</a:t>
                      </a:r>
                    </a:p>
                  </a:txBody>
                  <a:tcPr marL="68580" marR="68580" marT="34290" marB="34290"/>
                </a:tc>
                <a:extLst>
                  <a:ext uri="{0D108BD9-81ED-4DB2-BD59-A6C34878D82A}">
                    <a16:rowId xmlns:a16="http://schemas.microsoft.com/office/drawing/2014/main" val="3585656081"/>
                  </a:ext>
                </a:extLst>
              </a:tr>
              <a:tr h="551150">
                <a:tc>
                  <a:txBody>
                    <a:bodyPr/>
                    <a:lstStyle/>
                    <a:p>
                      <a:endParaRPr lang="en-US" sz="1100" dirty="0"/>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618447253"/>
                  </a:ext>
                </a:extLst>
              </a:tr>
            </a:tbl>
          </a:graphicData>
        </a:graphic>
      </p:graphicFrame>
      <p:pic>
        <p:nvPicPr>
          <p:cNvPr id="14" name="Picture 13">
            <a:extLst>
              <a:ext uri="{FF2B5EF4-FFF2-40B4-BE49-F238E27FC236}">
                <a16:creationId xmlns:a16="http://schemas.microsoft.com/office/drawing/2014/main" id="{C2A51F61-89E0-48E1-97F1-F7D6BB8A7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3685" y="4464988"/>
            <a:ext cx="473682" cy="473682"/>
          </a:xfrm>
          <a:prstGeom prst="rect">
            <a:avLst/>
          </a:prstGeom>
        </p:spPr>
      </p:pic>
      <p:pic>
        <p:nvPicPr>
          <p:cNvPr id="15" name="Picture 14">
            <a:extLst>
              <a:ext uri="{FF2B5EF4-FFF2-40B4-BE49-F238E27FC236}">
                <a16:creationId xmlns:a16="http://schemas.microsoft.com/office/drawing/2014/main" id="{EE1CF29A-D7E3-4DBF-BED7-5541C88A8D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701" y="4481432"/>
            <a:ext cx="480060" cy="480060"/>
          </a:xfrm>
          <a:prstGeom prst="rect">
            <a:avLst/>
          </a:prstGeom>
        </p:spPr>
      </p:pic>
      <p:pic>
        <p:nvPicPr>
          <p:cNvPr id="16" name="Picture 15" descr="A close up of sunglasses&#10;&#10;Description generated with high confidence">
            <a:extLst>
              <a:ext uri="{FF2B5EF4-FFF2-40B4-BE49-F238E27FC236}">
                <a16:creationId xmlns:a16="http://schemas.microsoft.com/office/drawing/2014/main" id="{7BDBC5B4-BCFC-4BF4-9725-09DAC53054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5701" y="4484053"/>
            <a:ext cx="480060" cy="480060"/>
          </a:xfrm>
          <a:prstGeom prst="rect">
            <a:avLst/>
          </a:prstGeom>
        </p:spPr>
      </p:pic>
      <p:grpSp>
        <p:nvGrpSpPr>
          <p:cNvPr id="8" name="Group 7">
            <a:extLst>
              <a:ext uri="{FF2B5EF4-FFF2-40B4-BE49-F238E27FC236}">
                <a16:creationId xmlns:a16="http://schemas.microsoft.com/office/drawing/2014/main" id="{3B2CC2B2-F4AD-4D09-88F1-241A0435DC55}"/>
              </a:ext>
            </a:extLst>
          </p:cNvPr>
          <p:cNvGrpSpPr/>
          <p:nvPr/>
        </p:nvGrpSpPr>
        <p:grpSpPr>
          <a:xfrm>
            <a:off x="372703" y="1265677"/>
            <a:ext cx="4440697" cy="3608353"/>
            <a:chOff x="761875" y="1690613"/>
            <a:chExt cx="5920930" cy="4811138"/>
          </a:xfrm>
        </p:grpSpPr>
        <p:pic>
          <p:nvPicPr>
            <p:cNvPr id="18" name="Picture 17">
              <a:extLst>
                <a:ext uri="{FF2B5EF4-FFF2-40B4-BE49-F238E27FC236}">
                  <a16:creationId xmlns:a16="http://schemas.microsoft.com/office/drawing/2014/main" id="{652BBF51-823C-4AF8-B0E5-8076C8A81EFF}"/>
                </a:ext>
              </a:extLst>
            </p:cNvPr>
            <p:cNvPicPr>
              <a:picLocks noChangeAspect="1"/>
            </p:cNvPicPr>
            <p:nvPr/>
          </p:nvPicPr>
          <p:blipFill>
            <a:blip r:embed="rId9"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73778" y="1805061"/>
              <a:ext cx="4689236" cy="4665915"/>
            </a:xfrm>
            <a:prstGeom prst="rect">
              <a:avLst/>
            </a:prstGeom>
          </p:spPr>
        </p:pic>
        <p:sp>
          <p:nvSpPr>
            <p:cNvPr id="19" name="Oval 18">
              <a:extLst>
                <a:ext uri="{FF2B5EF4-FFF2-40B4-BE49-F238E27FC236}">
                  <a16:creationId xmlns:a16="http://schemas.microsoft.com/office/drawing/2014/main" id="{278DA7B5-FBB8-4DD4-B59B-829095D9E770}"/>
                </a:ext>
              </a:extLst>
            </p:cNvPr>
            <p:cNvSpPr/>
            <p:nvPr/>
          </p:nvSpPr>
          <p:spPr>
            <a:xfrm>
              <a:off x="1258385" y="1876620"/>
              <a:ext cx="4545401" cy="4522795"/>
            </a:xfrm>
            <a:prstGeom prst="ellipse">
              <a:avLst/>
            </a:prstGeom>
            <a:noFill/>
            <a:ln w="38100" cap="flat" cmpd="sng" algn="ctr">
              <a:solidFill>
                <a:schemeClr val="accent5">
                  <a:lumMod val="25000"/>
                </a:schemeClr>
              </a:solidFill>
              <a:prstDash val="solid"/>
            </a:ln>
            <a:effectLst/>
          </p:spPr>
          <p:txBody>
            <a:bodyPr rtlCol="0" anchor="ctr"/>
            <a:lstStyle/>
            <a:p>
              <a:pPr defTabSz="514350">
                <a:defRPr/>
              </a:pPr>
              <a:endParaRPr lang="en-US" sz="760" kern="0" dirty="0">
                <a:solidFill>
                  <a:srgbClr val="FFFFFF">
                    <a:lumMod val="50000"/>
                  </a:srgbClr>
                </a:solidFill>
                <a:latin typeface="IBM Plex Sans"/>
              </a:endParaRPr>
            </a:p>
          </p:txBody>
        </p:sp>
        <p:cxnSp>
          <p:nvCxnSpPr>
            <p:cNvPr id="20" name="Straight Connector 19">
              <a:extLst>
                <a:ext uri="{FF2B5EF4-FFF2-40B4-BE49-F238E27FC236}">
                  <a16:creationId xmlns:a16="http://schemas.microsoft.com/office/drawing/2014/main" id="{F60E7FB4-9752-4023-944C-2DC77BFC5C2D}"/>
                </a:ext>
              </a:extLst>
            </p:cNvPr>
            <p:cNvCxnSpPr>
              <a:cxnSpLocks/>
            </p:cNvCxnSpPr>
            <p:nvPr/>
          </p:nvCxnSpPr>
          <p:spPr>
            <a:xfrm>
              <a:off x="1258385" y="3701024"/>
              <a:ext cx="1552241" cy="311670"/>
            </a:xfrm>
            <a:prstGeom prst="line">
              <a:avLst/>
            </a:prstGeom>
            <a:noFill/>
            <a:ln w="38100" cap="flat" cmpd="sng" algn="ctr">
              <a:solidFill>
                <a:schemeClr val="accent5">
                  <a:lumMod val="25000"/>
                </a:schemeClr>
              </a:solidFill>
              <a:prstDash val="solid"/>
            </a:ln>
            <a:effectLst/>
          </p:spPr>
        </p:cxnSp>
        <p:cxnSp>
          <p:nvCxnSpPr>
            <p:cNvPr id="21" name="Straight Connector 20">
              <a:extLst>
                <a:ext uri="{FF2B5EF4-FFF2-40B4-BE49-F238E27FC236}">
                  <a16:creationId xmlns:a16="http://schemas.microsoft.com/office/drawing/2014/main" id="{59941E78-8F8F-4225-A092-B1CE743C308F}"/>
                </a:ext>
              </a:extLst>
            </p:cNvPr>
            <p:cNvCxnSpPr>
              <a:cxnSpLocks/>
              <a:stCxn id="19" idx="0"/>
            </p:cNvCxnSpPr>
            <p:nvPr/>
          </p:nvCxnSpPr>
          <p:spPr>
            <a:xfrm flipH="1">
              <a:off x="3527298" y="1876620"/>
              <a:ext cx="3789" cy="1556748"/>
            </a:xfrm>
            <a:prstGeom prst="line">
              <a:avLst/>
            </a:prstGeom>
            <a:noFill/>
            <a:ln w="38100" cap="flat" cmpd="sng" algn="ctr">
              <a:solidFill>
                <a:schemeClr val="accent5">
                  <a:lumMod val="25000"/>
                </a:schemeClr>
              </a:solidFill>
              <a:prstDash val="solid"/>
            </a:ln>
            <a:effectLst/>
          </p:spPr>
        </p:cxnSp>
        <p:cxnSp>
          <p:nvCxnSpPr>
            <p:cNvPr id="22" name="Straight Connector 21">
              <a:extLst>
                <a:ext uri="{FF2B5EF4-FFF2-40B4-BE49-F238E27FC236}">
                  <a16:creationId xmlns:a16="http://schemas.microsoft.com/office/drawing/2014/main" id="{11895EDC-C20C-4DEB-83DB-20918D55D066}"/>
                </a:ext>
              </a:extLst>
            </p:cNvPr>
            <p:cNvCxnSpPr>
              <a:cxnSpLocks/>
            </p:cNvCxnSpPr>
            <p:nvPr/>
          </p:nvCxnSpPr>
          <p:spPr>
            <a:xfrm>
              <a:off x="3767523" y="4794745"/>
              <a:ext cx="578188" cy="1495364"/>
            </a:xfrm>
            <a:prstGeom prst="line">
              <a:avLst/>
            </a:prstGeom>
            <a:noFill/>
            <a:ln w="38100" cap="flat" cmpd="sng" algn="ctr">
              <a:solidFill>
                <a:schemeClr val="accent5">
                  <a:lumMod val="25000"/>
                </a:schemeClr>
              </a:solidFill>
              <a:prstDash val="solid"/>
            </a:ln>
            <a:effectLst/>
          </p:spPr>
        </p:cxnSp>
        <p:sp>
          <p:nvSpPr>
            <p:cNvPr id="23" name="TextBox 22">
              <a:extLst>
                <a:ext uri="{FF2B5EF4-FFF2-40B4-BE49-F238E27FC236}">
                  <a16:creationId xmlns:a16="http://schemas.microsoft.com/office/drawing/2014/main" id="{47A620D0-2189-4290-8B87-D5812554B6A7}"/>
                </a:ext>
              </a:extLst>
            </p:cNvPr>
            <p:cNvSpPr txBox="1"/>
            <p:nvPr/>
          </p:nvSpPr>
          <p:spPr>
            <a:xfrm>
              <a:off x="4595574" y="3100276"/>
              <a:ext cx="913736" cy="430887"/>
            </a:xfrm>
            <a:prstGeom prst="rect">
              <a:avLst/>
            </a:prstGeom>
            <a:noFill/>
          </p:spPr>
          <p:txBody>
            <a:bodyPr wrap="square" tIns="0" rtlCol="0">
              <a:spAutoFit/>
            </a:bodyPr>
            <a:lstStyle/>
            <a:p>
              <a:pPr defTabSz="514350">
                <a:defRPr/>
              </a:pPr>
              <a:r>
                <a:rPr lang="en-US" sz="900" kern="0" dirty="0">
                  <a:solidFill>
                    <a:schemeClr val="bg1"/>
                  </a:solidFill>
                  <a:latin typeface="IBM Plex Sans" panose="020B0503050203000203" pitchFamily="34" charset="0"/>
                  <a:ea typeface="HelvNeue for IBM" charset="0"/>
                  <a:cs typeface="HelvNeue for IBM" charset="0"/>
                </a:rPr>
                <a:t>Access</a:t>
              </a:r>
            </a:p>
            <a:p>
              <a:pPr defTabSz="514350">
                <a:defRPr/>
              </a:pPr>
              <a:r>
                <a:rPr lang="en-US" sz="900" kern="0" dirty="0">
                  <a:solidFill>
                    <a:schemeClr val="bg1"/>
                  </a:solidFill>
                  <a:latin typeface="IBM Plex Sans" panose="020B0503050203000203" pitchFamily="34" charset="0"/>
                  <a:ea typeface="HelvNeue for IBM" charset="0"/>
                  <a:cs typeface="HelvNeue for IBM" charset="0"/>
                </a:rPr>
                <a:t>data</a:t>
              </a:r>
            </a:p>
          </p:txBody>
        </p:sp>
        <p:sp>
          <p:nvSpPr>
            <p:cNvPr id="24" name="TextBox 23">
              <a:extLst>
                <a:ext uri="{FF2B5EF4-FFF2-40B4-BE49-F238E27FC236}">
                  <a16:creationId xmlns:a16="http://schemas.microsoft.com/office/drawing/2014/main" id="{08D2E004-1A62-42DC-8AA1-C66879CECCB5}"/>
                </a:ext>
              </a:extLst>
            </p:cNvPr>
            <p:cNvSpPr txBox="1"/>
            <p:nvPr/>
          </p:nvSpPr>
          <p:spPr>
            <a:xfrm>
              <a:off x="4113269" y="5251859"/>
              <a:ext cx="1250560" cy="430887"/>
            </a:xfrm>
            <a:prstGeom prst="rect">
              <a:avLst/>
            </a:prstGeom>
            <a:noFill/>
          </p:spPr>
          <p:txBody>
            <a:bodyPr wrap="square" tIns="0" rtlCol="0">
              <a:spAutoFit/>
            </a:bodyPr>
            <a:lstStyle/>
            <a:p>
              <a:pPr defTabSz="514350">
                <a:defRPr/>
              </a:pPr>
              <a:r>
                <a:rPr lang="en-US" sz="900" kern="0" dirty="0">
                  <a:solidFill>
                    <a:schemeClr val="bg1"/>
                  </a:solidFill>
                  <a:latin typeface="IBM Plex Sans" panose="020B0503050203000203" pitchFamily="34" charset="0"/>
                  <a:ea typeface="HelvNeue for IBM" charset="0"/>
                  <a:cs typeface="HelvNeue for IBM" charset="0"/>
                </a:rPr>
                <a:t>Transform: cleanse</a:t>
              </a:r>
            </a:p>
          </p:txBody>
        </p:sp>
        <p:sp>
          <p:nvSpPr>
            <p:cNvPr id="25" name="TextBox 24">
              <a:extLst>
                <a:ext uri="{FF2B5EF4-FFF2-40B4-BE49-F238E27FC236}">
                  <a16:creationId xmlns:a16="http://schemas.microsoft.com/office/drawing/2014/main" id="{FD578F7B-7C12-4754-BB5A-E38DB46358A3}"/>
                </a:ext>
              </a:extLst>
            </p:cNvPr>
            <p:cNvSpPr txBox="1"/>
            <p:nvPr/>
          </p:nvSpPr>
          <p:spPr>
            <a:xfrm>
              <a:off x="1033007" y="4128769"/>
              <a:ext cx="1242552" cy="430887"/>
            </a:xfrm>
            <a:prstGeom prst="rect">
              <a:avLst/>
            </a:prstGeom>
            <a:noFill/>
          </p:spPr>
          <p:txBody>
            <a:bodyPr wrap="square" tIns="0" rtlCol="0">
              <a:spAutoFit/>
            </a:bodyPr>
            <a:lstStyle/>
            <a:p>
              <a:pPr defTabSz="514350">
                <a:defRPr/>
              </a:pPr>
              <a:r>
                <a:rPr lang="en-US" sz="900" kern="0" dirty="0">
                  <a:solidFill>
                    <a:schemeClr val="bg1"/>
                  </a:solidFill>
                  <a:latin typeface="IBM Plex Sans" panose="020B0503050203000203" pitchFamily="34" charset="0"/>
                  <a:ea typeface="HelvNeue for IBM" charset="0"/>
                  <a:cs typeface="HelvNeue for IBM" charset="0"/>
                </a:rPr>
                <a:t>Create and build model</a:t>
              </a:r>
            </a:p>
          </p:txBody>
        </p:sp>
        <p:sp>
          <p:nvSpPr>
            <p:cNvPr id="26" name="TextBox 25">
              <a:extLst>
                <a:ext uri="{FF2B5EF4-FFF2-40B4-BE49-F238E27FC236}">
                  <a16:creationId xmlns:a16="http://schemas.microsoft.com/office/drawing/2014/main" id="{061B73D7-A744-47AF-8943-9BAEC24D6393}"/>
                </a:ext>
              </a:extLst>
            </p:cNvPr>
            <p:cNvSpPr txBox="1"/>
            <p:nvPr/>
          </p:nvSpPr>
          <p:spPr>
            <a:xfrm>
              <a:off x="1832794" y="5251859"/>
              <a:ext cx="1081981" cy="246221"/>
            </a:xfrm>
            <a:prstGeom prst="rect">
              <a:avLst/>
            </a:prstGeom>
            <a:noFill/>
          </p:spPr>
          <p:txBody>
            <a:bodyPr wrap="square" tIns="0" rtlCol="0">
              <a:spAutoFit/>
            </a:bodyPr>
            <a:lstStyle/>
            <a:p>
              <a:pPr defTabSz="514350">
                <a:defRPr/>
              </a:pPr>
              <a:r>
                <a:rPr lang="en-US" sz="900" kern="0" dirty="0">
                  <a:solidFill>
                    <a:schemeClr val="bg1"/>
                  </a:solidFill>
                  <a:latin typeface="IBM Plex Sans" panose="020B0503050203000203" pitchFamily="34" charset="0"/>
                  <a:ea typeface="HelvNeue for IBM" charset="0"/>
                  <a:cs typeface="HelvNeue for IBM" charset="0"/>
                </a:rPr>
                <a:t>Evaluate</a:t>
              </a:r>
            </a:p>
          </p:txBody>
        </p:sp>
        <p:sp>
          <p:nvSpPr>
            <p:cNvPr id="27" name="TextBox 26">
              <a:extLst>
                <a:ext uri="{FF2B5EF4-FFF2-40B4-BE49-F238E27FC236}">
                  <a16:creationId xmlns:a16="http://schemas.microsoft.com/office/drawing/2014/main" id="{259C2304-F3F8-4FF8-AEBC-BBFD7FCCB6E2}"/>
                </a:ext>
              </a:extLst>
            </p:cNvPr>
            <p:cNvSpPr txBox="1"/>
            <p:nvPr/>
          </p:nvSpPr>
          <p:spPr>
            <a:xfrm>
              <a:off x="2460687" y="2133909"/>
              <a:ext cx="1221673" cy="800219"/>
            </a:xfrm>
            <a:prstGeom prst="rect">
              <a:avLst/>
            </a:prstGeom>
            <a:noFill/>
          </p:spPr>
          <p:txBody>
            <a:bodyPr wrap="square" tIns="0" rtlCol="0">
              <a:spAutoFit/>
            </a:bodyPr>
            <a:lstStyle/>
            <a:p>
              <a:pPr defTabSz="514350">
                <a:defRPr/>
              </a:pPr>
              <a:r>
                <a:rPr lang="en-US" sz="900" kern="0" dirty="0">
                  <a:solidFill>
                    <a:schemeClr val="bg1"/>
                  </a:solidFill>
                  <a:latin typeface="IBM Plex Sans" panose="020B0503050203000203" pitchFamily="34" charset="0"/>
                  <a:ea typeface="HelvNeue for IBM" charset="0"/>
                  <a:cs typeface="HelvNeue for IBM" charset="0"/>
                </a:rPr>
                <a:t>Deploy, govern &amp; manage models</a:t>
              </a:r>
            </a:p>
          </p:txBody>
        </p:sp>
        <p:sp>
          <p:nvSpPr>
            <p:cNvPr id="28" name="Rectangle 27">
              <a:extLst>
                <a:ext uri="{FF2B5EF4-FFF2-40B4-BE49-F238E27FC236}">
                  <a16:creationId xmlns:a16="http://schemas.microsoft.com/office/drawing/2014/main" id="{195CAE37-8280-4222-BA10-84AD904331F8}"/>
                </a:ext>
              </a:extLst>
            </p:cNvPr>
            <p:cNvSpPr/>
            <p:nvPr/>
          </p:nvSpPr>
          <p:spPr>
            <a:xfrm>
              <a:off x="1409300" y="3413139"/>
              <a:ext cx="308092" cy="287885"/>
            </a:xfrm>
            <a:prstGeom prst="rect">
              <a:avLst/>
            </a:prstGeom>
            <a:noFill/>
            <a:ln w="9525" cap="flat" cmpd="sng" algn="ctr">
              <a:noFill/>
              <a:prstDash val="solid"/>
            </a:ln>
            <a:effectLst/>
          </p:spPr>
          <p:txBody>
            <a:bodyPr rtlCol="0" anchor="ctr"/>
            <a:lstStyle/>
            <a:p>
              <a:pPr defTabSz="514350">
                <a:defRPr/>
              </a:pPr>
              <a:endParaRPr lang="en-US" sz="760" kern="0" dirty="0">
                <a:solidFill>
                  <a:srgbClr val="FFFFFF">
                    <a:lumMod val="50000"/>
                  </a:srgbClr>
                </a:solidFill>
                <a:latin typeface="IBM Plex Sans"/>
              </a:endParaRPr>
            </a:p>
          </p:txBody>
        </p:sp>
        <p:sp>
          <p:nvSpPr>
            <p:cNvPr id="29" name="TextBox 28">
              <a:extLst>
                <a:ext uri="{FF2B5EF4-FFF2-40B4-BE49-F238E27FC236}">
                  <a16:creationId xmlns:a16="http://schemas.microsoft.com/office/drawing/2014/main" id="{95A54CFE-89AC-40A6-9A23-FE96EBAC7888}"/>
                </a:ext>
              </a:extLst>
            </p:cNvPr>
            <p:cNvSpPr txBox="1"/>
            <p:nvPr/>
          </p:nvSpPr>
          <p:spPr>
            <a:xfrm>
              <a:off x="1412954" y="3105719"/>
              <a:ext cx="1364559" cy="369332"/>
            </a:xfrm>
            <a:prstGeom prst="rect">
              <a:avLst/>
            </a:prstGeom>
            <a:noFill/>
          </p:spPr>
          <p:txBody>
            <a:bodyPr wrap="square" lIns="0" tIns="0" rIns="0" bIns="0" rtlCol="0">
              <a:spAutoFit/>
            </a:bodyPr>
            <a:lstStyle/>
            <a:p>
              <a:pPr defTabSz="514350">
                <a:defRPr/>
              </a:pPr>
              <a:r>
                <a:rPr lang="en-US" sz="900" kern="0" dirty="0">
                  <a:solidFill>
                    <a:schemeClr val="bg1"/>
                  </a:solidFill>
                  <a:latin typeface="IBM Plex Sans" panose="020B0503050203000203" pitchFamily="34" charset="0"/>
                  <a:ea typeface="HelvNeue for IBM" charset="0"/>
                  <a:cs typeface="HelvNeue for IBM" charset="0"/>
                </a:rPr>
                <a:t>Communicate results</a:t>
              </a:r>
            </a:p>
          </p:txBody>
        </p:sp>
        <p:sp>
          <p:nvSpPr>
            <p:cNvPr id="30" name="Rectangle 29">
              <a:extLst>
                <a:ext uri="{FF2B5EF4-FFF2-40B4-BE49-F238E27FC236}">
                  <a16:creationId xmlns:a16="http://schemas.microsoft.com/office/drawing/2014/main" id="{47348A14-8A3D-4C1E-AECF-FCA3A4D0A137}"/>
                </a:ext>
              </a:extLst>
            </p:cNvPr>
            <p:cNvSpPr/>
            <p:nvPr/>
          </p:nvSpPr>
          <p:spPr>
            <a:xfrm>
              <a:off x="3663308" y="1979982"/>
              <a:ext cx="458408" cy="287885"/>
            </a:xfrm>
            <a:prstGeom prst="rect">
              <a:avLst/>
            </a:prstGeom>
            <a:noFill/>
            <a:ln w="9525" cap="flat" cmpd="sng" algn="ctr">
              <a:noFill/>
              <a:prstDash val="solid"/>
            </a:ln>
            <a:effectLst/>
          </p:spPr>
          <p:txBody>
            <a:bodyPr rtlCol="0" anchor="ctr"/>
            <a:lstStyle/>
            <a:p>
              <a:pPr defTabSz="514350">
                <a:defRPr/>
              </a:pPr>
              <a:endParaRPr lang="en-US" sz="760" kern="0" dirty="0">
                <a:solidFill>
                  <a:srgbClr val="FFFFFF">
                    <a:lumMod val="50000"/>
                  </a:srgbClr>
                </a:solidFill>
                <a:latin typeface="IBM Plex Sans"/>
              </a:endParaRPr>
            </a:p>
          </p:txBody>
        </p:sp>
        <p:sp>
          <p:nvSpPr>
            <p:cNvPr id="31" name="TextBox 30">
              <a:extLst>
                <a:ext uri="{FF2B5EF4-FFF2-40B4-BE49-F238E27FC236}">
                  <a16:creationId xmlns:a16="http://schemas.microsoft.com/office/drawing/2014/main" id="{55FB81E0-AA9E-46D4-921D-0A92FDDD4662}"/>
                </a:ext>
              </a:extLst>
            </p:cNvPr>
            <p:cNvSpPr txBox="1"/>
            <p:nvPr/>
          </p:nvSpPr>
          <p:spPr>
            <a:xfrm>
              <a:off x="3527298" y="2266133"/>
              <a:ext cx="1512784" cy="615553"/>
            </a:xfrm>
            <a:prstGeom prst="rect">
              <a:avLst/>
            </a:prstGeom>
            <a:noFill/>
          </p:spPr>
          <p:txBody>
            <a:bodyPr wrap="square" tIns="0" rtlCol="0">
              <a:spAutoFit/>
            </a:bodyPr>
            <a:lstStyle/>
            <a:p>
              <a:pPr defTabSz="514350">
                <a:defRPr/>
              </a:pPr>
              <a:r>
                <a:rPr lang="en-US" sz="900" kern="0" dirty="0">
                  <a:solidFill>
                    <a:schemeClr val="bg1"/>
                  </a:solidFill>
                  <a:latin typeface="IBM Plex Sans" panose="020B0503050203000203" pitchFamily="34" charset="0"/>
                  <a:ea typeface="HelvNeue for IBM" charset="0"/>
                  <a:cs typeface="HelvNeue for IBM" charset="0"/>
                </a:rPr>
                <a:t>Understand problem and domain</a:t>
              </a:r>
            </a:p>
          </p:txBody>
        </p:sp>
        <p:sp>
          <p:nvSpPr>
            <p:cNvPr id="32" name="TextBox 31">
              <a:extLst>
                <a:ext uri="{FF2B5EF4-FFF2-40B4-BE49-F238E27FC236}">
                  <a16:creationId xmlns:a16="http://schemas.microsoft.com/office/drawing/2014/main" id="{BD4C3D1C-8D96-4B1B-9D1E-0EE7C68EC2E3}"/>
                </a:ext>
              </a:extLst>
            </p:cNvPr>
            <p:cNvSpPr txBox="1"/>
            <p:nvPr/>
          </p:nvSpPr>
          <p:spPr>
            <a:xfrm>
              <a:off x="4775918" y="4166547"/>
              <a:ext cx="921516" cy="553997"/>
            </a:xfrm>
            <a:prstGeom prst="rect">
              <a:avLst/>
            </a:prstGeom>
            <a:noFill/>
          </p:spPr>
          <p:txBody>
            <a:bodyPr wrap="square" lIns="0" tIns="0" rIns="0" bIns="0" rtlCol="0">
              <a:spAutoFit/>
            </a:bodyPr>
            <a:lstStyle/>
            <a:p>
              <a:pPr defTabSz="514350">
                <a:defRPr/>
              </a:pPr>
              <a:r>
                <a:rPr lang="en-US" sz="900" kern="0" dirty="0">
                  <a:solidFill>
                    <a:schemeClr val="bg1"/>
                  </a:solidFill>
                  <a:latin typeface="IBM Plex Sans" panose="020B0503050203000203" pitchFamily="34" charset="0"/>
                  <a:ea typeface="HelvNeue for IBM" charset="0"/>
                  <a:cs typeface="HelvNeue for IBM" charset="0"/>
                </a:rPr>
                <a:t>Explore and</a:t>
              </a:r>
              <a:br>
                <a:rPr lang="en-US" sz="900" kern="0" dirty="0">
                  <a:solidFill>
                    <a:schemeClr val="bg1"/>
                  </a:solidFill>
                  <a:latin typeface="IBM Plex Sans" panose="020B0503050203000203" pitchFamily="34" charset="0"/>
                  <a:ea typeface="HelvNeue for IBM" charset="0"/>
                  <a:cs typeface="HelvNeue for IBM" charset="0"/>
                </a:rPr>
              </a:br>
              <a:r>
                <a:rPr lang="en-US" sz="900" kern="0" dirty="0">
                  <a:solidFill>
                    <a:schemeClr val="bg1"/>
                  </a:solidFill>
                  <a:latin typeface="IBM Plex Sans" panose="020B0503050203000203" pitchFamily="34" charset="0"/>
                  <a:ea typeface="HelvNeue for IBM" charset="0"/>
                  <a:cs typeface="HelvNeue for IBM" charset="0"/>
                </a:rPr>
                <a:t>understand data</a:t>
              </a:r>
            </a:p>
          </p:txBody>
        </p:sp>
        <p:sp>
          <p:nvSpPr>
            <p:cNvPr id="33" name="Rectangle 32">
              <a:extLst>
                <a:ext uri="{FF2B5EF4-FFF2-40B4-BE49-F238E27FC236}">
                  <a16:creationId xmlns:a16="http://schemas.microsoft.com/office/drawing/2014/main" id="{A4A11A48-824E-4CD2-9761-A300E34C62B1}"/>
                </a:ext>
              </a:extLst>
            </p:cNvPr>
            <p:cNvSpPr/>
            <p:nvPr/>
          </p:nvSpPr>
          <p:spPr>
            <a:xfrm>
              <a:off x="3324904" y="6071013"/>
              <a:ext cx="517805" cy="265057"/>
            </a:xfrm>
            <a:prstGeom prst="rect">
              <a:avLst/>
            </a:prstGeom>
            <a:noFill/>
            <a:ln w="9525" cap="flat" cmpd="sng" algn="ctr">
              <a:noFill/>
              <a:prstDash val="solid"/>
            </a:ln>
            <a:effectLst/>
          </p:spPr>
          <p:txBody>
            <a:bodyPr rtlCol="0" anchor="ctr"/>
            <a:lstStyle/>
            <a:p>
              <a:pPr defTabSz="514350">
                <a:defRPr/>
              </a:pPr>
              <a:endParaRPr lang="en-US" sz="760" kern="0" dirty="0">
                <a:solidFill>
                  <a:srgbClr val="FFFFFF">
                    <a:lumMod val="50000"/>
                  </a:srgbClr>
                </a:solidFill>
                <a:latin typeface="IBM Plex Sans"/>
              </a:endParaRPr>
            </a:p>
          </p:txBody>
        </p:sp>
        <p:sp>
          <p:nvSpPr>
            <p:cNvPr id="34" name="Rectangle 33">
              <a:extLst>
                <a:ext uri="{FF2B5EF4-FFF2-40B4-BE49-F238E27FC236}">
                  <a16:creationId xmlns:a16="http://schemas.microsoft.com/office/drawing/2014/main" id="{BA8B545E-6017-4BA7-B16A-264AB5DD7AFD}"/>
                </a:ext>
              </a:extLst>
            </p:cNvPr>
            <p:cNvSpPr/>
            <p:nvPr/>
          </p:nvSpPr>
          <p:spPr>
            <a:xfrm>
              <a:off x="3656749" y="6037494"/>
              <a:ext cx="517805" cy="260833"/>
            </a:xfrm>
            <a:prstGeom prst="rect">
              <a:avLst/>
            </a:prstGeom>
            <a:noFill/>
            <a:ln w="9525" cap="flat" cmpd="sng" algn="ctr">
              <a:noFill/>
              <a:prstDash val="solid"/>
            </a:ln>
            <a:effectLst/>
          </p:spPr>
          <p:txBody>
            <a:bodyPr rtlCol="0" anchor="ctr"/>
            <a:lstStyle/>
            <a:p>
              <a:pPr defTabSz="514350">
                <a:defRPr/>
              </a:pPr>
              <a:endParaRPr lang="en-US" sz="760" kern="0" dirty="0">
                <a:solidFill>
                  <a:srgbClr val="FFFFFF">
                    <a:lumMod val="50000"/>
                  </a:srgbClr>
                </a:solidFill>
                <a:latin typeface="IBM Plex Sans"/>
              </a:endParaRPr>
            </a:p>
          </p:txBody>
        </p:sp>
        <p:sp>
          <p:nvSpPr>
            <p:cNvPr id="35" name="TextBox 34">
              <a:extLst>
                <a:ext uri="{FF2B5EF4-FFF2-40B4-BE49-F238E27FC236}">
                  <a16:creationId xmlns:a16="http://schemas.microsoft.com/office/drawing/2014/main" id="{7E3044FD-6449-461F-AF71-3B484E3B0788}"/>
                </a:ext>
              </a:extLst>
            </p:cNvPr>
            <p:cNvSpPr txBox="1"/>
            <p:nvPr/>
          </p:nvSpPr>
          <p:spPr>
            <a:xfrm>
              <a:off x="2907151" y="5616532"/>
              <a:ext cx="1181332" cy="246221"/>
            </a:xfrm>
            <a:prstGeom prst="rect">
              <a:avLst/>
            </a:prstGeom>
            <a:noFill/>
          </p:spPr>
          <p:txBody>
            <a:bodyPr wrap="square" tIns="0" rtlCol="0">
              <a:spAutoFit/>
            </a:bodyPr>
            <a:lstStyle/>
            <a:p>
              <a:pPr algn="ctr" defTabSz="514350">
                <a:defRPr/>
              </a:pPr>
              <a:r>
                <a:rPr lang="en-US" sz="900" kern="0" dirty="0">
                  <a:solidFill>
                    <a:schemeClr val="bg1"/>
                  </a:solidFill>
                  <a:latin typeface="IBM Plex Sans" panose="020B0503050203000203" pitchFamily="34" charset="0"/>
                  <a:ea typeface="HelvNeue for IBM" charset="0"/>
                  <a:cs typeface="HelvNeue for IBM" charset="0"/>
                </a:rPr>
                <a:t>Shape</a:t>
              </a:r>
            </a:p>
          </p:txBody>
        </p:sp>
        <p:sp>
          <p:nvSpPr>
            <p:cNvPr id="36" name="TextBox 35">
              <a:extLst>
                <a:ext uri="{FF2B5EF4-FFF2-40B4-BE49-F238E27FC236}">
                  <a16:creationId xmlns:a16="http://schemas.microsoft.com/office/drawing/2014/main" id="{657AD45E-3FA1-4EAB-A37A-A85DB223472C}"/>
                </a:ext>
              </a:extLst>
            </p:cNvPr>
            <p:cNvSpPr txBox="1"/>
            <p:nvPr/>
          </p:nvSpPr>
          <p:spPr>
            <a:xfrm>
              <a:off x="761875" y="1690613"/>
              <a:ext cx="1641903" cy="861775"/>
            </a:xfrm>
            <a:prstGeom prst="rect">
              <a:avLst/>
            </a:prstGeom>
            <a:noFill/>
          </p:spPr>
          <p:txBody>
            <a:bodyPr wrap="none" rtlCol="0">
              <a:spAutoFit/>
            </a:bodyPr>
            <a:lstStyle/>
            <a:p>
              <a:pPr defTabSz="514350">
                <a:defRPr/>
              </a:pPr>
              <a:r>
                <a:rPr lang="en-US" sz="1800" b="1" kern="0" dirty="0">
                  <a:solidFill>
                    <a:schemeClr val="accent2">
                      <a:lumMod val="40000"/>
                      <a:lumOff val="60000"/>
                    </a:schemeClr>
                  </a:solidFill>
                  <a:latin typeface="IBM Plex Sans"/>
                </a:rPr>
                <a:t>DEPLOY /</a:t>
              </a:r>
            </a:p>
            <a:p>
              <a:pPr defTabSz="514350">
                <a:defRPr/>
              </a:pPr>
              <a:r>
                <a:rPr lang="en-US" sz="1800" b="1" kern="0" dirty="0">
                  <a:solidFill>
                    <a:schemeClr val="accent2">
                      <a:lumMod val="40000"/>
                      <a:lumOff val="60000"/>
                    </a:schemeClr>
                  </a:solidFill>
                  <a:latin typeface="IBM Plex Sans"/>
                </a:rPr>
                <a:t>INFUSE</a:t>
              </a:r>
            </a:p>
          </p:txBody>
        </p:sp>
        <p:sp>
          <p:nvSpPr>
            <p:cNvPr id="37" name="TextBox 36">
              <a:extLst>
                <a:ext uri="{FF2B5EF4-FFF2-40B4-BE49-F238E27FC236}">
                  <a16:creationId xmlns:a16="http://schemas.microsoft.com/office/drawing/2014/main" id="{775C2D3E-B61F-452C-9D34-AC45846E236C}"/>
                </a:ext>
              </a:extLst>
            </p:cNvPr>
            <p:cNvSpPr txBox="1"/>
            <p:nvPr/>
          </p:nvSpPr>
          <p:spPr>
            <a:xfrm>
              <a:off x="780560" y="6009308"/>
              <a:ext cx="1624804" cy="492443"/>
            </a:xfrm>
            <a:prstGeom prst="rect">
              <a:avLst/>
            </a:prstGeom>
            <a:noFill/>
          </p:spPr>
          <p:txBody>
            <a:bodyPr wrap="none" rtlCol="0">
              <a:spAutoFit/>
            </a:bodyPr>
            <a:lstStyle/>
            <a:p>
              <a:pPr defTabSz="514350">
                <a:defRPr/>
              </a:pPr>
              <a:r>
                <a:rPr lang="en-US" sz="1800" b="1" kern="0" dirty="0">
                  <a:solidFill>
                    <a:schemeClr val="accent2">
                      <a:lumMod val="40000"/>
                      <a:lumOff val="60000"/>
                    </a:schemeClr>
                  </a:solidFill>
                  <a:latin typeface="IBM Plex Sans"/>
                </a:rPr>
                <a:t>ANALYZE</a:t>
              </a:r>
            </a:p>
          </p:txBody>
        </p:sp>
        <p:sp>
          <p:nvSpPr>
            <p:cNvPr id="38" name="TextBox 37">
              <a:extLst>
                <a:ext uri="{FF2B5EF4-FFF2-40B4-BE49-F238E27FC236}">
                  <a16:creationId xmlns:a16="http://schemas.microsoft.com/office/drawing/2014/main" id="{CD7EF63C-2912-4B7D-A701-41B578808716}"/>
                </a:ext>
              </a:extLst>
            </p:cNvPr>
            <p:cNvSpPr txBox="1"/>
            <p:nvPr/>
          </p:nvSpPr>
          <p:spPr>
            <a:xfrm>
              <a:off x="5011589" y="1776598"/>
              <a:ext cx="1558547" cy="492443"/>
            </a:xfrm>
            <a:prstGeom prst="rect">
              <a:avLst/>
            </a:prstGeom>
            <a:noFill/>
          </p:spPr>
          <p:txBody>
            <a:bodyPr wrap="none" rtlCol="0">
              <a:spAutoFit/>
            </a:bodyPr>
            <a:lstStyle/>
            <a:p>
              <a:pPr defTabSz="514350">
                <a:defRPr/>
              </a:pPr>
              <a:r>
                <a:rPr lang="en-US" sz="1800" b="1" kern="0" dirty="0">
                  <a:solidFill>
                    <a:schemeClr val="accent2">
                      <a:lumMod val="40000"/>
                      <a:lumOff val="60000"/>
                    </a:schemeClr>
                  </a:solidFill>
                  <a:latin typeface="IBM Plex Sans"/>
                </a:rPr>
                <a:t>COLLECT</a:t>
              </a:r>
            </a:p>
          </p:txBody>
        </p:sp>
        <p:sp>
          <p:nvSpPr>
            <p:cNvPr id="39" name="TextBox 38">
              <a:extLst>
                <a:ext uri="{FF2B5EF4-FFF2-40B4-BE49-F238E27FC236}">
                  <a16:creationId xmlns:a16="http://schemas.microsoft.com/office/drawing/2014/main" id="{FF2B9978-9731-46C0-861B-A2C25DCF1A7A}"/>
                </a:ext>
              </a:extLst>
            </p:cNvPr>
            <p:cNvSpPr txBox="1"/>
            <p:nvPr/>
          </p:nvSpPr>
          <p:spPr>
            <a:xfrm>
              <a:off x="4848541" y="5972664"/>
              <a:ext cx="1834264" cy="492443"/>
            </a:xfrm>
            <a:prstGeom prst="rect">
              <a:avLst/>
            </a:prstGeom>
            <a:noFill/>
          </p:spPr>
          <p:txBody>
            <a:bodyPr wrap="none" rtlCol="0">
              <a:spAutoFit/>
            </a:bodyPr>
            <a:lstStyle/>
            <a:p>
              <a:pPr defTabSz="514350">
                <a:defRPr/>
              </a:pPr>
              <a:r>
                <a:rPr lang="en-US" sz="1800" b="1" kern="0" dirty="0">
                  <a:solidFill>
                    <a:schemeClr val="accent2">
                      <a:lumMod val="40000"/>
                      <a:lumOff val="60000"/>
                    </a:schemeClr>
                  </a:solidFill>
                  <a:latin typeface="IBM Plex Sans"/>
                </a:rPr>
                <a:t>ORGANIZE</a:t>
              </a:r>
            </a:p>
          </p:txBody>
        </p:sp>
        <p:cxnSp>
          <p:nvCxnSpPr>
            <p:cNvPr id="40" name="Straight Connector 39">
              <a:extLst>
                <a:ext uri="{FF2B5EF4-FFF2-40B4-BE49-F238E27FC236}">
                  <a16:creationId xmlns:a16="http://schemas.microsoft.com/office/drawing/2014/main" id="{EDABCE69-A3B7-4F68-A5FD-769D9E516A5F}"/>
                </a:ext>
              </a:extLst>
            </p:cNvPr>
            <p:cNvCxnSpPr>
              <a:cxnSpLocks/>
            </p:cNvCxnSpPr>
            <p:nvPr/>
          </p:nvCxnSpPr>
          <p:spPr>
            <a:xfrm flipH="1">
              <a:off x="4274946" y="3772145"/>
              <a:ext cx="1513471" cy="252073"/>
            </a:xfrm>
            <a:prstGeom prst="line">
              <a:avLst/>
            </a:prstGeom>
            <a:noFill/>
            <a:ln w="38100" cap="flat" cmpd="sng" algn="ctr">
              <a:solidFill>
                <a:schemeClr val="accent5">
                  <a:lumMod val="25000"/>
                </a:schemeClr>
              </a:solidFill>
              <a:prstDash val="solid"/>
            </a:ln>
            <a:effectLst/>
          </p:spPr>
        </p:cxnSp>
        <p:sp>
          <p:nvSpPr>
            <p:cNvPr id="7" name="Arc 6">
              <a:extLst>
                <a:ext uri="{FF2B5EF4-FFF2-40B4-BE49-F238E27FC236}">
                  <a16:creationId xmlns:a16="http://schemas.microsoft.com/office/drawing/2014/main" id="{83BAA2B5-4C46-4F04-AAD3-B92A0C16D159}"/>
                </a:ext>
              </a:extLst>
            </p:cNvPr>
            <p:cNvSpPr/>
            <p:nvPr/>
          </p:nvSpPr>
          <p:spPr bwMode="auto">
            <a:xfrm>
              <a:off x="5734585" y="2554278"/>
              <a:ext cx="597597" cy="1418178"/>
            </a:xfrm>
            <a:prstGeom prst="arc">
              <a:avLst>
                <a:gd name="adj1" fmla="val 17112633"/>
                <a:gd name="adj2" fmla="val 0"/>
              </a:avLst>
            </a:prstGeom>
            <a:noFill/>
            <a:ln w="19050" cap="flat" cmpd="sng" algn="ctr">
              <a:solidFill>
                <a:srgbClr val="002060"/>
              </a:solidFill>
              <a:prstDash val="solid"/>
              <a:round/>
              <a:headEnd type="none" w="med" len="med"/>
              <a:tailEnd type="triangle"/>
            </a:ln>
            <a:effectLst/>
          </p:spPr>
          <p:txBody>
            <a:bodyPr rtlCol="0" anchor="ctr"/>
            <a:lstStyle/>
            <a:p>
              <a:pPr algn="ctr"/>
              <a:endParaRPr lang="en-US" sz="1013" dirty="0">
                <a:solidFill>
                  <a:schemeClr val="accent2">
                    <a:lumMod val="40000"/>
                    <a:lumOff val="60000"/>
                  </a:schemeClr>
                </a:solidFill>
              </a:endParaRPr>
            </a:p>
          </p:txBody>
        </p:sp>
      </p:grpSp>
      <p:sp>
        <p:nvSpPr>
          <p:cNvPr id="9" name="Footer Placeholder 8">
            <a:extLst>
              <a:ext uri="{FF2B5EF4-FFF2-40B4-BE49-F238E27FC236}">
                <a16:creationId xmlns:a16="http://schemas.microsoft.com/office/drawing/2014/main" id="{67BA5A10-F9E1-3F4B-9095-0A857A63CD71}"/>
              </a:ext>
            </a:extLst>
          </p:cNvPr>
          <p:cNvSpPr>
            <a:spLocks noGrp="1"/>
          </p:cNvSpPr>
          <p:nvPr>
            <p:ph type="ftr" sz="quarter" idx="10"/>
          </p:nvPr>
        </p:nvSpPr>
        <p:spPr/>
        <p:txBody>
          <a:bodyPr/>
          <a:lstStyle/>
          <a:p>
            <a:r>
              <a:rPr lang="en-US" dirty="0"/>
              <a:t>IBM Cloud Pak for Data Workshop v3.0.1 / © 2020 IBM Corporation</a:t>
            </a:r>
          </a:p>
        </p:txBody>
      </p:sp>
      <p:pic>
        <p:nvPicPr>
          <p:cNvPr id="41" name="Picture 40">
            <a:extLst>
              <a:ext uri="{FF2B5EF4-FFF2-40B4-BE49-F238E27FC236}">
                <a16:creationId xmlns:a16="http://schemas.microsoft.com/office/drawing/2014/main" id="{75EDADE3-F867-DF49-80E3-1108AD71074B}"/>
              </a:ext>
            </a:extLst>
          </p:cNvPr>
          <p:cNvPicPr>
            <a:picLocks noChangeAspect="1"/>
          </p:cNvPicPr>
          <p:nvPr/>
        </p:nvPicPr>
        <p:blipFill>
          <a:blip r:embed="rId10"/>
          <a:stretch>
            <a:fillRect/>
          </a:stretch>
        </p:blipFill>
        <p:spPr>
          <a:xfrm>
            <a:off x="8388628" y="141514"/>
            <a:ext cx="605352" cy="699791"/>
          </a:xfrm>
          <a:prstGeom prst="rect">
            <a:avLst/>
          </a:prstGeom>
        </p:spPr>
      </p:pic>
      <p:sp>
        <p:nvSpPr>
          <p:cNvPr id="42" name="Slide Number Placeholder 2">
            <a:extLst>
              <a:ext uri="{FF2B5EF4-FFF2-40B4-BE49-F238E27FC236}">
                <a16:creationId xmlns:a16="http://schemas.microsoft.com/office/drawing/2014/main" id="{0F52F987-C30E-4518-ACAA-AF11AA718050}"/>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21</a:t>
            </a:fld>
            <a:endParaRPr lang="en-US" dirty="0"/>
          </a:p>
        </p:txBody>
      </p:sp>
    </p:spTree>
    <p:extLst>
      <p:ext uri="{BB962C8B-B14F-4D97-AF65-F5344CB8AC3E}">
        <p14:creationId xmlns:p14="http://schemas.microsoft.com/office/powerpoint/2010/main" val="1634298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A3390E-DA39-E148-8CDE-0435BD56DBD2}"/>
              </a:ext>
            </a:extLst>
          </p:cNvPr>
          <p:cNvSpPr>
            <a:spLocks noGrp="1"/>
          </p:cNvSpPr>
          <p:nvPr>
            <p:ph type="title" idx="4294967295"/>
          </p:nvPr>
        </p:nvSpPr>
        <p:spPr>
          <a:xfrm>
            <a:off x="210311" y="201168"/>
            <a:ext cx="8783669" cy="713232"/>
          </a:xfrm>
        </p:spPr>
        <p:txBody>
          <a:bodyPr/>
          <a:lstStyle/>
          <a:p>
            <a:r>
              <a:rPr lang="en-US" dirty="0"/>
              <a:t>CPD Administration</a:t>
            </a:r>
            <a:br>
              <a:rPr lang="en-US" dirty="0"/>
            </a:br>
            <a:r>
              <a:rPr lang="en-US" sz="1800" dirty="0"/>
              <a:t>Administer and manage the platform</a:t>
            </a:r>
          </a:p>
        </p:txBody>
      </p:sp>
      <p:pic>
        <p:nvPicPr>
          <p:cNvPr id="1028" name="Picture 4">
            <a:extLst>
              <a:ext uri="{FF2B5EF4-FFF2-40B4-BE49-F238E27FC236}">
                <a16:creationId xmlns:a16="http://schemas.microsoft.com/office/drawing/2014/main" id="{ABF04E58-E711-4EEF-A717-756F3E2F5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58" y="1211953"/>
            <a:ext cx="2214563" cy="1571625"/>
          </a:xfrm>
          <a:prstGeom prst="rect">
            <a:avLst/>
          </a:prstGeom>
          <a:noFill/>
          <a:effectLst>
            <a:glow rad="533400">
              <a:schemeClr val="accent2">
                <a:alpha val="40000"/>
              </a:schemeClr>
            </a:glow>
            <a:softEdge rad="12700"/>
          </a:effectLst>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C329FFD4-019D-4A8A-B569-C4F9E758891C}"/>
              </a:ext>
            </a:extLst>
          </p:cNvPr>
          <p:cNvSpPr/>
          <p:nvPr/>
        </p:nvSpPr>
        <p:spPr bwMode="auto">
          <a:xfrm>
            <a:off x="1574685" y="1558370"/>
            <a:ext cx="1354874" cy="185948"/>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18" name="Arrow: Down 17">
            <a:extLst>
              <a:ext uri="{FF2B5EF4-FFF2-40B4-BE49-F238E27FC236}">
                <a16:creationId xmlns:a16="http://schemas.microsoft.com/office/drawing/2014/main" id="{4BEAA552-7E09-4F7C-B722-23F1B95B0519}"/>
              </a:ext>
            </a:extLst>
          </p:cNvPr>
          <p:cNvSpPr/>
          <p:nvPr/>
        </p:nvSpPr>
        <p:spPr bwMode="auto">
          <a:xfrm>
            <a:off x="828427" y="2512115"/>
            <a:ext cx="170456" cy="760344"/>
          </a:xfrm>
          <a:prstGeom prst="down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a:p>
        </p:txBody>
      </p:sp>
      <p:pic>
        <p:nvPicPr>
          <p:cNvPr id="1030" name="Picture 6">
            <a:extLst>
              <a:ext uri="{FF2B5EF4-FFF2-40B4-BE49-F238E27FC236}">
                <a16:creationId xmlns:a16="http://schemas.microsoft.com/office/drawing/2014/main" id="{6F2B3996-26A6-464D-8633-508798B2D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82" y="3317031"/>
            <a:ext cx="3185055" cy="1409027"/>
          </a:xfrm>
          <a:prstGeom prst="rect">
            <a:avLst/>
          </a:prstGeom>
          <a:noFill/>
          <a:effectLst>
            <a:glow rad="546100">
              <a:schemeClr val="accent2">
                <a:alpha val="24000"/>
              </a:schemeClr>
            </a:glow>
          </a:effectLst>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8536BE2E-9FEA-4F73-9D11-F91EC3CAA2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611" y="1156356"/>
            <a:ext cx="5658161" cy="1945928"/>
          </a:xfrm>
          <a:prstGeom prst="rect">
            <a:avLst/>
          </a:prstGeom>
          <a:noFill/>
          <a:effectLst>
            <a:glow rad="228600">
              <a:schemeClr val="accent2">
                <a:alpha val="41000"/>
              </a:schemeClr>
            </a:glow>
          </a:effectLst>
          <a:extLst>
            <a:ext uri="{909E8E84-426E-40DD-AFC4-6F175D3DCCD1}">
              <a14:hiddenFill xmlns:a14="http://schemas.microsoft.com/office/drawing/2010/main">
                <a:solidFill>
                  <a:srgbClr val="FFFFFF"/>
                </a:solidFill>
              </a14:hiddenFill>
            </a:ext>
          </a:extLst>
        </p:spPr>
      </p:pic>
      <p:sp>
        <p:nvSpPr>
          <p:cNvPr id="20" name="Arrow: Down 19">
            <a:extLst>
              <a:ext uri="{FF2B5EF4-FFF2-40B4-BE49-F238E27FC236}">
                <a16:creationId xmlns:a16="http://schemas.microsoft.com/office/drawing/2014/main" id="{D6426600-2284-41B1-B2F8-B31F506AF260}"/>
              </a:ext>
            </a:extLst>
          </p:cNvPr>
          <p:cNvSpPr/>
          <p:nvPr/>
        </p:nvSpPr>
        <p:spPr bwMode="auto">
          <a:xfrm>
            <a:off x="3614539" y="2948013"/>
            <a:ext cx="187179" cy="309538"/>
          </a:xfrm>
          <a:prstGeom prst="down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a:p>
        </p:txBody>
      </p:sp>
      <p:pic>
        <p:nvPicPr>
          <p:cNvPr id="1034" name="Picture 10">
            <a:extLst>
              <a:ext uri="{FF2B5EF4-FFF2-40B4-BE49-F238E27FC236}">
                <a16:creationId xmlns:a16="http://schemas.microsoft.com/office/drawing/2014/main" id="{0E3434A0-E444-400B-8B3F-A6EBC0C483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539" y="3293984"/>
            <a:ext cx="5015378" cy="1526975"/>
          </a:xfrm>
          <a:prstGeom prst="rect">
            <a:avLst/>
          </a:prstGeom>
          <a:noFill/>
          <a:effectLst>
            <a:glow rad="533400">
              <a:schemeClr val="accent2">
                <a:alpha val="16000"/>
              </a:schemeClr>
            </a:glow>
          </a:effectLst>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6FA486C-B0C8-654C-979F-00970132AE18}"/>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7B7612DE-F05B-4646-86E5-5FA95F556FC7}"/>
              </a:ext>
            </a:extLst>
          </p:cNvPr>
          <p:cNvSpPr>
            <a:spLocks noGrp="1"/>
          </p:cNvSpPr>
          <p:nvPr>
            <p:ph type="sldNum" sz="quarter" idx="11"/>
          </p:nvPr>
        </p:nvSpPr>
        <p:spPr/>
        <p:txBody>
          <a:bodyPr/>
          <a:lstStyle/>
          <a:p>
            <a:fld id="{59395FB3-9C97-154F-86B2-7E381B951268}" type="slidenum">
              <a:rPr lang="en-US" smtClean="0"/>
              <a:pPr/>
              <a:t>22</a:t>
            </a:fld>
            <a:endParaRPr lang="en-US" dirty="0"/>
          </a:p>
        </p:txBody>
      </p:sp>
      <p:pic>
        <p:nvPicPr>
          <p:cNvPr id="13" name="Picture 12">
            <a:extLst>
              <a:ext uri="{FF2B5EF4-FFF2-40B4-BE49-F238E27FC236}">
                <a16:creationId xmlns:a16="http://schemas.microsoft.com/office/drawing/2014/main" id="{97EC930D-D6CB-EA41-A87C-B8364A03C4F2}"/>
              </a:ext>
            </a:extLst>
          </p:cNvPr>
          <p:cNvPicPr>
            <a:picLocks noChangeAspect="1"/>
          </p:cNvPicPr>
          <p:nvPr/>
        </p:nvPicPr>
        <p:blipFill>
          <a:blip r:embed="rId7"/>
          <a:stretch>
            <a:fillRect/>
          </a:stretch>
        </p:blipFill>
        <p:spPr>
          <a:xfrm>
            <a:off x="8388628" y="141514"/>
            <a:ext cx="605352" cy="699791"/>
          </a:xfrm>
          <a:prstGeom prst="rect">
            <a:avLst/>
          </a:prstGeom>
        </p:spPr>
      </p:pic>
    </p:spTree>
    <p:extLst>
      <p:ext uri="{BB962C8B-B14F-4D97-AF65-F5344CB8AC3E}">
        <p14:creationId xmlns:p14="http://schemas.microsoft.com/office/powerpoint/2010/main" val="880277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F9DCDB-6381-044C-9468-5ACD4B1B719D}"/>
              </a:ext>
            </a:extLst>
          </p:cNvPr>
          <p:cNvPicPr>
            <a:picLocks noChangeAspect="1"/>
          </p:cNvPicPr>
          <p:nvPr/>
        </p:nvPicPr>
        <p:blipFill>
          <a:blip r:embed="rId3"/>
          <a:stretch>
            <a:fillRect/>
          </a:stretch>
        </p:blipFill>
        <p:spPr>
          <a:xfrm>
            <a:off x="0" y="2490952"/>
            <a:ext cx="9144000" cy="2422683"/>
          </a:xfrm>
          <a:prstGeom prst="rect">
            <a:avLst/>
          </a:prstGeom>
        </p:spPr>
      </p:pic>
      <p:sp>
        <p:nvSpPr>
          <p:cNvPr id="976898" name="Rectangle 2"/>
          <p:cNvSpPr>
            <a:spLocks noGrp="1" noChangeArrowheads="1"/>
          </p:cNvSpPr>
          <p:nvPr>
            <p:ph type="ctrTitle" idx="4294967295"/>
          </p:nvPr>
        </p:nvSpPr>
        <p:spPr>
          <a:xfrm>
            <a:off x="1165860" y="1920240"/>
            <a:ext cx="6450818" cy="960120"/>
          </a:xfrm>
        </p:spPr>
        <p:txBody>
          <a:bodyPr/>
          <a:lstStyle/>
          <a:p>
            <a:r>
              <a:rPr lang="en-US" sz="2700" dirty="0"/>
              <a:t>Business Use Case</a:t>
            </a:r>
            <a:br>
              <a:rPr lang="en-US" dirty="0"/>
            </a:br>
            <a:br>
              <a:rPr lang="en-US" dirty="0"/>
            </a:br>
            <a:r>
              <a:rPr lang="en-US" sz="1500" i="1" dirty="0"/>
              <a:t>Lab 02 – Business Use Case: Customer Churn</a:t>
            </a:r>
          </a:p>
        </p:txBody>
      </p:sp>
      <p:sp>
        <p:nvSpPr>
          <p:cNvPr id="2" name="Footer Placeholder 1">
            <a:extLst>
              <a:ext uri="{FF2B5EF4-FFF2-40B4-BE49-F238E27FC236}">
                <a16:creationId xmlns:a16="http://schemas.microsoft.com/office/drawing/2014/main" id="{2FB20A27-5CA7-DF42-BBA9-FB134300031A}"/>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F9B1CE14-2E28-F94C-8F2F-9B6AC2A1CEEA}"/>
              </a:ext>
            </a:extLst>
          </p:cNvPr>
          <p:cNvSpPr>
            <a:spLocks noGrp="1"/>
          </p:cNvSpPr>
          <p:nvPr>
            <p:ph type="sldNum" sz="quarter" idx="11"/>
          </p:nvPr>
        </p:nvSpPr>
        <p:spPr/>
        <p:txBody>
          <a:bodyPr/>
          <a:lstStyle/>
          <a:p>
            <a:fld id="{59395FB3-9C97-154F-86B2-7E381B951268}" type="slidenum">
              <a:rPr lang="en-US" smtClean="0"/>
              <a:pPr/>
              <a:t>23</a:t>
            </a:fld>
            <a:endParaRPr lang="en-US" dirty="0"/>
          </a:p>
        </p:txBody>
      </p:sp>
      <p:pic>
        <p:nvPicPr>
          <p:cNvPr id="7" name="Picture 6">
            <a:extLst>
              <a:ext uri="{FF2B5EF4-FFF2-40B4-BE49-F238E27FC236}">
                <a16:creationId xmlns:a16="http://schemas.microsoft.com/office/drawing/2014/main" id="{0D784E22-AF46-EB4B-895E-EB4127ADBBA5}"/>
              </a:ext>
            </a:extLst>
          </p:cNvPr>
          <p:cNvPicPr>
            <a:picLocks noChangeAspect="1"/>
          </p:cNvPicPr>
          <p:nvPr/>
        </p:nvPicPr>
        <p:blipFill>
          <a:blip r:embed="rId4"/>
          <a:stretch>
            <a:fillRect/>
          </a:stretch>
        </p:blipFill>
        <p:spPr>
          <a:xfrm>
            <a:off x="6430718" y="275606"/>
            <a:ext cx="2371919" cy="2741953"/>
          </a:xfrm>
          <a:prstGeom prst="rect">
            <a:avLst/>
          </a:prstGeom>
        </p:spPr>
      </p:pic>
    </p:spTree>
    <p:extLst>
      <p:ext uri="{BB962C8B-B14F-4D97-AF65-F5344CB8AC3E}">
        <p14:creationId xmlns:p14="http://schemas.microsoft.com/office/powerpoint/2010/main" val="328305469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80060" y="411481"/>
            <a:ext cx="7949005" cy="520295"/>
          </a:xfrm>
        </p:spPr>
        <p:txBody>
          <a:bodyPr>
            <a:normAutofit/>
          </a:bodyPr>
          <a:lstStyle/>
          <a:p>
            <a:pPr algn="ctr"/>
            <a:r>
              <a:rPr lang="en-US" altLang="en-US" b="1" dirty="0"/>
              <a:t>Trade Co. Challenges</a:t>
            </a:r>
          </a:p>
        </p:txBody>
      </p:sp>
      <p:grpSp>
        <p:nvGrpSpPr>
          <p:cNvPr id="2" name="Group 1">
            <a:extLst>
              <a:ext uri="{FF2B5EF4-FFF2-40B4-BE49-F238E27FC236}">
                <a16:creationId xmlns:a16="http://schemas.microsoft.com/office/drawing/2014/main" id="{0665A56B-84C6-479D-8209-1A5BD849533C}"/>
              </a:ext>
            </a:extLst>
          </p:cNvPr>
          <p:cNvGrpSpPr/>
          <p:nvPr/>
        </p:nvGrpSpPr>
        <p:grpSpPr>
          <a:xfrm>
            <a:off x="533396" y="901121"/>
            <a:ext cx="7949006" cy="3960735"/>
            <a:chOff x="818855" y="1205673"/>
            <a:chExt cx="10598674" cy="5280980"/>
          </a:xfrm>
        </p:grpSpPr>
        <p:sp>
          <p:nvSpPr>
            <p:cNvPr id="19" name="Freeform 18"/>
            <p:cNvSpPr/>
            <p:nvPr/>
          </p:nvSpPr>
          <p:spPr>
            <a:xfrm>
              <a:off x="1282298" y="1298361"/>
              <a:ext cx="10135231" cy="741507"/>
            </a:xfrm>
            <a:custGeom>
              <a:avLst/>
              <a:gdLst>
                <a:gd name="connsiteX0" fmla="*/ 0 w 10135231"/>
                <a:gd name="connsiteY0" fmla="*/ 0 h 741506"/>
                <a:gd name="connsiteX1" fmla="*/ 10135231 w 10135231"/>
                <a:gd name="connsiteY1" fmla="*/ 0 h 741506"/>
                <a:gd name="connsiteX2" fmla="*/ 10135231 w 10135231"/>
                <a:gd name="connsiteY2" fmla="*/ 741506 h 741506"/>
                <a:gd name="connsiteX3" fmla="*/ 0 w 10135231"/>
                <a:gd name="connsiteY3" fmla="*/ 741506 h 741506"/>
                <a:gd name="connsiteX4" fmla="*/ 0 w 10135231"/>
                <a:gd name="connsiteY4" fmla="*/ 0 h 74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5231" h="741506">
                  <a:moveTo>
                    <a:pt x="0" y="0"/>
                  </a:moveTo>
                  <a:lnTo>
                    <a:pt x="10135231" y="0"/>
                  </a:lnTo>
                  <a:lnTo>
                    <a:pt x="10135231" y="741506"/>
                  </a:lnTo>
                  <a:lnTo>
                    <a:pt x="0" y="741506"/>
                  </a:lnTo>
                  <a:lnTo>
                    <a:pt x="0" y="0"/>
                  </a:lnTo>
                  <a:close/>
                </a:path>
              </a:pathLst>
            </a:custGeom>
            <a:gradFill rotWithShape="1">
              <a:gsLst>
                <a:gs pos="0">
                  <a:srgbClr val="2D2D8A">
                    <a:satMod val="103000"/>
                    <a:lumMod val="102000"/>
                    <a:tint val="94000"/>
                  </a:srgbClr>
                </a:gs>
                <a:gs pos="50000">
                  <a:srgbClr val="2D2D8A">
                    <a:satMod val="110000"/>
                    <a:lumMod val="100000"/>
                    <a:shade val="100000"/>
                  </a:srgbClr>
                </a:gs>
                <a:gs pos="100000">
                  <a:srgbClr val="2D2D8A">
                    <a:lumMod val="99000"/>
                    <a:satMod val="120000"/>
                    <a:shade val="78000"/>
                  </a:srgbClr>
                </a:gs>
              </a:gsLst>
              <a:lin ang="5400000" scaled="0"/>
            </a:gradFill>
            <a:ln>
              <a:noFill/>
            </a:ln>
            <a:effectLst>
              <a:outerShdw blurRad="57150" dist="19050" dir="5400000" algn="ctr" rotWithShape="0">
                <a:srgbClr val="000000">
                  <a:alpha val="63000"/>
                </a:srgbClr>
              </a:outerShdw>
            </a:effectLst>
          </p:spPr>
          <p:style>
            <a:lnRef idx="0">
              <a:schemeClr val="accent6"/>
            </a:lnRef>
            <a:fillRef idx="3">
              <a:schemeClr val="accent6"/>
            </a:fillRef>
            <a:effectRef idx="3">
              <a:schemeClr val="accent6"/>
            </a:effectRef>
            <a:fontRef idx="minor">
              <a:schemeClr val="lt1"/>
            </a:fontRef>
          </p:style>
          <p:txBody>
            <a:bodyPr spcFirstLastPara="0" vert="horz" wrap="square" lIns="441428" tIns="45720" rIns="45720" bIns="45720" numCol="1" spcCol="1270" anchor="ctr" anchorCtr="0">
              <a:noAutofit/>
            </a:bodyPr>
            <a:lstStyle/>
            <a:p>
              <a:pPr defTabSz="685800">
                <a:spcBef>
                  <a:spcPct val="0"/>
                </a:spcBef>
                <a:defRPr/>
              </a:pPr>
              <a:r>
                <a:rPr lang="en-US" sz="1800" dirty="0">
                  <a:solidFill>
                    <a:srgbClr val="FFFFFF"/>
                  </a:solidFill>
                  <a:latin typeface="Arial"/>
                  <a:cs typeface="Arial"/>
                </a:rPr>
                <a:t>Customer retention problem leading to declining revenue</a:t>
              </a:r>
            </a:p>
          </p:txBody>
        </p:sp>
        <p:sp>
          <p:nvSpPr>
            <p:cNvPr id="20" name="Oval 19"/>
            <p:cNvSpPr/>
            <p:nvPr/>
          </p:nvSpPr>
          <p:spPr>
            <a:xfrm>
              <a:off x="818855" y="1205673"/>
              <a:ext cx="926883" cy="926883"/>
            </a:xfrm>
            <a:prstGeom prst="ellipse">
              <a:avLst/>
            </a:prstGeom>
            <a:solidFill>
              <a:srgbClr val="00B0F0"/>
            </a:solidFill>
            <a:ln w="1905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1"/>
            </a:fillRef>
            <a:effectRef idx="1">
              <a:schemeClr val="accent1"/>
            </a:effectRef>
            <a:fontRef idx="minor">
              <a:schemeClr val="dk1">
                <a:hueOff val="0"/>
                <a:satOff val="0"/>
                <a:lumOff val="0"/>
                <a:alphaOff val="0"/>
              </a:schemeClr>
            </a:fontRef>
          </p:style>
        </p:sp>
        <p:sp>
          <p:nvSpPr>
            <p:cNvPr id="21" name="Freeform 20"/>
            <p:cNvSpPr/>
            <p:nvPr/>
          </p:nvSpPr>
          <p:spPr>
            <a:xfrm>
              <a:off x="1813640" y="2410265"/>
              <a:ext cx="9603889" cy="741507"/>
            </a:xfrm>
            <a:custGeom>
              <a:avLst/>
              <a:gdLst>
                <a:gd name="connsiteX0" fmla="*/ 0 w 9603889"/>
                <a:gd name="connsiteY0" fmla="*/ 0 h 741506"/>
                <a:gd name="connsiteX1" fmla="*/ 9603889 w 9603889"/>
                <a:gd name="connsiteY1" fmla="*/ 0 h 741506"/>
                <a:gd name="connsiteX2" fmla="*/ 9603889 w 9603889"/>
                <a:gd name="connsiteY2" fmla="*/ 741506 h 741506"/>
                <a:gd name="connsiteX3" fmla="*/ 0 w 9603889"/>
                <a:gd name="connsiteY3" fmla="*/ 741506 h 741506"/>
                <a:gd name="connsiteX4" fmla="*/ 0 w 9603889"/>
                <a:gd name="connsiteY4" fmla="*/ 0 h 74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3889" h="741506">
                  <a:moveTo>
                    <a:pt x="0" y="0"/>
                  </a:moveTo>
                  <a:lnTo>
                    <a:pt x="9603889" y="0"/>
                  </a:lnTo>
                  <a:lnTo>
                    <a:pt x="9603889" y="741506"/>
                  </a:lnTo>
                  <a:lnTo>
                    <a:pt x="0" y="741506"/>
                  </a:lnTo>
                  <a:lnTo>
                    <a:pt x="0" y="0"/>
                  </a:lnTo>
                  <a:close/>
                </a:path>
              </a:pathLst>
            </a:custGeom>
            <a:gradFill rotWithShape="1">
              <a:gsLst>
                <a:gs pos="0">
                  <a:srgbClr val="2D2D8A">
                    <a:satMod val="103000"/>
                    <a:lumMod val="102000"/>
                    <a:tint val="94000"/>
                  </a:srgbClr>
                </a:gs>
                <a:gs pos="50000">
                  <a:srgbClr val="2D2D8A">
                    <a:satMod val="110000"/>
                    <a:lumMod val="100000"/>
                    <a:shade val="100000"/>
                  </a:srgbClr>
                </a:gs>
                <a:gs pos="100000">
                  <a:srgbClr val="2D2D8A">
                    <a:lumMod val="99000"/>
                    <a:satMod val="120000"/>
                    <a:shade val="78000"/>
                  </a:srgbClr>
                </a:gs>
              </a:gsLst>
              <a:lin ang="5400000" scaled="0"/>
            </a:gradFill>
            <a:ln>
              <a:noFill/>
            </a:ln>
            <a:effectLst>
              <a:outerShdw blurRad="57150" dist="19050" dir="5400000" algn="ctr" rotWithShape="0">
                <a:srgbClr val="000000">
                  <a:alpha val="63000"/>
                </a:srgbClr>
              </a:outerShdw>
            </a:effectLst>
          </p:spPr>
          <p:style>
            <a:lnRef idx="0">
              <a:schemeClr val="accent6"/>
            </a:lnRef>
            <a:fillRef idx="3">
              <a:schemeClr val="accent6"/>
            </a:fillRef>
            <a:effectRef idx="3">
              <a:schemeClr val="accent6"/>
            </a:effectRef>
            <a:fontRef idx="minor">
              <a:schemeClr val="lt1"/>
            </a:fontRef>
          </p:style>
          <p:txBody>
            <a:bodyPr spcFirstLastPara="0" vert="horz" wrap="square" lIns="441428" tIns="45720" rIns="45720" bIns="45720" numCol="1" spcCol="1270" anchor="ctr" anchorCtr="0">
              <a:noAutofit/>
            </a:bodyPr>
            <a:lstStyle/>
            <a:p>
              <a:pPr defTabSz="685800">
                <a:spcBef>
                  <a:spcPct val="0"/>
                </a:spcBef>
                <a:defRPr/>
              </a:pPr>
              <a:r>
                <a:rPr lang="en-US" sz="1800" dirty="0">
                  <a:solidFill>
                    <a:srgbClr val="FFFFFF"/>
                  </a:solidFill>
                  <a:latin typeface="Arial"/>
                  <a:cs typeface="Arial"/>
                </a:rPr>
                <a:t>Underperforming rules-based system to identify separation (churn) risk </a:t>
              </a:r>
            </a:p>
          </p:txBody>
        </p:sp>
        <p:sp>
          <p:nvSpPr>
            <p:cNvPr id="22" name="Oval 21"/>
            <p:cNvSpPr/>
            <p:nvPr/>
          </p:nvSpPr>
          <p:spPr>
            <a:xfrm>
              <a:off x="1350197" y="2317577"/>
              <a:ext cx="926883" cy="926883"/>
            </a:xfrm>
            <a:prstGeom prst="ellipse">
              <a:avLst/>
            </a:prstGeom>
            <a:solidFill>
              <a:srgbClr val="00B0F0"/>
            </a:solidFill>
            <a:ln w="1905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1"/>
            </a:fillRef>
            <a:effectRef idx="1">
              <a:schemeClr val="accent1"/>
            </a:effectRef>
            <a:fontRef idx="minor">
              <a:schemeClr val="dk1">
                <a:hueOff val="0"/>
                <a:satOff val="0"/>
                <a:lumOff val="0"/>
                <a:alphaOff val="0"/>
              </a:schemeClr>
            </a:fontRef>
          </p:style>
        </p:sp>
        <p:sp>
          <p:nvSpPr>
            <p:cNvPr id="23" name="Freeform 22"/>
            <p:cNvSpPr/>
            <p:nvPr/>
          </p:nvSpPr>
          <p:spPr>
            <a:xfrm>
              <a:off x="1976717" y="3522169"/>
              <a:ext cx="9440811" cy="741507"/>
            </a:xfrm>
            <a:custGeom>
              <a:avLst/>
              <a:gdLst>
                <a:gd name="connsiteX0" fmla="*/ 0 w 9440810"/>
                <a:gd name="connsiteY0" fmla="*/ 0 h 741506"/>
                <a:gd name="connsiteX1" fmla="*/ 9440810 w 9440810"/>
                <a:gd name="connsiteY1" fmla="*/ 0 h 741506"/>
                <a:gd name="connsiteX2" fmla="*/ 9440810 w 9440810"/>
                <a:gd name="connsiteY2" fmla="*/ 741506 h 741506"/>
                <a:gd name="connsiteX3" fmla="*/ 0 w 9440810"/>
                <a:gd name="connsiteY3" fmla="*/ 741506 h 741506"/>
                <a:gd name="connsiteX4" fmla="*/ 0 w 9440810"/>
                <a:gd name="connsiteY4" fmla="*/ 0 h 74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0810" h="741506">
                  <a:moveTo>
                    <a:pt x="0" y="0"/>
                  </a:moveTo>
                  <a:lnTo>
                    <a:pt x="9440810" y="0"/>
                  </a:lnTo>
                  <a:lnTo>
                    <a:pt x="9440810" y="741506"/>
                  </a:lnTo>
                  <a:lnTo>
                    <a:pt x="0" y="741506"/>
                  </a:lnTo>
                  <a:lnTo>
                    <a:pt x="0" y="0"/>
                  </a:lnTo>
                  <a:close/>
                </a:path>
              </a:pathLst>
            </a:custGeom>
            <a:gradFill rotWithShape="1">
              <a:gsLst>
                <a:gs pos="0">
                  <a:srgbClr val="2D2D8A">
                    <a:satMod val="103000"/>
                    <a:lumMod val="102000"/>
                    <a:tint val="94000"/>
                  </a:srgbClr>
                </a:gs>
                <a:gs pos="50000">
                  <a:srgbClr val="2D2D8A">
                    <a:satMod val="110000"/>
                    <a:lumMod val="100000"/>
                    <a:shade val="100000"/>
                  </a:srgbClr>
                </a:gs>
                <a:gs pos="100000">
                  <a:srgbClr val="2D2D8A">
                    <a:lumMod val="99000"/>
                    <a:satMod val="120000"/>
                    <a:shade val="78000"/>
                  </a:srgbClr>
                </a:gs>
              </a:gsLst>
              <a:lin ang="5400000" scaled="0"/>
            </a:gradFill>
            <a:ln>
              <a:noFill/>
            </a:ln>
            <a:effectLst>
              <a:outerShdw blurRad="57150" dist="19050" dir="5400000" algn="ctr" rotWithShape="0">
                <a:srgbClr val="000000">
                  <a:alpha val="63000"/>
                </a:srgbClr>
              </a:outerShdw>
            </a:effectLst>
          </p:spPr>
          <p:style>
            <a:lnRef idx="0">
              <a:schemeClr val="accent6"/>
            </a:lnRef>
            <a:fillRef idx="3">
              <a:schemeClr val="accent6"/>
            </a:fillRef>
            <a:effectRef idx="3">
              <a:schemeClr val="accent6"/>
            </a:effectRef>
            <a:fontRef idx="minor">
              <a:schemeClr val="lt1"/>
            </a:fontRef>
          </p:style>
          <p:txBody>
            <a:bodyPr spcFirstLastPara="0" vert="horz" wrap="square" lIns="441428" tIns="45720" rIns="45720" bIns="45720" numCol="1" spcCol="1270" anchor="ctr" anchorCtr="0">
              <a:noAutofit/>
            </a:bodyPr>
            <a:lstStyle/>
            <a:p>
              <a:pPr defTabSz="800080" eaLnBrk="0" fontAlgn="base" hangingPunct="0">
                <a:lnSpc>
                  <a:spcPct val="90000"/>
                </a:lnSpc>
                <a:spcBef>
                  <a:spcPct val="0"/>
                </a:spcBef>
                <a:spcAft>
                  <a:spcPct val="35000"/>
                </a:spcAft>
                <a:defRPr/>
              </a:pPr>
              <a:r>
                <a:rPr lang="en-US" sz="1800" dirty="0">
                  <a:solidFill>
                    <a:srgbClr val="FFFFFF"/>
                  </a:solidFill>
                  <a:latin typeface="Arial"/>
                  <a:cs typeface="Arial"/>
                </a:rPr>
                <a:t>Lack of centralized, vetted, and reliable data to ensure accuracy of analytics </a:t>
              </a:r>
            </a:p>
          </p:txBody>
        </p:sp>
        <p:sp>
          <p:nvSpPr>
            <p:cNvPr id="24" name="Oval 23"/>
            <p:cNvSpPr/>
            <p:nvPr/>
          </p:nvSpPr>
          <p:spPr>
            <a:xfrm>
              <a:off x="1513276" y="3429481"/>
              <a:ext cx="926883" cy="926883"/>
            </a:xfrm>
            <a:prstGeom prst="ellipse">
              <a:avLst/>
            </a:prstGeom>
            <a:solidFill>
              <a:srgbClr val="00B0F0"/>
            </a:solidFill>
            <a:ln w="1905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1"/>
            </a:fillRef>
            <a:effectRef idx="1">
              <a:schemeClr val="accent1"/>
            </a:effectRef>
            <a:fontRef idx="minor">
              <a:schemeClr val="dk1">
                <a:hueOff val="0"/>
                <a:satOff val="0"/>
                <a:lumOff val="0"/>
                <a:alphaOff val="0"/>
              </a:schemeClr>
            </a:fontRef>
          </p:style>
        </p:sp>
        <p:sp>
          <p:nvSpPr>
            <p:cNvPr id="25" name="Freeform 24"/>
            <p:cNvSpPr/>
            <p:nvPr/>
          </p:nvSpPr>
          <p:spPr>
            <a:xfrm>
              <a:off x="1813640" y="4634073"/>
              <a:ext cx="9603889" cy="741507"/>
            </a:xfrm>
            <a:custGeom>
              <a:avLst/>
              <a:gdLst>
                <a:gd name="connsiteX0" fmla="*/ 0 w 9603889"/>
                <a:gd name="connsiteY0" fmla="*/ 0 h 741506"/>
                <a:gd name="connsiteX1" fmla="*/ 9603889 w 9603889"/>
                <a:gd name="connsiteY1" fmla="*/ 0 h 741506"/>
                <a:gd name="connsiteX2" fmla="*/ 9603889 w 9603889"/>
                <a:gd name="connsiteY2" fmla="*/ 741506 h 741506"/>
                <a:gd name="connsiteX3" fmla="*/ 0 w 9603889"/>
                <a:gd name="connsiteY3" fmla="*/ 741506 h 741506"/>
                <a:gd name="connsiteX4" fmla="*/ 0 w 9603889"/>
                <a:gd name="connsiteY4" fmla="*/ 0 h 74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3889" h="741506">
                  <a:moveTo>
                    <a:pt x="0" y="0"/>
                  </a:moveTo>
                  <a:lnTo>
                    <a:pt x="9603889" y="0"/>
                  </a:lnTo>
                  <a:lnTo>
                    <a:pt x="9603889" y="741506"/>
                  </a:lnTo>
                  <a:lnTo>
                    <a:pt x="0" y="741506"/>
                  </a:lnTo>
                  <a:lnTo>
                    <a:pt x="0" y="0"/>
                  </a:lnTo>
                  <a:close/>
                </a:path>
              </a:pathLst>
            </a:custGeom>
            <a:gradFill rotWithShape="1">
              <a:gsLst>
                <a:gs pos="0">
                  <a:srgbClr val="2D2D8A">
                    <a:satMod val="103000"/>
                    <a:lumMod val="102000"/>
                    <a:tint val="94000"/>
                  </a:srgbClr>
                </a:gs>
                <a:gs pos="50000">
                  <a:srgbClr val="2D2D8A">
                    <a:satMod val="110000"/>
                    <a:lumMod val="100000"/>
                    <a:shade val="100000"/>
                  </a:srgbClr>
                </a:gs>
                <a:gs pos="100000">
                  <a:srgbClr val="2D2D8A">
                    <a:lumMod val="99000"/>
                    <a:satMod val="120000"/>
                    <a:shade val="78000"/>
                  </a:srgbClr>
                </a:gs>
              </a:gsLst>
              <a:lin ang="5400000" scaled="0"/>
            </a:gradFill>
            <a:ln>
              <a:noFill/>
            </a:ln>
            <a:effectLst>
              <a:outerShdw blurRad="57150" dist="19050" dir="5400000" algn="ctr" rotWithShape="0">
                <a:srgbClr val="000000">
                  <a:alpha val="63000"/>
                </a:srgbClr>
              </a:outerShdw>
            </a:effectLst>
          </p:spPr>
          <p:style>
            <a:lnRef idx="0">
              <a:schemeClr val="accent6"/>
            </a:lnRef>
            <a:fillRef idx="3">
              <a:schemeClr val="accent6"/>
            </a:fillRef>
            <a:effectRef idx="3">
              <a:schemeClr val="accent6"/>
            </a:effectRef>
            <a:fontRef idx="minor">
              <a:schemeClr val="lt1"/>
            </a:fontRef>
          </p:style>
          <p:txBody>
            <a:bodyPr spcFirstLastPara="0" vert="horz" wrap="square" lIns="441428" tIns="45720" rIns="45720" bIns="45720" numCol="1" spcCol="1270" anchor="ctr" anchorCtr="0">
              <a:noAutofit/>
            </a:bodyPr>
            <a:lstStyle/>
            <a:p>
              <a:pPr defTabSz="800080" eaLnBrk="0" fontAlgn="base" hangingPunct="0">
                <a:lnSpc>
                  <a:spcPct val="90000"/>
                </a:lnSpc>
                <a:spcBef>
                  <a:spcPct val="0"/>
                </a:spcBef>
                <a:spcAft>
                  <a:spcPct val="35000"/>
                </a:spcAft>
                <a:defRPr/>
              </a:pPr>
              <a:r>
                <a:rPr lang="en-US" sz="1800" dirty="0">
                  <a:solidFill>
                    <a:srgbClr val="FFFFFF"/>
                  </a:solidFill>
                  <a:latin typeface="Arial"/>
                  <a:cs typeface="Arial"/>
                </a:rPr>
                <a:t>Disparate analytical tools for reporting and model development</a:t>
              </a:r>
            </a:p>
          </p:txBody>
        </p:sp>
        <p:sp>
          <p:nvSpPr>
            <p:cNvPr id="26" name="Oval 25"/>
            <p:cNvSpPr/>
            <p:nvPr/>
          </p:nvSpPr>
          <p:spPr>
            <a:xfrm>
              <a:off x="1350197" y="4541385"/>
              <a:ext cx="926883" cy="926883"/>
            </a:xfrm>
            <a:prstGeom prst="ellipse">
              <a:avLst/>
            </a:prstGeom>
            <a:solidFill>
              <a:srgbClr val="00B0F0"/>
            </a:solidFill>
            <a:ln w="1905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1"/>
            </a:fillRef>
            <a:effectRef idx="1">
              <a:schemeClr val="accent1"/>
            </a:effectRef>
            <a:fontRef idx="minor">
              <a:schemeClr val="dk1">
                <a:hueOff val="0"/>
                <a:satOff val="0"/>
                <a:lumOff val="0"/>
                <a:alphaOff val="0"/>
              </a:schemeClr>
            </a:fontRef>
          </p:style>
        </p:sp>
        <p:sp>
          <p:nvSpPr>
            <p:cNvPr id="27" name="Freeform 26"/>
            <p:cNvSpPr/>
            <p:nvPr/>
          </p:nvSpPr>
          <p:spPr>
            <a:xfrm>
              <a:off x="1282298" y="5652458"/>
              <a:ext cx="10135231" cy="741507"/>
            </a:xfrm>
            <a:custGeom>
              <a:avLst/>
              <a:gdLst>
                <a:gd name="connsiteX0" fmla="*/ 0 w 10135231"/>
                <a:gd name="connsiteY0" fmla="*/ 0 h 741506"/>
                <a:gd name="connsiteX1" fmla="*/ 10135231 w 10135231"/>
                <a:gd name="connsiteY1" fmla="*/ 0 h 741506"/>
                <a:gd name="connsiteX2" fmla="*/ 10135231 w 10135231"/>
                <a:gd name="connsiteY2" fmla="*/ 741506 h 741506"/>
                <a:gd name="connsiteX3" fmla="*/ 0 w 10135231"/>
                <a:gd name="connsiteY3" fmla="*/ 741506 h 741506"/>
                <a:gd name="connsiteX4" fmla="*/ 0 w 10135231"/>
                <a:gd name="connsiteY4" fmla="*/ 0 h 74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5231" h="741506">
                  <a:moveTo>
                    <a:pt x="0" y="0"/>
                  </a:moveTo>
                  <a:lnTo>
                    <a:pt x="10135231" y="0"/>
                  </a:lnTo>
                  <a:lnTo>
                    <a:pt x="10135231" y="741506"/>
                  </a:lnTo>
                  <a:lnTo>
                    <a:pt x="0" y="741506"/>
                  </a:lnTo>
                  <a:lnTo>
                    <a:pt x="0" y="0"/>
                  </a:lnTo>
                  <a:close/>
                </a:path>
              </a:pathLst>
            </a:custGeom>
            <a:gradFill rotWithShape="1">
              <a:gsLst>
                <a:gs pos="0">
                  <a:srgbClr val="2D2D8A">
                    <a:satMod val="103000"/>
                    <a:lumMod val="102000"/>
                    <a:tint val="94000"/>
                  </a:srgbClr>
                </a:gs>
                <a:gs pos="50000">
                  <a:srgbClr val="2D2D8A">
                    <a:satMod val="110000"/>
                    <a:lumMod val="100000"/>
                    <a:shade val="100000"/>
                  </a:srgbClr>
                </a:gs>
                <a:gs pos="100000">
                  <a:srgbClr val="2D2D8A">
                    <a:lumMod val="99000"/>
                    <a:satMod val="120000"/>
                    <a:shade val="78000"/>
                  </a:srgbClr>
                </a:gs>
              </a:gsLst>
              <a:lin ang="5400000" scaled="0"/>
            </a:gradFill>
            <a:ln>
              <a:noFill/>
            </a:ln>
            <a:effectLst>
              <a:outerShdw blurRad="57150" dist="19050" dir="5400000" algn="ctr" rotWithShape="0">
                <a:srgbClr val="000000">
                  <a:alpha val="63000"/>
                </a:srgbClr>
              </a:outerShdw>
            </a:effectLst>
          </p:spPr>
          <p:style>
            <a:lnRef idx="0">
              <a:schemeClr val="accent6"/>
            </a:lnRef>
            <a:fillRef idx="3">
              <a:schemeClr val="accent6"/>
            </a:fillRef>
            <a:effectRef idx="3">
              <a:schemeClr val="accent6"/>
            </a:effectRef>
            <a:fontRef idx="minor">
              <a:schemeClr val="lt1"/>
            </a:fontRef>
          </p:style>
          <p:txBody>
            <a:bodyPr spcFirstLastPara="0" vert="horz" wrap="square" lIns="441428" tIns="45720" rIns="45720" bIns="45720" numCol="1" spcCol="1270" anchor="ctr" anchorCtr="0">
              <a:noAutofit/>
            </a:bodyPr>
            <a:lstStyle/>
            <a:p>
              <a:pPr defTabSz="800080" eaLnBrk="0" fontAlgn="base" hangingPunct="0">
                <a:lnSpc>
                  <a:spcPct val="90000"/>
                </a:lnSpc>
                <a:spcBef>
                  <a:spcPct val="0"/>
                </a:spcBef>
                <a:spcAft>
                  <a:spcPct val="35000"/>
                </a:spcAft>
                <a:defRPr/>
              </a:pPr>
              <a:r>
                <a:rPr lang="en-US" sz="1800" dirty="0">
                  <a:solidFill>
                    <a:srgbClr val="FFFFFF"/>
                  </a:solidFill>
                  <a:latin typeface="Arial"/>
                  <a:cs typeface="Arial"/>
                </a:rPr>
                <a:t>No simple way to infuse machine learning models into the customer facing Stock Trader Application </a:t>
              </a:r>
            </a:p>
          </p:txBody>
        </p:sp>
        <p:sp>
          <p:nvSpPr>
            <p:cNvPr id="28" name="Oval 27"/>
            <p:cNvSpPr/>
            <p:nvPr/>
          </p:nvSpPr>
          <p:spPr>
            <a:xfrm>
              <a:off x="818855" y="5559770"/>
              <a:ext cx="926883" cy="926883"/>
            </a:xfrm>
            <a:prstGeom prst="ellipse">
              <a:avLst/>
            </a:prstGeom>
            <a:solidFill>
              <a:srgbClr val="00B0F0"/>
            </a:solidFill>
            <a:ln w="1905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1"/>
            </a:fillRef>
            <a:effectRef idx="1">
              <a:schemeClr val="accent1"/>
            </a:effectRef>
            <a:fontRef idx="minor">
              <a:schemeClr val="dk1">
                <a:hueOff val="0"/>
                <a:satOff val="0"/>
                <a:lumOff val="0"/>
                <a:alphaOff val="0"/>
              </a:schemeClr>
            </a:fontRef>
          </p:style>
        </p:sp>
      </p:grpSp>
      <p:sp>
        <p:nvSpPr>
          <p:cNvPr id="15" name="Rectangle 6">
            <a:extLst>
              <a:ext uri="{FF2B5EF4-FFF2-40B4-BE49-F238E27FC236}">
                <a16:creationId xmlns:a16="http://schemas.microsoft.com/office/drawing/2014/main" id="{08C27777-E4F1-472E-97B7-3DDF5B1C07E8}"/>
              </a:ext>
            </a:extLst>
          </p:cNvPr>
          <p:cNvSpPr>
            <a:spLocks noChangeArrowheads="1"/>
          </p:cNvSpPr>
          <p:nvPr/>
        </p:nvSpPr>
        <p:spPr bwMode="black">
          <a:xfrm>
            <a:off x="159702" y="4925046"/>
            <a:ext cx="1234758" cy="160973"/>
          </a:xfrm>
          <a:prstGeom prst="rect">
            <a:avLst/>
          </a:prstGeom>
          <a:noFill/>
          <a:ln w="9525">
            <a:noFill/>
            <a:miter lim="800000"/>
            <a:headEnd/>
            <a:tailEnd/>
          </a:ln>
        </p:spPr>
        <p:txBody>
          <a:bodyPr lIns="69056" tIns="34529" rIns="69056" bIns="34529"/>
          <a:lstStyle/>
          <a:p>
            <a:pPr algn="l">
              <a:buClrTx/>
              <a:buFontTx/>
              <a:buNone/>
            </a:pPr>
            <a:fld id="{391C3D94-DA2D-443D-A9BA-81F0F5D18692}" type="slidenum">
              <a:rPr lang="en-US" sz="600"/>
              <a:pPr algn="l">
                <a:buClrTx/>
                <a:buFontTx/>
                <a:buNone/>
              </a:pPr>
              <a:t>24</a:t>
            </a:fld>
            <a:endParaRPr lang="en-US" sz="600" dirty="0"/>
          </a:p>
        </p:txBody>
      </p:sp>
      <p:pic>
        <p:nvPicPr>
          <p:cNvPr id="17" name="Picture 16">
            <a:extLst>
              <a:ext uri="{FF2B5EF4-FFF2-40B4-BE49-F238E27FC236}">
                <a16:creationId xmlns:a16="http://schemas.microsoft.com/office/drawing/2014/main" id="{40447EEE-A185-426B-8326-6964AC1D8F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6914" y="79791"/>
            <a:ext cx="406255" cy="331690"/>
          </a:xfrm>
          <a:prstGeom prst="rect">
            <a:avLst/>
          </a:prstGeom>
        </p:spPr>
      </p:pic>
      <p:sp>
        <p:nvSpPr>
          <p:cNvPr id="3" name="Footer Placeholder 2">
            <a:extLst>
              <a:ext uri="{FF2B5EF4-FFF2-40B4-BE49-F238E27FC236}">
                <a16:creationId xmlns:a16="http://schemas.microsoft.com/office/drawing/2014/main" id="{4F25C909-EF43-7042-AF66-4EB8293F2418}"/>
              </a:ext>
            </a:extLst>
          </p:cNvPr>
          <p:cNvSpPr>
            <a:spLocks noGrp="1"/>
          </p:cNvSpPr>
          <p:nvPr>
            <p:ph type="ftr" sz="quarter" idx="11"/>
          </p:nvPr>
        </p:nvSpPr>
        <p:spPr/>
        <p:txBody>
          <a:bodyPr/>
          <a:lstStyle/>
          <a:p>
            <a:pPr>
              <a:defRPr/>
            </a:pPr>
            <a:r>
              <a:rPr lang="en-US" altLang="en-US" dirty="0">
                <a:solidFill>
                  <a:srgbClr val="FFFFFF"/>
                </a:solidFill>
              </a:rPr>
              <a:t>IBM Cloud Pak for Data Workshop v3.0.1 / © 2020 IBM Corporation</a:t>
            </a:r>
          </a:p>
        </p:txBody>
      </p:sp>
      <p:sp>
        <p:nvSpPr>
          <p:cNvPr id="18" name="Slide Number Placeholder 5">
            <a:extLst>
              <a:ext uri="{FF2B5EF4-FFF2-40B4-BE49-F238E27FC236}">
                <a16:creationId xmlns:a16="http://schemas.microsoft.com/office/drawing/2014/main" id="{2021AADA-CB39-4062-85B8-4CBF0235E39D}"/>
              </a:ext>
            </a:extLst>
          </p:cNvPr>
          <p:cNvSpPr txBox="1">
            <a:spLocks/>
          </p:cNvSpPr>
          <p:nvPr/>
        </p:nvSpPr>
        <p:spPr>
          <a:xfrm>
            <a:off x="7072315" y="4964113"/>
            <a:ext cx="1828732" cy="166687"/>
          </a:xfrm>
          <a:prstGeom prst="rect">
            <a:avLst/>
          </a:prstGeom>
          <a:ln/>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r"/>
            <a:fld id="{59395FB3-9C97-154F-86B2-7E381B951268}" type="slidenum">
              <a:rPr lang="en-US" smtClean="0"/>
              <a:pPr algn="r"/>
              <a:t>24</a:t>
            </a:fld>
            <a:endParaRPr lang="en-US" dirty="0"/>
          </a:p>
        </p:txBody>
      </p:sp>
    </p:spTree>
    <p:extLst>
      <p:ext uri="{BB962C8B-B14F-4D97-AF65-F5344CB8AC3E}">
        <p14:creationId xmlns:p14="http://schemas.microsoft.com/office/powerpoint/2010/main" val="1386497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2"/>
          <p:cNvSpPr>
            <a:spLocks noGrp="1"/>
          </p:cNvSpPr>
          <p:nvPr>
            <p:ph type="title"/>
          </p:nvPr>
        </p:nvSpPr>
        <p:spPr>
          <a:xfrm>
            <a:off x="210312" y="201168"/>
            <a:ext cx="8325059" cy="479822"/>
          </a:xfrm>
        </p:spPr>
        <p:txBody>
          <a:bodyPr/>
          <a:lstStyle/>
          <a:p>
            <a:pPr eaLnBrk="1" hangingPunct="1"/>
            <a:r>
              <a:rPr lang="en-US" altLang="en-US" b="1" dirty="0"/>
              <a:t>Separation (Churn) Risk: Current Rules Based System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85133500"/>
              </p:ext>
            </p:extLst>
          </p:nvPr>
        </p:nvGraphicFramePr>
        <p:xfrm>
          <a:off x="288950" y="857316"/>
          <a:ext cx="8325059" cy="3977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6">
            <a:extLst>
              <a:ext uri="{FF2B5EF4-FFF2-40B4-BE49-F238E27FC236}">
                <a16:creationId xmlns:a16="http://schemas.microsoft.com/office/drawing/2014/main" id="{F62138E6-6AE0-44EB-B15A-9D5D79F42F9E}"/>
              </a:ext>
            </a:extLst>
          </p:cNvPr>
          <p:cNvSpPr>
            <a:spLocks noChangeArrowheads="1"/>
          </p:cNvSpPr>
          <p:nvPr/>
        </p:nvSpPr>
        <p:spPr bwMode="black">
          <a:xfrm>
            <a:off x="159702" y="4925046"/>
            <a:ext cx="1234758" cy="160973"/>
          </a:xfrm>
          <a:prstGeom prst="rect">
            <a:avLst/>
          </a:prstGeom>
          <a:noFill/>
          <a:ln w="9525">
            <a:noFill/>
            <a:miter lim="800000"/>
            <a:headEnd/>
            <a:tailEnd/>
          </a:ln>
        </p:spPr>
        <p:txBody>
          <a:bodyPr lIns="69056" tIns="34529" rIns="69056" bIns="34529"/>
          <a:lstStyle/>
          <a:p>
            <a:pPr algn="l">
              <a:buClrTx/>
              <a:buFontTx/>
              <a:buNone/>
            </a:pPr>
            <a:fld id="{391C3D94-DA2D-443D-A9BA-81F0F5D18692}" type="slidenum">
              <a:rPr lang="en-US" sz="600"/>
              <a:pPr algn="l">
                <a:buClrTx/>
                <a:buFontTx/>
                <a:buNone/>
              </a:pPr>
              <a:t>25</a:t>
            </a:fld>
            <a:endParaRPr lang="en-US" sz="600" dirty="0"/>
          </a:p>
        </p:txBody>
      </p:sp>
      <p:pic>
        <p:nvPicPr>
          <p:cNvPr id="9" name="Picture 8">
            <a:extLst>
              <a:ext uri="{FF2B5EF4-FFF2-40B4-BE49-F238E27FC236}">
                <a16:creationId xmlns:a16="http://schemas.microsoft.com/office/drawing/2014/main" id="{5D06A7D4-2780-43B8-98BD-F00165116D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6914" y="79791"/>
            <a:ext cx="406255" cy="331690"/>
          </a:xfrm>
          <a:prstGeom prst="rect">
            <a:avLst/>
          </a:prstGeom>
        </p:spPr>
      </p:pic>
      <p:sp>
        <p:nvSpPr>
          <p:cNvPr id="12" name="Footer Placeholder 2">
            <a:extLst>
              <a:ext uri="{FF2B5EF4-FFF2-40B4-BE49-F238E27FC236}">
                <a16:creationId xmlns:a16="http://schemas.microsoft.com/office/drawing/2014/main" id="{A598735A-2398-4497-95A8-33701B3DD013}"/>
              </a:ext>
            </a:extLst>
          </p:cNvPr>
          <p:cNvSpPr>
            <a:spLocks noGrp="1"/>
          </p:cNvSpPr>
          <p:nvPr>
            <p:ph type="ftr" sz="quarter" idx="11"/>
          </p:nvPr>
        </p:nvSpPr>
        <p:spPr>
          <a:xfrm>
            <a:off x="237809" y="4954587"/>
            <a:ext cx="4114735" cy="166687"/>
          </a:xfrm>
        </p:spPr>
        <p:txBody>
          <a:bodyPr/>
          <a:lstStyle/>
          <a:p>
            <a:pPr>
              <a:defRPr/>
            </a:pPr>
            <a:r>
              <a:rPr lang="en-US" altLang="en-US" dirty="0">
                <a:solidFill>
                  <a:srgbClr val="FFFFFF"/>
                </a:solidFill>
              </a:rPr>
              <a:t>IBM Cloud Pak for Data Workshop v3.0.1 / © 2020 IBM Corporation</a:t>
            </a:r>
          </a:p>
        </p:txBody>
      </p:sp>
      <p:sp>
        <p:nvSpPr>
          <p:cNvPr id="13" name="Slide Number Placeholder 3">
            <a:extLst>
              <a:ext uri="{FF2B5EF4-FFF2-40B4-BE49-F238E27FC236}">
                <a16:creationId xmlns:a16="http://schemas.microsoft.com/office/drawing/2014/main" id="{BEA32038-6A04-48AF-B5B4-8363618FF6EE}"/>
              </a:ext>
            </a:extLst>
          </p:cNvPr>
          <p:cNvSpPr>
            <a:spLocks noGrp="1"/>
          </p:cNvSpPr>
          <p:nvPr>
            <p:ph type="sldNum" sz="quarter" idx="12"/>
          </p:nvPr>
        </p:nvSpPr>
        <p:spPr>
          <a:xfrm>
            <a:off x="7086600" y="4954586"/>
            <a:ext cx="1828732" cy="166687"/>
          </a:xfrm>
        </p:spPr>
        <p:txBody>
          <a:bodyPr/>
          <a:lstStyle/>
          <a:p>
            <a:fld id="{808CACDB-2378-4210-AD51-6B94F2BC1875}" type="slidenum">
              <a:rPr lang="en-US" altLang="en-US" smtClean="0">
                <a:solidFill>
                  <a:srgbClr val="FFFFFF"/>
                </a:solidFill>
              </a:rPr>
              <a:pPr/>
              <a:t>25</a:t>
            </a:fld>
            <a:endParaRPr lang="en-US" altLang="en-US" dirty="0">
              <a:solidFill>
                <a:srgbClr val="FFFFFF"/>
              </a:solidFill>
            </a:endParaRPr>
          </a:p>
        </p:txBody>
      </p:sp>
    </p:spTree>
    <p:extLst>
      <p:ext uri="{BB962C8B-B14F-4D97-AF65-F5344CB8AC3E}">
        <p14:creationId xmlns:p14="http://schemas.microsoft.com/office/powerpoint/2010/main" val="3030553499"/>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2"/>
          <p:cNvSpPr>
            <a:spLocks noGrp="1"/>
          </p:cNvSpPr>
          <p:nvPr>
            <p:ph type="title"/>
          </p:nvPr>
        </p:nvSpPr>
        <p:spPr>
          <a:xfrm>
            <a:off x="210312" y="201168"/>
            <a:ext cx="8325060" cy="445770"/>
          </a:xfrm>
        </p:spPr>
        <p:txBody>
          <a:bodyPr/>
          <a:lstStyle/>
          <a:p>
            <a:pPr eaLnBrk="1" hangingPunct="1"/>
            <a:r>
              <a:rPr lang="en-US" altLang="en-US" b="1" dirty="0"/>
              <a:t>Separation (Churn) Risk: New Data Driven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73005977"/>
              </p:ext>
            </p:extLst>
          </p:nvPr>
        </p:nvGraphicFramePr>
        <p:xfrm>
          <a:off x="174332" y="735807"/>
          <a:ext cx="8848837" cy="4327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6">
            <a:extLst>
              <a:ext uri="{FF2B5EF4-FFF2-40B4-BE49-F238E27FC236}">
                <a16:creationId xmlns:a16="http://schemas.microsoft.com/office/drawing/2014/main" id="{91C289F7-3F4E-4341-9E84-AEC79002FF38}"/>
              </a:ext>
            </a:extLst>
          </p:cNvPr>
          <p:cNvSpPr>
            <a:spLocks noChangeArrowheads="1"/>
          </p:cNvSpPr>
          <p:nvPr/>
        </p:nvSpPr>
        <p:spPr bwMode="black">
          <a:xfrm>
            <a:off x="159702" y="4925046"/>
            <a:ext cx="1234758" cy="160973"/>
          </a:xfrm>
          <a:prstGeom prst="rect">
            <a:avLst/>
          </a:prstGeom>
          <a:noFill/>
          <a:ln w="9525">
            <a:noFill/>
            <a:miter lim="800000"/>
            <a:headEnd/>
            <a:tailEnd/>
          </a:ln>
        </p:spPr>
        <p:txBody>
          <a:bodyPr lIns="69056" tIns="34529" rIns="69056" bIns="34529"/>
          <a:lstStyle/>
          <a:p>
            <a:pPr algn="l">
              <a:buClrTx/>
              <a:buFontTx/>
              <a:buNone/>
            </a:pPr>
            <a:fld id="{391C3D94-DA2D-443D-A9BA-81F0F5D18692}" type="slidenum">
              <a:rPr lang="en-US" sz="600"/>
              <a:pPr algn="l">
                <a:buClrTx/>
                <a:buFontTx/>
                <a:buNone/>
              </a:pPr>
              <a:t>26</a:t>
            </a:fld>
            <a:endParaRPr lang="en-US" sz="600" dirty="0"/>
          </a:p>
        </p:txBody>
      </p:sp>
      <p:sp>
        <p:nvSpPr>
          <p:cNvPr id="2" name="Footer Placeholder 1">
            <a:extLst>
              <a:ext uri="{FF2B5EF4-FFF2-40B4-BE49-F238E27FC236}">
                <a16:creationId xmlns:a16="http://schemas.microsoft.com/office/drawing/2014/main" id="{2EF85147-FDBE-6646-A10C-BD6F7F2CD525}"/>
              </a:ext>
            </a:extLst>
          </p:cNvPr>
          <p:cNvSpPr>
            <a:spLocks noGrp="1"/>
          </p:cNvSpPr>
          <p:nvPr>
            <p:ph type="ftr" sz="quarter" idx="11"/>
          </p:nvPr>
        </p:nvSpPr>
        <p:spPr/>
        <p:txBody>
          <a:bodyPr/>
          <a:lstStyle/>
          <a:p>
            <a:pPr>
              <a:defRPr/>
            </a:pPr>
            <a:r>
              <a:rPr lang="en-US" altLang="en-US" dirty="0">
                <a:solidFill>
                  <a:srgbClr val="FFFFFF"/>
                </a:solidFill>
              </a:rPr>
              <a:t>IBM Cloud Pak for Data Workshop v3.0.1 / © 2020 IBM Corporation</a:t>
            </a:r>
          </a:p>
        </p:txBody>
      </p:sp>
      <p:sp>
        <p:nvSpPr>
          <p:cNvPr id="3" name="Slide Number Placeholder 2">
            <a:extLst>
              <a:ext uri="{FF2B5EF4-FFF2-40B4-BE49-F238E27FC236}">
                <a16:creationId xmlns:a16="http://schemas.microsoft.com/office/drawing/2014/main" id="{9702CA97-2E9C-2E4B-8713-523FDE42B0A8}"/>
              </a:ext>
            </a:extLst>
          </p:cNvPr>
          <p:cNvSpPr>
            <a:spLocks noGrp="1"/>
          </p:cNvSpPr>
          <p:nvPr>
            <p:ph type="sldNum" sz="quarter" idx="12"/>
          </p:nvPr>
        </p:nvSpPr>
        <p:spPr/>
        <p:txBody>
          <a:bodyPr/>
          <a:lstStyle/>
          <a:p>
            <a:fld id="{808CACDB-2378-4210-AD51-6B94F2BC1875}" type="slidenum">
              <a:rPr lang="en-US" altLang="en-US" smtClean="0">
                <a:solidFill>
                  <a:srgbClr val="FFFFFF"/>
                </a:solidFill>
              </a:rPr>
              <a:pPr/>
              <a:t>26</a:t>
            </a:fld>
            <a:endParaRPr lang="en-US" altLang="en-US" dirty="0">
              <a:solidFill>
                <a:srgbClr val="FFFFFF"/>
              </a:solidFill>
            </a:endParaRPr>
          </a:p>
        </p:txBody>
      </p:sp>
      <p:pic>
        <p:nvPicPr>
          <p:cNvPr id="9" name="Picture 8">
            <a:extLst>
              <a:ext uri="{FF2B5EF4-FFF2-40B4-BE49-F238E27FC236}">
                <a16:creationId xmlns:a16="http://schemas.microsoft.com/office/drawing/2014/main" id="{F2E3822A-F432-44FA-BD67-0E4F51F9E4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6914" y="79791"/>
            <a:ext cx="406255" cy="331690"/>
          </a:xfrm>
          <a:prstGeom prst="rect">
            <a:avLst/>
          </a:prstGeom>
        </p:spPr>
      </p:pic>
    </p:spTree>
    <p:extLst>
      <p:ext uri="{BB962C8B-B14F-4D97-AF65-F5344CB8AC3E}">
        <p14:creationId xmlns:p14="http://schemas.microsoft.com/office/powerpoint/2010/main" val="408737228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0" name="Group 50"/>
          <p:cNvGrpSpPr>
            <a:grpSpLocks/>
          </p:cNvGrpSpPr>
          <p:nvPr/>
        </p:nvGrpSpPr>
        <p:grpSpPr bwMode="auto">
          <a:xfrm>
            <a:off x="4854618" y="2338256"/>
            <a:ext cx="1094837" cy="1428549"/>
            <a:chOff x="5816225" y="3549570"/>
            <a:chExt cx="1278287" cy="1604464"/>
          </a:xfrm>
        </p:grpSpPr>
        <p:sp>
          <p:nvSpPr>
            <p:cNvPr id="57395" name="TextBox 10"/>
            <p:cNvSpPr txBox="1">
              <a:spLocks noChangeArrowheads="1"/>
            </p:cNvSpPr>
            <p:nvPr/>
          </p:nvSpPr>
          <p:spPr bwMode="auto">
            <a:xfrm>
              <a:off x="5816225" y="4145089"/>
              <a:ext cx="1278287" cy="100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spcBef>
                  <a:spcPct val="20000"/>
                </a:spcBef>
                <a:buChar char="•"/>
                <a:defRPr sz="3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har char="–"/>
                <a:defRPr sz="2800">
                  <a:solidFill>
                    <a:schemeClr val="bg1"/>
                  </a:solidFill>
                  <a:latin typeface="Calibri" panose="020F0502020204030204" pitchFamily="34" charset="0"/>
                  <a:ea typeface="Calibri" panose="020F0502020204030204" pitchFamily="34" charset="0"/>
                  <a:cs typeface="Calibri" panose="020F0502020204030204" pitchFamily="34" charset="0"/>
                </a:defRPr>
              </a:lvl2pPr>
              <a:lvl3pPr marL="1143000" indent="-228600" defTabSz="457200">
                <a:spcBef>
                  <a:spcPct val="20000"/>
                </a:spcBef>
                <a:buChar char="•"/>
                <a:defRPr sz="2400">
                  <a:solidFill>
                    <a:schemeClr val="bg1"/>
                  </a:solidFill>
                  <a:latin typeface="Calibri" panose="020F0502020204030204" pitchFamily="34" charset="0"/>
                  <a:ea typeface="Calibri" panose="020F0502020204030204" pitchFamily="34" charset="0"/>
                  <a:cs typeface="Calibri" panose="020F0502020204030204" pitchFamily="34" charset="0"/>
                </a:defRPr>
              </a:lvl3pPr>
              <a:lvl4pPr marL="16002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4pPr>
              <a:lvl5pPr marL="20574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5pPr>
              <a:lvl6pPr marL="25146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6pPr>
              <a:lvl7pPr marL="29718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7pPr>
              <a:lvl8pPr marL="34290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8pPr>
              <a:lvl9pPr marL="38862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9pPr>
            </a:lstStyle>
            <a:p>
              <a:pPr algn="ctr" defTabSz="342900">
                <a:lnSpc>
                  <a:spcPct val="97000"/>
                </a:lnSpc>
                <a:spcBef>
                  <a:spcPct val="0"/>
                </a:spcBef>
                <a:buClr>
                  <a:srgbClr val="000600"/>
                </a:buClr>
                <a:buNone/>
                <a:defRPr/>
              </a:pPr>
              <a:r>
                <a:rPr lang="en-US" altLang="en-US" sz="900" b="1" dirty="0">
                  <a:latin typeface="IBM Plex Sans" panose="020B0503050203000203" pitchFamily="34" charset="0"/>
                  <a:ea typeface="Arial Unicode MS" panose="020B0604020202020204" pitchFamily="34" charset="-128"/>
                  <a:cs typeface="Arial Unicode MS" panose="020B0604020202020204" pitchFamily="34" charset="-128"/>
                </a:rPr>
                <a:t>Machine Learning Model to Predict Separation Risk as High, Medium or Low</a:t>
              </a:r>
            </a:p>
          </p:txBody>
        </p:sp>
        <p:pic>
          <p:nvPicPr>
            <p:cNvPr id="57396" name="Picture 14" descr="gears_ico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47022" y="3549570"/>
              <a:ext cx="952461" cy="84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Title 1"/>
          <p:cNvSpPr txBox="1">
            <a:spLocks/>
          </p:cNvSpPr>
          <p:nvPr/>
        </p:nvSpPr>
        <p:spPr bwMode="auto">
          <a:xfrm>
            <a:off x="231960" y="2920670"/>
            <a:ext cx="1287827" cy="335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har char="–"/>
              <a:defRPr sz="2800">
                <a:solidFill>
                  <a:schemeClr val="bg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bg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9pPr>
          </a:lstStyle>
          <a:p>
            <a:pPr algn="ctr" defTabSz="685800">
              <a:spcBef>
                <a:spcPct val="0"/>
              </a:spcBef>
              <a:buNone/>
              <a:defRPr/>
            </a:pPr>
            <a:r>
              <a:rPr lang="en-US" altLang="en-US" sz="1200" b="1" dirty="0">
                <a:latin typeface="IBM Plex Sans" panose="020B0503050203000203" pitchFamily="34" charset="0"/>
                <a:cs typeface="Arial" panose="020B0604020202020204" pitchFamily="34" charset="0"/>
              </a:rPr>
              <a:t>Personalized Retention Offers</a:t>
            </a:r>
          </a:p>
        </p:txBody>
      </p:sp>
      <p:sp>
        <p:nvSpPr>
          <p:cNvPr id="57383" name="AutoShape 4" descr="Image result for humvee broken down"/>
          <p:cNvSpPr>
            <a:spLocks noChangeAspect="1" noChangeArrowheads="1"/>
          </p:cNvSpPr>
          <p:nvPr/>
        </p:nvSpPr>
        <p:spPr bwMode="auto">
          <a:xfrm>
            <a:off x="1190625" y="-108346"/>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har char="–"/>
              <a:defRPr sz="2800">
                <a:solidFill>
                  <a:schemeClr val="bg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har char="•"/>
              <a:defRPr sz="2400">
                <a:solidFill>
                  <a:schemeClr val="bg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9pPr>
          </a:lstStyle>
          <a:p>
            <a:pPr defTabSz="685800">
              <a:lnSpc>
                <a:spcPct val="90000"/>
              </a:lnSpc>
              <a:spcBef>
                <a:spcPct val="0"/>
              </a:spcBef>
              <a:buNone/>
              <a:defRPr/>
            </a:pPr>
            <a:endParaRPr lang="en-US" altLang="en-US" sz="1650" dirty="0">
              <a:latin typeface="IBM Plex Sans" panose="020B0503050203000203" pitchFamily="34" charset="0"/>
              <a:ea typeface="MS PGothic" panose="020B0600070205080204" pitchFamily="34" charset="-128"/>
              <a:cs typeface="Arial" panose="020B0604020202020204" pitchFamily="34" charset="0"/>
            </a:endParaRPr>
          </a:p>
        </p:txBody>
      </p:sp>
      <p:pic>
        <p:nvPicPr>
          <p:cNvPr id="64" name="Picture 11" descr="arrow_big_gray.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1424035">
            <a:off x="4164123" y="3176229"/>
            <a:ext cx="707285" cy="334969"/>
          </a:xfrm>
          <a:prstGeom prst="rect">
            <a:avLst/>
          </a:prstGeom>
          <a:noFill/>
          <a:ln>
            <a:noFill/>
          </a:ln>
          <a:scene3d>
            <a:camera prst="orthographicFront">
              <a:rot lat="0" lon="0" rev="13799999"/>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0"/>
          <p:cNvSpPr txBox="1">
            <a:spLocks noChangeArrowheads="1"/>
          </p:cNvSpPr>
          <p:nvPr/>
        </p:nvSpPr>
        <p:spPr bwMode="auto">
          <a:xfrm>
            <a:off x="3012402" y="3689100"/>
            <a:ext cx="1200675" cy="62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spcBef>
                <a:spcPct val="20000"/>
              </a:spcBef>
              <a:buChar char="•"/>
              <a:defRPr sz="3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har char="–"/>
              <a:defRPr sz="2800">
                <a:solidFill>
                  <a:schemeClr val="bg1"/>
                </a:solidFill>
                <a:latin typeface="Calibri" panose="020F0502020204030204" pitchFamily="34" charset="0"/>
                <a:ea typeface="Calibri" panose="020F0502020204030204" pitchFamily="34" charset="0"/>
                <a:cs typeface="Calibri" panose="020F0502020204030204" pitchFamily="34" charset="0"/>
              </a:defRPr>
            </a:lvl2pPr>
            <a:lvl3pPr marL="1143000" indent="-228600" defTabSz="457200">
              <a:spcBef>
                <a:spcPct val="20000"/>
              </a:spcBef>
              <a:buChar char="•"/>
              <a:defRPr sz="2400">
                <a:solidFill>
                  <a:schemeClr val="bg1"/>
                </a:solidFill>
                <a:latin typeface="Calibri" panose="020F0502020204030204" pitchFamily="34" charset="0"/>
                <a:ea typeface="Calibri" panose="020F0502020204030204" pitchFamily="34" charset="0"/>
                <a:cs typeface="Calibri" panose="020F0502020204030204" pitchFamily="34" charset="0"/>
              </a:defRPr>
            </a:lvl3pPr>
            <a:lvl4pPr marL="16002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4pPr>
            <a:lvl5pPr marL="20574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5pPr>
            <a:lvl6pPr marL="25146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6pPr>
            <a:lvl7pPr marL="29718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7pPr>
            <a:lvl8pPr marL="34290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8pPr>
            <a:lvl9pPr marL="38862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9pPr>
          </a:lstStyle>
          <a:p>
            <a:pPr algn="ctr" defTabSz="342900">
              <a:lnSpc>
                <a:spcPct val="97000"/>
              </a:lnSpc>
              <a:spcBef>
                <a:spcPct val="0"/>
              </a:spcBef>
              <a:buClr>
                <a:srgbClr val="000600"/>
              </a:buClr>
              <a:buNone/>
              <a:defRPr/>
            </a:pPr>
            <a:r>
              <a:rPr lang="en-US" altLang="en-US" sz="1200" b="1" dirty="0">
                <a:latin typeface="IBM Plex Sans" panose="020B0503050203000203" pitchFamily="34" charset="0"/>
                <a:ea typeface="Arial Unicode MS" panose="020B0604020202020204" pitchFamily="34" charset="-128"/>
                <a:cs typeface="Arial Unicode MS" panose="020B0604020202020204" pitchFamily="34" charset="-128"/>
              </a:rPr>
              <a:t>Transactional</a:t>
            </a:r>
          </a:p>
          <a:p>
            <a:pPr algn="ctr" defTabSz="342900">
              <a:lnSpc>
                <a:spcPct val="97000"/>
              </a:lnSpc>
              <a:spcBef>
                <a:spcPct val="0"/>
              </a:spcBef>
              <a:buClr>
                <a:srgbClr val="000600"/>
              </a:buClr>
              <a:buNone/>
              <a:defRPr/>
            </a:pPr>
            <a:r>
              <a:rPr lang="en-US" altLang="en-US" sz="1200" b="1" dirty="0">
                <a:latin typeface="IBM Plex Sans" panose="020B0503050203000203" pitchFamily="34" charset="0"/>
                <a:ea typeface="Arial Unicode MS" panose="020B0604020202020204" pitchFamily="34" charset="-128"/>
                <a:cs typeface="Arial Unicode MS" panose="020B0604020202020204" pitchFamily="34" charset="-128"/>
              </a:rPr>
              <a:t>Activity</a:t>
            </a:r>
          </a:p>
          <a:p>
            <a:pPr algn="ctr" defTabSz="342900">
              <a:lnSpc>
                <a:spcPct val="97000"/>
              </a:lnSpc>
              <a:spcBef>
                <a:spcPct val="0"/>
              </a:spcBef>
              <a:buClr>
                <a:srgbClr val="000600"/>
              </a:buClr>
              <a:buNone/>
              <a:defRPr/>
            </a:pPr>
            <a:r>
              <a:rPr lang="en-US" altLang="en-US" sz="1200" b="1" dirty="0">
                <a:latin typeface="IBM Plex Sans" panose="020B0503050203000203" pitchFamily="34" charset="0"/>
                <a:ea typeface="Arial Unicode MS" panose="020B0604020202020204" pitchFamily="34" charset="-128"/>
                <a:cs typeface="Arial Unicode MS" panose="020B0604020202020204" pitchFamily="34" charset="-128"/>
              </a:rPr>
              <a:t>Data</a:t>
            </a:r>
          </a:p>
        </p:txBody>
      </p:sp>
      <p:pic>
        <p:nvPicPr>
          <p:cNvPr id="65" name="Picture 47" descr="datacan_gray_ic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143379" y="1482595"/>
            <a:ext cx="632790" cy="4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47" descr="datacan_gray_ic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216942" y="1572010"/>
            <a:ext cx="692943" cy="44508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0"/>
          <p:cNvSpPr txBox="1">
            <a:spLocks noChangeArrowheads="1"/>
          </p:cNvSpPr>
          <p:nvPr/>
        </p:nvSpPr>
        <p:spPr bwMode="auto">
          <a:xfrm>
            <a:off x="2878863" y="2052602"/>
            <a:ext cx="1425929" cy="808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spcBef>
                <a:spcPct val="20000"/>
              </a:spcBef>
              <a:buChar char="•"/>
              <a:defRPr sz="3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har char="–"/>
              <a:defRPr sz="2800">
                <a:solidFill>
                  <a:schemeClr val="bg1"/>
                </a:solidFill>
                <a:latin typeface="Calibri" panose="020F0502020204030204" pitchFamily="34" charset="0"/>
                <a:ea typeface="Calibri" panose="020F0502020204030204" pitchFamily="34" charset="0"/>
                <a:cs typeface="Calibri" panose="020F0502020204030204" pitchFamily="34" charset="0"/>
              </a:defRPr>
            </a:lvl2pPr>
            <a:lvl3pPr marL="1143000" indent="-228600" defTabSz="457200">
              <a:spcBef>
                <a:spcPct val="20000"/>
              </a:spcBef>
              <a:buChar char="•"/>
              <a:defRPr sz="2400">
                <a:solidFill>
                  <a:schemeClr val="bg1"/>
                </a:solidFill>
                <a:latin typeface="Calibri" panose="020F0502020204030204" pitchFamily="34" charset="0"/>
                <a:ea typeface="Calibri" panose="020F0502020204030204" pitchFamily="34" charset="0"/>
                <a:cs typeface="Calibri" panose="020F0502020204030204" pitchFamily="34" charset="0"/>
              </a:defRPr>
            </a:lvl3pPr>
            <a:lvl4pPr marL="16002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4pPr>
            <a:lvl5pPr marL="20574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5pPr>
            <a:lvl6pPr marL="25146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6pPr>
            <a:lvl7pPr marL="29718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7pPr>
            <a:lvl8pPr marL="34290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8pPr>
            <a:lvl9pPr marL="38862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9pPr>
          </a:lstStyle>
          <a:p>
            <a:pPr algn="ctr" defTabSz="342900">
              <a:lnSpc>
                <a:spcPct val="97000"/>
              </a:lnSpc>
              <a:spcBef>
                <a:spcPct val="0"/>
              </a:spcBef>
              <a:buClr>
                <a:srgbClr val="000600"/>
              </a:buClr>
              <a:buNone/>
              <a:defRPr/>
            </a:pPr>
            <a:r>
              <a:rPr lang="en-US" altLang="en-US" sz="1200" b="1" dirty="0">
                <a:latin typeface="IBM Plex Sans" panose="020B0503050203000203" pitchFamily="34" charset="0"/>
                <a:ea typeface="Arial Unicode MS" panose="020B0604020202020204" pitchFamily="34" charset="-128"/>
                <a:cs typeface="Arial Unicode MS" panose="020B0604020202020204" pitchFamily="34" charset="-128"/>
              </a:rPr>
              <a:t>Customer Demographics &amp;</a:t>
            </a:r>
          </a:p>
          <a:p>
            <a:pPr algn="ctr" defTabSz="342900">
              <a:lnSpc>
                <a:spcPct val="97000"/>
              </a:lnSpc>
              <a:spcBef>
                <a:spcPct val="0"/>
              </a:spcBef>
              <a:buClr>
                <a:srgbClr val="000600"/>
              </a:buClr>
              <a:buNone/>
              <a:defRPr/>
            </a:pPr>
            <a:r>
              <a:rPr lang="en-US" altLang="en-US" sz="1200" b="1" dirty="0">
                <a:latin typeface="IBM Plex Sans" panose="020B0503050203000203" pitchFamily="34" charset="0"/>
                <a:ea typeface="Arial Unicode MS" panose="020B0604020202020204" pitchFamily="34" charset="-128"/>
                <a:cs typeface="Arial Unicode MS" panose="020B0604020202020204" pitchFamily="34" charset="-128"/>
              </a:rPr>
              <a:t>Customer Churn</a:t>
            </a:r>
          </a:p>
          <a:p>
            <a:pPr algn="ctr" defTabSz="342900">
              <a:lnSpc>
                <a:spcPct val="97000"/>
              </a:lnSpc>
              <a:spcBef>
                <a:spcPct val="0"/>
              </a:spcBef>
              <a:buClr>
                <a:srgbClr val="000600"/>
              </a:buClr>
              <a:buNone/>
              <a:defRPr/>
            </a:pPr>
            <a:r>
              <a:rPr lang="en-US" altLang="en-US" sz="1200" b="1" dirty="0">
                <a:latin typeface="IBM Plex Sans" panose="020B0503050203000203" pitchFamily="34" charset="0"/>
                <a:ea typeface="Arial Unicode MS" panose="020B0604020202020204" pitchFamily="34" charset="-128"/>
                <a:cs typeface="Arial Unicode MS" panose="020B0604020202020204" pitchFamily="34" charset="-128"/>
              </a:rPr>
              <a:t>Data</a:t>
            </a:r>
          </a:p>
        </p:txBody>
      </p:sp>
      <p:pic>
        <p:nvPicPr>
          <p:cNvPr id="67" name="Picture 47" descr="datacan_gray_ic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175029" y="3113542"/>
            <a:ext cx="632790" cy="4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47" descr="datacan_gray_ic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243290" y="3230808"/>
            <a:ext cx="692943" cy="4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4"/>
          <p:cNvSpPr>
            <a:spLocks noChangeArrowheads="1"/>
          </p:cNvSpPr>
          <p:nvPr/>
        </p:nvSpPr>
        <p:spPr bwMode="auto">
          <a:xfrm>
            <a:off x="1354748" y="1600774"/>
            <a:ext cx="1494085" cy="45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spcBef>
                <a:spcPct val="20000"/>
              </a:spcBef>
              <a:buChar char="•"/>
              <a:defRPr sz="3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har char="–"/>
              <a:defRPr sz="2800">
                <a:solidFill>
                  <a:schemeClr val="bg1"/>
                </a:solidFill>
                <a:latin typeface="Calibri" panose="020F0502020204030204" pitchFamily="34" charset="0"/>
                <a:ea typeface="Calibri" panose="020F0502020204030204" pitchFamily="34" charset="0"/>
                <a:cs typeface="Calibri" panose="020F0502020204030204" pitchFamily="34" charset="0"/>
              </a:defRPr>
            </a:lvl2pPr>
            <a:lvl3pPr marL="1143000" indent="-228600" defTabSz="457200">
              <a:spcBef>
                <a:spcPct val="20000"/>
              </a:spcBef>
              <a:buChar char="•"/>
              <a:defRPr sz="2400">
                <a:solidFill>
                  <a:schemeClr val="bg1"/>
                </a:solidFill>
                <a:latin typeface="Calibri" panose="020F0502020204030204" pitchFamily="34" charset="0"/>
                <a:ea typeface="Calibri" panose="020F0502020204030204" pitchFamily="34" charset="0"/>
                <a:cs typeface="Calibri" panose="020F0502020204030204" pitchFamily="34" charset="0"/>
              </a:defRPr>
            </a:lvl3pPr>
            <a:lvl4pPr marL="16002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4pPr>
            <a:lvl5pPr marL="20574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5pPr>
            <a:lvl6pPr marL="25146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6pPr>
            <a:lvl7pPr marL="29718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7pPr>
            <a:lvl8pPr marL="34290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8pPr>
            <a:lvl9pPr marL="38862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9pPr>
          </a:lstStyle>
          <a:p>
            <a:pPr algn="ctr" defTabSz="342900">
              <a:lnSpc>
                <a:spcPct val="97000"/>
              </a:lnSpc>
              <a:spcBef>
                <a:spcPct val="0"/>
              </a:spcBef>
              <a:buClr>
                <a:srgbClr val="000600"/>
              </a:buClr>
              <a:buNone/>
              <a:defRPr/>
            </a:pPr>
            <a:r>
              <a:rPr lang="en-US" altLang="en-US" sz="1200" b="1" dirty="0">
                <a:latin typeface="IBM Plex Sans" panose="020B0503050203000203" pitchFamily="34" charset="0"/>
                <a:cs typeface="Arial" panose="020B0604020202020204" pitchFamily="34" charset="0"/>
              </a:rPr>
              <a:t>Customer Logs </a:t>
            </a:r>
          </a:p>
          <a:p>
            <a:pPr algn="ctr" defTabSz="342900">
              <a:lnSpc>
                <a:spcPct val="97000"/>
              </a:lnSpc>
              <a:spcBef>
                <a:spcPct val="0"/>
              </a:spcBef>
              <a:buClr>
                <a:srgbClr val="000600"/>
              </a:buClr>
              <a:buNone/>
              <a:defRPr/>
            </a:pPr>
            <a:r>
              <a:rPr lang="en-US" altLang="en-US" sz="1200" b="1" dirty="0">
                <a:latin typeface="IBM Plex Sans" panose="020B0503050203000203" pitchFamily="34" charset="0"/>
                <a:cs typeface="Arial" panose="020B0604020202020204" pitchFamily="34" charset="0"/>
              </a:rPr>
              <a:t>Into Application</a:t>
            </a:r>
          </a:p>
        </p:txBody>
      </p:sp>
      <p:sp>
        <p:nvSpPr>
          <p:cNvPr id="10" name="Rectangle 37"/>
          <p:cNvSpPr>
            <a:spLocks noChangeArrowheads="1"/>
          </p:cNvSpPr>
          <p:nvPr/>
        </p:nvSpPr>
        <p:spPr bwMode="auto">
          <a:xfrm>
            <a:off x="1568909" y="2845031"/>
            <a:ext cx="1009650" cy="45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sz="3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har char="–"/>
              <a:defRPr sz="2800">
                <a:solidFill>
                  <a:schemeClr val="bg1"/>
                </a:solidFill>
                <a:latin typeface="Calibri" panose="020F0502020204030204" pitchFamily="34" charset="0"/>
                <a:ea typeface="Calibri" panose="020F0502020204030204" pitchFamily="34" charset="0"/>
                <a:cs typeface="Calibri" panose="020F0502020204030204" pitchFamily="34" charset="0"/>
              </a:defRPr>
            </a:lvl2pPr>
            <a:lvl3pPr marL="1143000" indent="-228600" defTabSz="457200">
              <a:spcBef>
                <a:spcPct val="20000"/>
              </a:spcBef>
              <a:buChar char="•"/>
              <a:defRPr sz="2400">
                <a:solidFill>
                  <a:schemeClr val="bg1"/>
                </a:solidFill>
                <a:latin typeface="Calibri" panose="020F0502020204030204" pitchFamily="34" charset="0"/>
                <a:ea typeface="Calibri" panose="020F0502020204030204" pitchFamily="34" charset="0"/>
                <a:cs typeface="Calibri" panose="020F0502020204030204" pitchFamily="34" charset="0"/>
              </a:defRPr>
            </a:lvl3pPr>
            <a:lvl4pPr marL="16002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4pPr>
            <a:lvl5pPr marL="20574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5pPr>
            <a:lvl6pPr marL="25146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6pPr>
            <a:lvl7pPr marL="29718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7pPr>
            <a:lvl8pPr marL="34290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8pPr>
            <a:lvl9pPr marL="38862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9pPr>
          </a:lstStyle>
          <a:p>
            <a:pPr algn="ctr" defTabSz="342900">
              <a:lnSpc>
                <a:spcPct val="97000"/>
              </a:lnSpc>
              <a:spcBef>
                <a:spcPct val="0"/>
              </a:spcBef>
              <a:buClr>
                <a:srgbClr val="000600"/>
              </a:buClr>
              <a:buNone/>
              <a:defRPr/>
            </a:pPr>
            <a:r>
              <a:rPr lang="en-US" altLang="en-US" sz="1200" b="1" dirty="0">
                <a:latin typeface="IBM Plex Sans" panose="020B0503050203000203" pitchFamily="34" charset="0"/>
                <a:ea typeface="Arial Unicode MS" panose="020B0604020202020204" pitchFamily="34" charset="-128"/>
                <a:cs typeface="Arial Unicode MS" panose="020B0604020202020204" pitchFamily="34" charset="-128"/>
              </a:rPr>
              <a:t>Real Time Scoring</a:t>
            </a:r>
          </a:p>
        </p:txBody>
      </p:sp>
      <p:pic>
        <p:nvPicPr>
          <p:cNvPr id="35" name="Picture 9" descr="arrow_symbol.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920285" y="2050358"/>
            <a:ext cx="241784" cy="24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9" descr="arrow_symbol.png"/>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rot="16200000">
            <a:off x="1885589" y="3368221"/>
            <a:ext cx="271244" cy="22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70" descr="C:\Documents and Settings\Administrator\Local Settings\Temporary Internet Files\Content.IE5\LUQYBXMP\MCj04325960000[1].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688630" y="1005229"/>
            <a:ext cx="724081" cy="6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30"/>
          <p:cNvSpPr>
            <a:spLocks noChangeArrowheads="1"/>
          </p:cNvSpPr>
          <p:nvPr/>
        </p:nvSpPr>
        <p:spPr bwMode="auto">
          <a:xfrm>
            <a:off x="1431670" y="4239408"/>
            <a:ext cx="1175389" cy="62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spcBef>
                <a:spcPct val="20000"/>
              </a:spcBef>
              <a:buChar char="•"/>
              <a:defRPr sz="3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har char="–"/>
              <a:defRPr sz="2800">
                <a:solidFill>
                  <a:schemeClr val="bg1"/>
                </a:solidFill>
                <a:latin typeface="Calibri" panose="020F0502020204030204" pitchFamily="34" charset="0"/>
                <a:ea typeface="Calibri" panose="020F0502020204030204" pitchFamily="34" charset="0"/>
                <a:cs typeface="Calibri" panose="020F0502020204030204" pitchFamily="34" charset="0"/>
              </a:defRPr>
            </a:lvl2pPr>
            <a:lvl3pPr marL="1143000" indent="-228600" defTabSz="457200">
              <a:spcBef>
                <a:spcPct val="20000"/>
              </a:spcBef>
              <a:buChar char="•"/>
              <a:defRPr sz="2400">
                <a:solidFill>
                  <a:schemeClr val="bg1"/>
                </a:solidFill>
                <a:latin typeface="Calibri" panose="020F0502020204030204" pitchFamily="34" charset="0"/>
                <a:ea typeface="Calibri" panose="020F0502020204030204" pitchFamily="34" charset="0"/>
                <a:cs typeface="Calibri" panose="020F0502020204030204" pitchFamily="34" charset="0"/>
              </a:defRPr>
            </a:lvl3pPr>
            <a:lvl4pPr marL="16002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4pPr>
            <a:lvl5pPr marL="20574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5pPr>
            <a:lvl6pPr marL="25146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6pPr>
            <a:lvl7pPr marL="29718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7pPr>
            <a:lvl8pPr marL="34290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8pPr>
            <a:lvl9pPr marL="38862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9pPr>
          </a:lstStyle>
          <a:p>
            <a:pPr algn="ctr" defTabSz="342900">
              <a:lnSpc>
                <a:spcPct val="97000"/>
              </a:lnSpc>
              <a:spcBef>
                <a:spcPct val="0"/>
              </a:spcBef>
              <a:buClr>
                <a:srgbClr val="000600"/>
              </a:buClr>
              <a:buNone/>
              <a:defRPr/>
            </a:pPr>
            <a:r>
              <a:rPr lang="en-US" altLang="en-US" sz="1200" b="1" dirty="0">
                <a:latin typeface="IBM Plex Sans" panose="020B0503050203000203" pitchFamily="34" charset="0"/>
                <a:ea typeface="Arial Unicode MS" panose="020B0604020202020204" pitchFamily="34" charset="-128"/>
                <a:cs typeface="Arial Unicode MS" panose="020B0604020202020204" pitchFamily="34" charset="-128"/>
              </a:rPr>
              <a:t>Generate </a:t>
            </a:r>
            <a:r>
              <a:rPr lang="en-US" altLang="en-US" sz="1200" b="1" dirty="0">
                <a:latin typeface="IBM Plex Sans" panose="020B0503050203000203" pitchFamily="34" charset="0"/>
                <a:cs typeface="Arial" panose="020B0604020202020204" pitchFamily="34" charset="0"/>
              </a:rPr>
              <a:t>Personalized</a:t>
            </a:r>
            <a:r>
              <a:rPr lang="en-US" altLang="en-US" sz="1200" b="1" dirty="0">
                <a:latin typeface="IBM Plex Sans" panose="020B0503050203000203" pitchFamily="34" charset="0"/>
                <a:ea typeface="Arial Unicode MS" panose="020B0604020202020204" pitchFamily="34" charset="-128"/>
                <a:cs typeface="Arial Unicode MS" panose="020B0604020202020204" pitchFamily="34" charset="-128"/>
              </a:rPr>
              <a:t> Offer</a:t>
            </a:r>
          </a:p>
        </p:txBody>
      </p:sp>
      <p:grpSp>
        <p:nvGrpSpPr>
          <p:cNvPr id="55" name="Group 114"/>
          <p:cNvGrpSpPr>
            <a:grpSpLocks/>
          </p:cNvGrpSpPr>
          <p:nvPr/>
        </p:nvGrpSpPr>
        <p:grpSpPr bwMode="auto">
          <a:xfrm>
            <a:off x="1774284" y="3761762"/>
            <a:ext cx="513355" cy="506094"/>
            <a:chOff x="2432368" y="5479806"/>
            <a:chExt cx="481012" cy="563563"/>
          </a:xfrm>
        </p:grpSpPr>
        <p:pic>
          <p:nvPicPr>
            <p:cNvPr id="57391" name="Picture 10" descr="monitor_icon"/>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432368" y="5479806"/>
              <a:ext cx="48101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92" name="TextBox 69"/>
            <p:cNvSpPr txBox="1">
              <a:spLocks noChangeArrowheads="1"/>
            </p:cNvSpPr>
            <p:nvPr/>
          </p:nvSpPr>
          <p:spPr bwMode="auto">
            <a:xfrm>
              <a:off x="2534392" y="5479806"/>
              <a:ext cx="303707" cy="40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sz="3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har char="–"/>
                <a:defRPr sz="2800">
                  <a:solidFill>
                    <a:schemeClr val="bg1"/>
                  </a:solidFill>
                  <a:latin typeface="Calibri" panose="020F0502020204030204" pitchFamily="34" charset="0"/>
                  <a:ea typeface="Calibri" panose="020F0502020204030204" pitchFamily="34" charset="0"/>
                  <a:cs typeface="Calibri" panose="020F0502020204030204" pitchFamily="34" charset="0"/>
                </a:defRPr>
              </a:lvl2pPr>
              <a:lvl3pPr marL="1143000" indent="-228600" defTabSz="457200">
                <a:spcBef>
                  <a:spcPct val="20000"/>
                </a:spcBef>
                <a:buChar char="•"/>
                <a:defRPr sz="2400">
                  <a:solidFill>
                    <a:schemeClr val="bg1"/>
                  </a:solidFill>
                  <a:latin typeface="Calibri" panose="020F0502020204030204" pitchFamily="34" charset="0"/>
                  <a:ea typeface="Calibri" panose="020F0502020204030204" pitchFamily="34" charset="0"/>
                  <a:cs typeface="Calibri" panose="020F0502020204030204" pitchFamily="34" charset="0"/>
                </a:defRPr>
              </a:lvl3pPr>
              <a:lvl4pPr marL="16002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4pPr>
              <a:lvl5pPr marL="2057400" indent="-228600" defTabSz="457200">
                <a:spcBef>
                  <a:spcPct val="20000"/>
                </a:spcBef>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5pPr>
              <a:lvl6pPr marL="25146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6pPr>
              <a:lvl7pPr marL="29718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7pPr>
              <a:lvl8pPr marL="34290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8pPr>
              <a:lvl9pPr marL="3886200" indent="-228600" defTabSz="457200" eaLnBrk="0" fontAlgn="base" hangingPunct="0">
                <a:spcBef>
                  <a:spcPct val="20000"/>
                </a:spcBef>
                <a:spcAft>
                  <a:spcPct val="0"/>
                </a:spcAft>
                <a:buChar char="»"/>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9pPr>
            </a:lstStyle>
            <a:p>
              <a:pPr defTabSz="342900">
                <a:lnSpc>
                  <a:spcPct val="97000"/>
                </a:lnSpc>
                <a:spcBef>
                  <a:spcPct val="0"/>
                </a:spcBef>
                <a:buClr>
                  <a:srgbClr val="000600"/>
                </a:buClr>
                <a:buNone/>
                <a:defRPr/>
              </a:pPr>
              <a:r>
                <a:rPr lang="en-US" altLang="en-US" sz="1800" b="1" dirty="0">
                  <a:latin typeface="IBM Plex Sans" panose="020B0503050203000203" pitchFamily="34" charset="0"/>
                  <a:ea typeface="Arial Unicode MS" panose="020B0604020202020204" pitchFamily="34" charset="-128"/>
                  <a:cs typeface="Arial Unicode MS" panose="020B0604020202020204" pitchFamily="34" charset="-128"/>
                </a:rPr>
                <a:t>$</a:t>
              </a:r>
              <a:endParaRPr lang="en-US" altLang="en-US" sz="750" b="1" dirty="0">
                <a:latin typeface="IBM Plex Sans" panose="020B0503050203000203" pitchFamily="34" charset="0"/>
                <a:ea typeface="Arial Unicode MS" panose="020B0604020202020204" pitchFamily="34" charset="-128"/>
                <a:cs typeface="Arial Unicode MS" panose="020B0604020202020204" pitchFamily="34" charset="-128"/>
              </a:endParaRPr>
            </a:p>
          </p:txBody>
        </p:sp>
      </p:grpSp>
      <p:pic>
        <p:nvPicPr>
          <p:cNvPr id="54" name="Picture 14" descr="gears_icon"/>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751165" y="2491086"/>
            <a:ext cx="581025" cy="514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 name="Straight Connector 68"/>
          <p:cNvCxnSpPr>
            <a:cxnSpLocks/>
          </p:cNvCxnSpPr>
          <p:nvPr/>
        </p:nvCxnSpPr>
        <p:spPr>
          <a:xfrm>
            <a:off x="2848832" y="1438696"/>
            <a:ext cx="0" cy="3332477"/>
          </a:xfrm>
          <a:prstGeom prst="line">
            <a:avLst/>
          </a:prstGeom>
          <a:ln w="47625">
            <a:prstDash val="lgDash"/>
          </a:ln>
        </p:spPr>
        <p:style>
          <a:lnRef idx="1">
            <a:schemeClr val="accent1"/>
          </a:lnRef>
          <a:fillRef idx="0">
            <a:schemeClr val="accent1"/>
          </a:fillRef>
          <a:effectRef idx="0">
            <a:schemeClr val="accent1"/>
          </a:effectRef>
          <a:fontRef idx="minor">
            <a:schemeClr val="tx1"/>
          </a:fontRef>
        </p:style>
      </p:cxnSp>
      <p:pic>
        <p:nvPicPr>
          <p:cNvPr id="63" name="Picture 11" descr="arrow_big_gray.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5400000">
            <a:off x="7388594" y="1667780"/>
            <a:ext cx="290747" cy="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431F85D5-F0A3-4E0A-A60F-6C40958F02BB}"/>
              </a:ext>
            </a:extLst>
          </p:cNvPr>
          <p:cNvGrpSpPr/>
          <p:nvPr/>
        </p:nvGrpSpPr>
        <p:grpSpPr>
          <a:xfrm>
            <a:off x="6537527" y="1076359"/>
            <a:ext cx="1992880" cy="738176"/>
            <a:chOff x="8835845" y="1164496"/>
            <a:chExt cx="2657173" cy="1083635"/>
          </a:xfrm>
        </p:grpSpPr>
        <p:pic>
          <p:nvPicPr>
            <p:cNvPr id="1030" name="Picture 6"/>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0127302" y="1227407"/>
              <a:ext cx="1365716" cy="7823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70" descr="C:\Documents and Settings\Administrator\Local Settings\Temporary Internet Files\Content.IE5\LUQYBXMP\MCj04325960000[1].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8835845" y="1164496"/>
              <a:ext cx="1083635" cy="108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Rounded Rectangle 1"/>
          <p:cNvSpPr/>
          <p:nvPr/>
        </p:nvSpPr>
        <p:spPr>
          <a:xfrm>
            <a:off x="6458660" y="2185053"/>
            <a:ext cx="2235888" cy="2586120"/>
          </a:xfrm>
          <a:prstGeom prst="roundRect">
            <a:avLst>
              <a:gd name="adj" fmla="val 8677"/>
            </a:avLst>
          </a:prstGeom>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lnSpc>
                <a:spcPct val="97000"/>
              </a:lnSpc>
              <a:spcBef>
                <a:spcPct val="0"/>
              </a:spcBef>
              <a:spcAft>
                <a:spcPts val="450"/>
              </a:spcAft>
              <a:buClr>
                <a:srgbClr val="000600"/>
              </a:buClr>
              <a:defRPr/>
            </a:pPr>
            <a:r>
              <a:rPr lang="en-US" altLang="en-US" sz="1125" b="1"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rPr>
              <a:t>If Separation Risk = High</a:t>
            </a:r>
            <a:endParaRPr lang="en-US" altLang="en-US" sz="1125"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endParaRPr>
          </a:p>
          <a:p>
            <a:pPr marL="68580" defTabSz="685800">
              <a:lnSpc>
                <a:spcPct val="97000"/>
              </a:lnSpc>
              <a:spcBef>
                <a:spcPct val="0"/>
              </a:spcBef>
              <a:buClr>
                <a:srgbClr val="000600"/>
              </a:buClr>
              <a:defRPr/>
            </a:pPr>
            <a:r>
              <a:rPr lang="en-US" altLang="en-US" sz="1125"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rPr>
              <a:t>No processing fee for next 5 trades and 1 free wealth management session with certified planner</a:t>
            </a:r>
          </a:p>
          <a:p>
            <a:pPr defTabSz="685800">
              <a:lnSpc>
                <a:spcPct val="97000"/>
              </a:lnSpc>
              <a:spcBef>
                <a:spcPct val="0"/>
              </a:spcBef>
              <a:buClr>
                <a:srgbClr val="000600"/>
              </a:buClr>
              <a:defRPr/>
            </a:pPr>
            <a:endParaRPr lang="en-US" altLang="en-US" sz="1125"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endParaRPr>
          </a:p>
          <a:p>
            <a:pPr defTabSz="685800">
              <a:lnSpc>
                <a:spcPct val="97000"/>
              </a:lnSpc>
              <a:spcBef>
                <a:spcPct val="0"/>
              </a:spcBef>
              <a:spcAft>
                <a:spcPts val="450"/>
              </a:spcAft>
              <a:buClr>
                <a:srgbClr val="000600"/>
              </a:buClr>
              <a:defRPr/>
            </a:pPr>
            <a:r>
              <a:rPr lang="en-US" altLang="en-US" sz="1125" b="1"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rPr>
              <a:t>If </a:t>
            </a:r>
            <a:r>
              <a:rPr lang="en-US" altLang="en-US" sz="1125" b="1" dirty="0">
                <a:solidFill>
                  <a:schemeClr val="bg1"/>
                </a:solidFill>
                <a:latin typeface="IBM Plex Sans" panose="020B0503050203000203" pitchFamily="34" charset="0"/>
                <a:ea typeface="Arial Unicode MS" panose="020B0604020202020204" pitchFamily="34" charset="-128"/>
              </a:rPr>
              <a:t>Separation</a:t>
            </a:r>
            <a:r>
              <a:rPr lang="en-US" altLang="en-US" sz="1125" b="1"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rPr>
              <a:t> Risk = Medium</a:t>
            </a:r>
            <a:endParaRPr lang="en-US" altLang="en-US" sz="1125"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endParaRPr>
          </a:p>
          <a:p>
            <a:pPr marL="68580" defTabSz="685800">
              <a:lnSpc>
                <a:spcPct val="97000"/>
              </a:lnSpc>
              <a:spcBef>
                <a:spcPct val="0"/>
              </a:spcBef>
              <a:buClr>
                <a:srgbClr val="000600"/>
              </a:buClr>
              <a:defRPr/>
            </a:pPr>
            <a:r>
              <a:rPr lang="en-US" altLang="en-US" sz="1125"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rPr>
              <a:t>No processing fee for next 5 trades</a:t>
            </a:r>
          </a:p>
          <a:p>
            <a:pPr defTabSz="685800">
              <a:lnSpc>
                <a:spcPct val="97000"/>
              </a:lnSpc>
              <a:spcBef>
                <a:spcPct val="0"/>
              </a:spcBef>
              <a:buClr>
                <a:srgbClr val="000600"/>
              </a:buClr>
              <a:defRPr/>
            </a:pPr>
            <a:endParaRPr lang="en-US" altLang="en-US" sz="1125"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endParaRPr>
          </a:p>
          <a:p>
            <a:pPr defTabSz="685800">
              <a:lnSpc>
                <a:spcPct val="97000"/>
              </a:lnSpc>
              <a:spcBef>
                <a:spcPct val="0"/>
              </a:spcBef>
              <a:spcAft>
                <a:spcPts val="450"/>
              </a:spcAft>
              <a:buClr>
                <a:srgbClr val="000600"/>
              </a:buClr>
              <a:defRPr/>
            </a:pPr>
            <a:r>
              <a:rPr lang="en-US" altLang="en-US" sz="1125" b="1"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rPr>
              <a:t>If Separation Risk = Low</a:t>
            </a:r>
            <a:endParaRPr lang="en-US" altLang="en-US" sz="1125"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endParaRPr>
          </a:p>
          <a:p>
            <a:pPr marL="68580" defTabSz="685800">
              <a:lnSpc>
                <a:spcPct val="97000"/>
              </a:lnSpc>
              <a:spcBef>
                <a:spcPct val="0"/>
              </a:spcBef>
              <a:buClr>
                <a:srgbClr val="000600"/>
              </a:buClr>
              <a:defRPr/>
            </a:pPr>
            <a:r>
              <a:rPr lang="en-US" altLang="en-US" sz="1125" dirty="0">
                <a:solidFill>
                  <a:schemeClr val="bg1"/>
                </a:solidFill>
                <a:latin typeface="IBM Plex Sans" panose="020B0503050203000203" pitchFamily="34" charset="0"/>
                <a:ea typeface="Arial Unicode MS" panose="020B0604020202020204" pitchFamily="34" charset="-128"/>
                <a:cs typeface="Arial Unicode MS" panose="020B0604020202020204" pitchFamily="34" charset="-128"/>
              </a:rPr>
              <a:t>No processing fee for next 2 trades</a:t>
            </a:r>
          </a:p>
        </p:txBody>
      </p:sp>
      <p:pic>
        <p:nvPicPr>
          <p:cNvPr id="58" name="Picture 11" descr="arrow_big_gray.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62947" y="2711241"/>
            <a:ext cx="421685" cy="314479"/>
          </a:xfrm>
          <a:prstGeom prst="rect">
            <a:avLst/>
          </a:prstGeom>
          <a:noFill/>
          <a:ln>
            <a:noFill/>
          </a:ln>
          <a:scene3d>
            <a:camera prst="orthographicFront">
              <a:rot lat="0" lon="0" rev="10799999"/>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1" descr="arrow_big_gray.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19489889">
            <a:off x="4168159" y="2042249"/>
            <a:ext cx="772253" cy="365738"/>
          </a:xfrm>
          <a:prstGeom prst="rect">
            <a:avLst/>
          </a:prstGeom>
          <a:noFill/>
          <a:ln>
            <a:noFill/>
          </a:ln>
          <a:scene3d>
            <a:camera prst="orthographicFront">
              <a:rot lat="0" lon="0" rev="720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2146C62-40EF-4C02-986B-CF4787DA6E12}"/>
              </a:ext>
            </a:extLst>
          </p:cNvPr>
          <p:cNvPicPr>
            <a:picLocks noChangeAspect="1"/>
          </p:cNvPicPr>
          <p:nvPr/>
        </p:nvPicPr>
        <p:blipFill>
          <a:blip r:embed="rId12"/>
          <a:stretch>
            <a:fillRect/>
          </a:stretch>
        </p:blipFill>
        <p:spPr>
          <a:xfrm>
            <a:off x="473378" y="2185052"/>
            <a:ext cx="737483" cy="565173"/>
          </a:xfrm>
          <a:prstGeom prst="rect">
            <a:avLst/>
          </a:prstGeom>
        </p:spPr>
      </p:pic>
      <p:sp>
        <p:nvSpPr>
          <p:cNvPr id="38" name="Title 12">
            <a:extLst>
              <a:ext uri="{FF2B5EF4-FFF2-40B4-BE49-F238E27FC236}">
                <a16:creationId xmlns:a16="http://schemas.microsoft.com/office/drawing/2014/main" id="{7285DBD8-7E60-408E-A31E-9E05847BBA6F}"/>
              </a:ext>
            </a:extLst>
          </p:cNvPr>
          <p:cNvSpPr>
            <a:spLocks noGrp="1"/>
          </p:cNvSpPr>
          <p:nvPr>
            <p:ph type="title"/>
          </p:nvPr>
        </p:nvSpPr>
        <p:spPr>
          <a:xfrm>
            <a:off x="210312" y="201168"/>
            <a:ext cx="8325059" cy="479822"/>
          </a:xfrm>
        </p:spPr>
        <p:txBody>
          <a:bodyPr/>
          <a:lstStyle/>
          <a:p>
            <a:pPr eaLnBrk="1" hangingPunct="1"/>
            <a:r>
              <a:rPr lang="en-US" altLang="en-US" b="1" dirty="0"/>
              <a:t>Deployment: Stock Trader App. Integrated with AI</a:t>
            </a:r>
          </a:p>
        </p:txBody>
      </p:sp>
      <p:pic>
        <p:nvPicPr>
          <p:cNvPr id="39" name="Picture 38">
            <a:extLst>
              <a:ext uri="{FF2B5EF4-FFF2-40B4-BE49-F238E27FC236}">
                <a16:creationId xmlns:a16="http://schemas.microsoft.com/office/drawing/2014/main" id="{BCE8431E-9780-44F1-BCA6-485F6AB01D8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6914" y="79791"/>
            <a:ext cx="406255" cy="331690"/>
          </a:xfrm>
          <a:prstGeom prst="rect">
            <a:avLst/>
          </a:prstGeom>
        </p:spPr>
      </p:pic>
      <p:sp>
        <p:nvSpPr>
          <p:cNvPr id="37" name="Footer Placeholder 2">
            <a:extLst>
              <a:ext uri="{FF2B5EF4-FFF2-40B4-BE49-F238E27FC236}">
                <a16:creationId xmlns:a16="http://schemas.microsoft.com/office/drawing/2014/main" id="{067DC75B-A552-4D28-A388-3F2A6F388759}"/>
              </a:ext>
            </a:extLst>
          </p:cNvPr>
          <p:cNvSpPr>
            <a:spLocks noGrp="1"/>
          </p:cNvSpPr>
          <p:nvPr>
            <p:ph type="ftr" sz="quarter" idx="11"/>
          </p:nvPr>
        </p:nvSpPr>
        <p:spPr>
          <a:xfrm>
            <a:off x="237809" y="4954587"/>
            <a:ext cx="4114735" cy="166687"/>
          </a:xfrm>
        </p:spPr>
        <p:txBody>
          <a:bodyPr/>
          <a:lstStyle/>
          <a:p>
            <a:pPr>
              <a:defRPr/>
            </a:pPr>
            <a:r>
              <a:rPr lang="en-US" altLang="en-US" dirty="0">
                <a:solidFill>
                  <a:srgbClr val="FFFFFF"/>
                </a:solidFill>
              </a:rPr>
              <a:t>IBM Cloud Pak for Data Workshop v3.0.1 / © 2020 IBM Corporation</a:t>
            </a:r>
          </a:p>
        </p:txBody>
      </p:sp>
      <p:sp>
        <p:nvSpPr>
          <p:cNvPr id="40" name="Slide Number Placeholder 3">
            <a:extLst>
              <a:ext uri="{FF2B5EF4-FFF2-40B4-BE49-F238E27FC236}">
                <a16:creationId xmlns:a16="http://schemas.microsoft.com/office/drawing/2014/main" id="{4C803B83-FE25-47AC-B6EE-DFB5023C832A}"/>
              </a:ext>
            </a:extLst>
          </p:cNvPr>
          <p:cNvSpPr>
            <a:spLocks noGrp="1"/>
          </p:cNvSpPr>
          <p:nvPr>
            <p:ph type="sldNum" sz="quarter" idx="12"/>
          </p:nvPr>
        </p:nvSpPr>
        <p:spPr>
          <a:xfrm>
            <a:off x="7086600" y="4954586"/>
            <a:ext cx="1828732" cy="166687"/>
          </a:xfrm>
        </p:spPr>
        <p:txBody>
          <a:bodyPr/>
          <a:lstStyle/>
          <a:p>
            <a:fld id="{808CACDB-2378-4210-AD51-6B94F2BC1875}" type="slidenum">
              <a:rPr lang="en-US" altLang="en-US" smtClean="0">
                <a:solidFill>
                  <a:srgbClr val="FFFFFF"/>
                </a:solidFill>
              </a:rPr>
              <a:pPr/>
              <a:t>27</a:t>
            </a:fld>
            <a:endParaRPr lang="en-US" altLang="en-US" dirty="0">
              <a:solidFill>
                <a:srgbClr val="FFFFFF"/>
              </a:solidFill>
            </a:endParaRPr>
          </a:p>
        </p:txBody>
      </p:sp>
    </p:spTree>
    <p:extLst>
      <p:ext uri="{BB962C8B-B14F-4D97-AF65-F5344CB8AC3E}">
        <p14:creationId xmlns:p14="http://schemas.microsoft.com/office/powerpoint/2010/main" val="120041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1215770" y="1666239"/>
            <a:ext cx="2006346"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050" b="1" dirty="0">
                <a:solidFill>
                  <a:schemeClr val="bg1"/>
                </a:solidFill>
                <a:latin typeface="Calibri" pitchFamily="34" charset="0"/>
                <a:ea typeface="Arial Unicode MS" pitchFamily="34" charset="-128"/>
                <a:cs typeface="Arial Unicode MS" pitchFamily="34" charset="-128"/>
              </a:rPr>
              <a:t>Dashboard of Sales Performance (Monthly Metrics)</a:t>
            </a:r>
          </a:p>
        </p:txBody>
      </p:sp>
      <p:pic>
        <p:nvPicPr>
          <p:cNvPr id="6" name="Picture 44" descr="e-learn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871" y="825440"/>
            <a:ext cx="421988" cy="32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0"/>
          <p:cNvSpPr>
            <a:spLocks noChangeArrowheads="1"/>
          </p:cNvSpPr>
          <p:nvPr/>
        </p:nvSpPr>
        <p:spPr bwMode="auto">
          <a:xfrm>
            <a:off x="6650996" y="1281024"/>
            <a:ext cx="1268912" cy="55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050" b="1" dirty="0">
                <a:solidFill>
                  <a:schemeClr val="bg1"/>
                </a:solidFill>
                <a:latin typeface="Calibri" panose="020F0502020204030204" pitchFamily="34" charset="0"/>
                <a:ea typeface="Arial Unicode MS" pitchFamily="34" charset="-128"/>
                <a:cs typeface="Arial Unicode MS" pitchFamily="34" charset="-128"/>
              </a:rPr>
              <a:t>Integrate Model into Application </a:t>
            </a:r>
          </a:p>
          <a:p>
            <a:pPr algn="ctr" defTabSz="342900" fontAlgn="base">
              <a:lnSpc>
                <a:spcPct val="97000"/>
              </a:lnSpc>
              <a:spcBef>
                <a:spcPct val="0"/>
              </a:spcBef>
              <a:spcAft>
                <a:spcPct val="0"/>
              </a:spcAft>
              <a:buClr>
                <a:srgbClr val="000600"/>
              </a:buClr>
              <a:buSzPct val="100000"/>
              <a:defRPr/>
            </a:pPr>
            <a:r>
              <a:rPr lang="en-US" sz="1013" b="1" dirty="0">
                <a:solidFill>
                  <a:schemeClr val="bg1"/>
                </a:solidFill>
                <a:latin typeface="Calibri" panose="020F0502020204030204" pitchFamily="34" charset="0"/>
                <a:ea typeface="Arial Unicode MS" pitchFamily="34" charset="-128"/>
                <a:cs typeface="Arial Unicode MS" pitchFamily="34" charset="-128"/>
              </a:rPr>
              <a:t>(Stock Trader)</a:t>
            </a:r>
            <a:endParaRPr lang="en-US" sz="1050" b="1" dirty="0">
              <a:solidFill>
                <a:schemeClr val="bg1"/>
              </a:solidFill>
              <a:latin typeface="Calibri" panose="020F0502020204030204" pitchFamily="34" charset="0"/>
              <a:ea typeface="Arial Unicode MS" pitchFamily="34" charset="-128"/>
              <a:cs typeface="Arial Unicode MS" pitchFamily="34" charset="-128"/>
            </a:endParaRPr>
          </a:p>
        </p:txBody>
      </p:sp>
      <p:pic>
        <p:nvPicPr>
          <p:cNvPr id="8" name="Picture 40" descr="monitor_gray_icon"/>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2379" y="1080908"/>
            <a:ext cx="541782" cy="64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4"/>
          <p:cNvSpPr>
            <a:spLocks noChangeArrowheads="1"/>
          </p:cNvSpPr>
          <p:nvPr/>
        </p:nvSpPr>
        <p:spPr bwMode="auto">
          <a:xfrm>
            <a:off x="0" y="1151500"/>
            <a:ext cx="1009650" cy="5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342900" fontAlgn="base">
              <a:lnSpc>
                <a:spcPct val="97000"/>
              </a:lnSpc>
              <a:spcBef>
                <a:spcPct val="0"/>
              </a:spcBef>
              <a:spcAft>
                <a:spcPct val="0"/>
              </a:spcAft>
              <a:buClr>
                <a:srgbClr val="000600"/>
              </a:buClr>
              <a:buSzPct val="100000"/>
              <a:defRPr/>
            </a:pPr>
            <a:r>
              <a:rPr lang="en-US" sz="1050" b="1" dirty="0">
                <a:solidFill>
                  <a:schemeClr val="bg1"/>
                </a:solidFill>
                <a:latin typeface="Calibri" pitchFamily="34" charset="0"/>
                <a:ea typeface="Arial Unicode MS" pitchFamily="34" charset="-128"/>
                <a:cs typeface="Arial Unicode MS" pitchFamily="34" charset="-128"/>
              </a:rPr>
              <a:t>Flat File of Monthly Sales Performance</a:t>
            </a:r>
          </a:p>
        </p:txBody>
      </p:sp>
      <p:sp>
        <p:nvSpPr>
          <p:cNvPr id="15" name="TextBox 10"/>
          <p:cNvSpPr txBox="1">
            <a:spLocks noChangeArrowheads="1"/>
          </p:cNvSpPr>
          <p:nvPr/>
        </p:nvSpPr>
        <p:spPr bwMode="auto">
          <a:xfrm>
            <a:off x="43988" y="2685467"/>
            <a:ext cx="954881" cy="5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342900" eaLnBrk="1" fontAlgn="base" hangingPunct="1">
              <a:lnSpc>
                <a:spcPct val="97000"/>
              </a:lnSpc>
              <a:spcBef>
                <a:spcPct val="0"/>
              </a:spcBef>
              <a:spcAft>
                <a:spcPct val="0"/>
              </a:spcAft>
              <a:buClr>
                <a:srgbClr val="000600"/>
              </a:buClr>
              <a:buSzPct val="100000"/>
              <a:defRPr/>
            </a:pPr>
            <a:r>
              <a:rPr lang="en-US" sz="1050" b="1" dirty="0">
                <a:solidFill>
                  <a:schemeClr val="bg1"/>
                </a:solidFill>
                <a:latin typeface="Calibri" panose="020F0502020204030204" pitchFamily="34" charset="0"/>
                <a:ea typeface="Arial Unicode MS" pitchFamily="34" charset="-128"/>
                <a:cs typeface="Arial Unicode MS" pitchFamily="34" charset="-128"/>
              </a:rPr>
              <a:t>Historic Churn Risk Results</a:t>
            </a:r>
          </a:p>
        </p:txBody>
      </p:sp>
      <p:sp>
        <p:nvSpPr>
          <p:cNvPr id="23" name="TextBox 10"/>
          <p:cNvSpPr txBox="1">
            <a:spLocks noChangeArrowheads="1"/>
          </p:cNvSpPr>
          <p:nvPr/>
        </p:nvSpPr>
        <p:spPr bwMode="auto">
          <a:xfrm>
            <a:off x="2477" y="2306202"/>
            <a:ext cx="1125536"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342900" eaLnBrk="1" fontAlgn="base" hangingPunct="1">
              <a:lnSpc>
                <a:spcPct val="97000"/>
              </a:lnSpc>
              <a:spcBef>
                <a:spcPct val="0"/>
              </a:spcBef>
              <a:spcAft>
                <a:spcPct val="0"/>
              </a:spcAft>
              <a:buClr>
                <a:srgbClr val="000600"/>
              </a:buClr>
              <a:buSzPct val="100000"/>
              <a:defRPr/>
            </a:pPr>
            <a:r>
              <a:rPr lang="en-US" sz="1050" b="1" dirty="0">
                <a:solidFill>
                  <a:schemeClr val="bg1"/>
                </a:solidFill>
                <a:latin typeface="Calibri" panose="020F0502020204030204" pitchFamily="34" charset="0"/>
                <a:ea typeface="Arial Unicode MS" pitchFamily="34" charset="-128"/>
              </a:rPr>
              <a:t>Customer Demographics</a:t>
            </a:r>
          </a:p>
        </p:txBody>
      </p:sp>
      <p:pic>
        <p:nvPicPr>
          <p:cNvPr id="62" name="Picture 14" descr="gears_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2846" y="281628"/>
            <a:ext cx="492646" cy="48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70" descr="C:\Documents and Settings\Administrator\Local Settings\Temporary Internet Files\Content.IE5\LUQYBXMP\MCj0432596000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924" y="228601"/>
            <a:ext cx="567922" cy="5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itle 1"/>
          <p:cNvSpPr txBox="1">
            <a:spLocks/>
          </p:cNvSpPr>
          <p:nvPr/>
        </p:nvSpPr>
        <p:spPr bwMode="auto">
          <a:xfrm>
            <a:off x="5726028" y="315616"/>
            <a:ext cx="1499474" cy="36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defTabSz="685800" eaLnBrk="1" fontAlgn="base" hangingPunct="1">
              <a:spcBef>
                <a:spcPct val="0"/>
              </a:spcBef>
              <a:spcAft>
                <a:spcPct val="0"/>
              </a:spcAft>
              <a:defRPr/>
            </a:pPr>
            <a:r>
              <a:rPr lang="en-US" sz="1050" b="1" dirty="0">
                <a:solidFill>
                  <a:schemeClr val="bg1"/>
                </a:solidFill>
                <a:latin typeface="Calibri" pitchFamily="34" charset="0"/>
                <a:cs typeface="Calibri" pitchFamily="34" charset="0"/>
              </a:rPr>
              <a:t>Stock Trader Application with Infused ML</a:t>
            </a:r>
          </a:p>
        </p:txBody>
      </p:sp>
      <p:sp>
        <p:nvSpPr>
          <p:cNvPr id="69" name="Rectangle 12"/>
          <p:cNvSpPr>
            <a:spLocks noChangeArrowheads="1"/>
          </p:cNvSpPr>
          <p:nvPr/>
        </p:nvSpPr>
        <p:spPr bwMode="auto">
          <a:xfrm>
            <a:off x="7074675" y="2792241"/>
            <a:ext cx="1360485" cy="71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050" b="1" dirty="0">
                <a:solidFill>
                  <a:schemeClr val="bg1"/>
                </a:solidFill>
                <a:latin typeface="Calibri" pitchFamily="34" charset="0"/>
                <a:ea typeface="Arial Unicode MS" pitchFamily="34" charset="-128"/>
                <a:cs typeface="Arial Unicode MS" pitchFamily="34" charset="-128"/>
              </a:rPr>
              <a:t>Dashboard of Business Impact (Monthly Metrics after AI)</a:t>
            </a:r>
          </a:p>
        </p:txBody>
      </p:sp>
      <p:sp>
        <p:nvSpPr>
          <p:cNvPr id="71" name="TextBox 10"/>
          <p:cNvSpPr txBox="1">
            <a:spLocks noChangeArrowheads="1"/>
          </p:cNvSpPr>
          <p:nvPr/>
        </p:nvSpPr>
        <p:spPr bwMode="auto">
          <a:xfrm>
            <a:off x="1711657" y="2838910"/>
            <a:ext cx="1079720" cy="71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342900" eaLnBrk="1" fontAlgn="base" hangingPunct="1">
              <a:lnSpc>
                <a:spcPct val="97000"/>
              </a:lnSpc>
              <a:spcBef>
                <a:spcPct val="0"/>
              </a:spcBef>
              <a:spcAft>
                <a:spcPct val="0"/>
              </a:spcAft>
              <a:buClr>
                <a:srgbClr val="000600"/>
              </a:buClr>
              <a:buSzPct val="100000"/>
              <a:defRPr/>
            </a:pPr>
            <a:r>
              <a:rPr lang="en-US" sz="1050" b="1" dirty="0">
                <a:solidFill>
                  <a:schemeClr val="bg1"/>
                </a:solidFill>
                <a:latin typeface="Calibri" panose="020F0502020204030204" pitchFamily="34" charset="0"/>
                <a:ea typeface="Arial Unicode MS" pitchFamily="34" charset="-128"/>
                <a:cs typeface="Arial Unicode MS" pitchFamily="34" charset="-128"/>
              </a:rPr>
              <a:t>Organize Data: Discover, Govern </a:t>
            </a:r>
          </a:p>
          <a:p>
            <a:pPr algn="ctr" defTabSz="342900" eaLnBrk="1" fontAlgn="base" hangingPunct="1">
              <a:lnSpc>
                <a:spcPct val="97000"/>
              </a:lnSpc>
              <a:spcBef>
                <a:spcPct val="0"/>
              </a:spcBef>
              <a:spcAft>
                <a:spcPct val="0"/>
              </a:spcAft>
              <a:buClr>
                <a:srgbClr val="FFFFFF"/>
              </a:buClr>
              <a:buSzPct val="100000"/>
              <a:defRPr/>
            </a:pPr>
            <a:r>
              <a:rPr lang="en-US" sz="1050" b="1" dirty="0">
                <a:solidFill>
                  <a:schemeClr val="bg1"/>
                </a:solidFill>
                <a:latin typeface="Calibri" panose="020F0502020204030204" pitchFamily="34" charset="0"/>
                <a:ea typeface="Arial Unicode MS" pitchFamily="34" charset="-128"/>
                <a:cs typeface="Arial Unicode MS" pitchFamily="34" charset="-128"/>
              </a:rPr>
              <a:t>and Catalog</a:t>
            </a:r>
          </a:p>
        </p:txBody>
      </p:sp>
      <p:sp>
        <p:nvSpPr>
          <p:cNvPr id="75" name="TextBox 10"/>
          <p:cNvSpPr txBox="1">
            <a:spLocks noChangeArrowheads="1"/>
          </p:cNvSpPr>
          <p:nvPr/>
        </p:nvSpPr>
        <p:spPr bwMode="auto">
          <a:xfrm>
            <a:off x="3053368" y="2851462"/>
            <a:ext cx="1431453" cy="71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342900" eaLnBrk="1" fontAlgn="base" hangingPunct="1">
              <a:lnSpc>
                <a:spcPct val="97000"/>
              </a:lnSpc>
              <a:spcBef>
                <a:spcPct val="0"/>
              </a:spcBef>
              <a:spcAft>
                <a:spcPct val="0"/>
              </a:spcAft>
              <a:buClr>
                <a:srgbClr val="000600"/>
              </a:buClr>
              <a:buSzPct val="100000"/>
              <a:defRPr/>
            </a:pPr>
            <a:r>
              <a:rPr lang="en-US" sz="1050" b="1" dirty="0">
                <a:solidFill>
                  <a:schemeClr val="bg1"/>
                </a:solidFill>
                <a:latin typeface="Calibri" panose="020F0502020204030204" pitchFamily="34" charset="0"/>
                <a:ea typeface="Arial Unicode MS" pitchFamily="34" charset="-128"/>
                <a:cs typeface="Arial Unicode MS" pitchFamily="34" charset="-128"/>
              </a:rPr>
              <a:t>Transform Data:</a:t>
            </a:r>
          </a:p>
          <a:p>
            <a:pPr algn="ctr" defTabSz="342900" eaLnBrk="1" fontAlgn="base" hangingPunct="1">
              <a:lnSpc>
                <a:spcPct val="97000"/>
              </a:lnSpc>
              <a:spcBef>
                <a:spcPct val="0"/>
              </a:spcBef>
              <a:spcAft>
                <a:spcPct val="0"/>
              </a:spcAft>
              <a:buClr>
                <a:srgbClr val="000600"/>
              </a:buClr>
              <a:buSzPct val="100000"/>
              <a:defRPr/>
            </a:pPr>
            <a:r>
              <a:rPr lang="en-US" sz="1050" b="1" dirty="0">
                <a:solidFill>
                  <a:schemeClr val="bg1"/>
                </a:solidFill>
                <a:latin typeface="Calibri" panose="020F0502020204030204" pitchFamily="34" charset="0"/>
                <a:ea typeface="Arial Unicode MS" pitchFamily="34" charset="-128"/>
                <a:cs typeface="Arial Unicode MS" pitchFamily="34" charset="-128"/>
              </a:rPr>
              <a:t>Merge and Prepare data for Analysis</a:t>
            </a:r>
          </a:p>
          <a:p>
            <a:pPr algn="ctr" defTabSz="342900" eaLnBrk="1" fontAlgn="base" hangingPunct="1">
              <a:lnSpc>
                <a:spcPct val="97000"/>
              </a:lnSpc>
              <a:spcBef>
                <a:spcPct val="0"/>
              </a:spcBef>
              <a:spcAft>
                <a:spcPct val="0"/>
              </a:spcAft>
              <a:buClr>
                <a:srgbClr val="000600"/>
              </a:buClr>
              <a:buSzPct val="100000"/>
              <a:defRPr/>
            </a:pPr>
            <a:endParaRPr lang="en-US" sz="1050" b="1" dirty="0">
              <a:solidFill>
                <a:schemeClr val="bg1"/>
              </a:solidFill>
              <a:latin typeface="Calibri" panose="020F0502020204030204" pitchFamily="34" charset="0"/>
              <a:ea typeface="Arial Unicode MS" pitchFamily="34" charset="-128"/>
              <a:cs typeface="Arial Unicode MS" pitchFamily="34" charset="-128"/>
            </a:endParaRPr>
          </a:p>
        </p:txBody>
      </p:sp>
      <p:sp>
        <p:nvSpPr>
          <p:cNvPr id="76" name="TextBox 10"/>
          <p:cNvSpPr txBox="1">
            <a:spLocks noChangeArrowheads="1"/>
          </p:cNvSpPr>
          <p:nvPr/>
        </p:nvSpPr>
        <p:spPr bwMode="auto">
          <a:xfrm>
            <a:off x="6482487" y="3931477"/>
            <a:ext cx="1178105" cy="46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342900" eaLnBrk="1" fontAlgn="base" hangingPunct="1">
              <a:lnSpc>
                <a:spcPct val="97000"/>
              </a:lnSpc>
              <a:spcBef>
                <a:spcPct val="0"/>
              </a:spcBef>
              <a:spcAft>
                <a:spcPct val="0"/>
              </a:spcAft>
              <a:buClr>
                <a:srgbClr val="000600"/>
              </a:buClr>
              <a:buSzPct val="100000"/>
              <a:defRPr/>
            </a:pPr>
            <a:r>
              <a:rPr lang="en-US" sz="825" b="1" dirty="0">
                <a:solidFill>
                  <a:schemeClr val="bg1"/>
                </a:solidFill>
                <a:ea typeface="Arial Unicode MS" pitchFamily="34" charset="-128"/>
                <a:cs typeface="Arial Unicode MS" pitchFamily="34" charset="-128"/>
              </a:rPr>
              <a:t>Post analysis customer data</a:t>
            </a:r>
            <a:br>
              <a:rPr lang="en-US" sz="825" b="1" dirty="0">
                <a:solidFill>
                  <a:schemeClr val="bg1"/>
                </a:solidFill>
                <a:ea typeface="Arial Unicode MS" pitchFamily="34" charset="-128"/>
                <a:cs typeface="Arial Unicode MS" pitchFamily="34" charset="-128"/>
              </a:rPr>
            </a:br>
            <a:endParaRPr lang="en-US" sz="825" dirty="0">
              <a:solidFill>
                <a:schemeClr val="bg1"/>
              </a:solidFill>
              <a:ea typeface="Arial Unicode MS" pitchFamily="34" charset="-128"/>
              <a:cs typeface="Arial Unicode MS" pitchFamily="34" charset="-128"/>
            </a:endParaRPr>
          </a:p>
        </p:txBody>
      </p:sp>
      <p:sp>
        <p:nvSpPr>
          <p:cNvPr id="80" name="TextBox 10"/>
          <p:cNvSpPr txBox="1">
            <a:spLocks noChangeArrowheads="1"/>
          </p:cNvSpPr>
          <p:nvPr/>
        </p:nvSpPr>
        <p:spPr bwMode="auto">
          <a:xfrm>
            <a:off x="6129357" y="2867254"/>
            <a:ext cx="1079897" cy="5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342900" eaLnBrk="1" fontAlgn="base" hangingPunct="1">
              <a:lnSpc>
                <a:spcPct val="97000"/>
              </a:lnSpc>
              <a:spcBef>
                <a:spcPct val="0"/>
              </a:spcBef>
              <a:spcAft>
                <a:spcPct val="0"/>
              </a:spcAft>
              <a:buClr>
                <a:srgbClr val="000600"/>
              </a:buClr>
              <a:buSzPct val="100000"/>
              <a:defRPr/>
            </a:pPr>
            <a:r>
              <a:rPr lang="en-US" sz="1050" b="1" dirty="0">
                <a:solidFill>
                  <a:schemeClr val="bg1"/>
                </a:solidFill>
                <a:latin typeface="Calibri" panose="020F0502020204030204" pitchFamily="34" charset="0"/>
                <a:ea typeface="Arial Unicode MS" pitchFamily="34" charset="-128"/>
                <a:cs typeface="Arial Unicode MS" pitchFamily="34" charset="-128"/>
              </a:rPr>
              <a:t>Manage and Deploy ML Model</a:t>
            </a:r>
          </a:p>
        </p:txBody>
      </p:sp>
      <p:cxnSp>
        <p:nvCxnSpPr>
          <p:cNvPr id="81" name="Straight Connector 80"/>
          <p:cNvCxnSpPr>
            <a:cxnSpLocks/>
          </p:cNvCxnSpPr>
          <p:nvPr/>
        </p:nvCxnSpPr>
        <p:spPr>
          <a:xfrm flipV="1">
            <a:off x="6713082" y="1666926"/>
            <a:ext cx="0" cy="438418"/>
          </a:xfrm>
          <a:prstGeom prst="line">
            <a:avLst/>
          </a:prstGeom>
          <a:ln w="50800">
            <a:solidFill>
              <a:schemeClr val="accent2"/>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V="1">
            <a:off x="4217882" y="1621727"/>
            <a:ext cx="536055" cy="634963"/>
          </a:xfrm>
          <a:prstGeom prst="line">
            <a:avLst/>
          </a:prstGeom>
          <a:ln w="50800">
            <a:solidFill>
              <a:schemeClr val="accent2"/>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endCxn id="145" idx="1"/>
          </p:cNvCxnSpPr>
          <p:nvPr/>
        </p:nvCxnSpPr>
        <p:spPr>
          <a:xfrm>
            <a:off x="2770593" y="2440765"/>
            <a:ext cx="397851" cy="6362"/>
          </a:xfrm>
          <a:prstGeom prst="line">
            <a:avLst/>
          </a:prstGeom>
          <a:ln w="50800">
            <a:solidFill>
              <a:schemeClr val="accent2"/>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217882" y="2440764"/>
            <a:ext cx="396875" cy="0"/>
          </a:xfrm>
          <a:prstGeom prst="line">
            <a:avLst/>
          </a:prstGeom>
          <a:ln w="50800">
            <a:solidFill>
              <a:schemeClr val="accent2"/>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93" name="Rectangle 12"/>
          <p:cNvSpPr>
            <a:spLocks noChangeArrowheads="1"/>
          </p:cNvSpPr>
          <p:nvPr/>
        </p:nvSpPr>
        <p:spPr bwMode="auto">
          <a:xfrm>
            <a:off x="4526773" y="1717895"/>
            <a:ext cx="1641578"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050" b="1" dirty="0">
                <a:solidFill>
                  <a:schemeClr val="bg1"/>
                </a:solidFill>
                <a:latin typeface="Calibri" pitchFamily="34" charset="0"/>
                <a:ea typeface="Arial Unicode MS" pitchFamily="34" charset="-128"/>
                <a:cs typeface="Arial Unicode MS" pitchFamily="34" charset="-128"/>
              </a:rPr>
              <a:t>Dashboard of Churn Risk (Demographics Discovery)</a:t>
            </a:r>
          </a:p>
        </p:txBody>
      </p:sp>
      <p:sp>
        <p:nvSpPr>
          <p:cNvPr id="95" name="TextBox 10"/>
          <p:cNvSpPr txBox="1">
            <a:spLocks noChangeArrowheads="1"/>
          </p:cNvSpPr>
          <p:nvPr/>
        </p:nvSpPr>
        <p:spPr bwMode="auto">
          <a:xfrm>
            <a:off x="3989943" y="3780984"/>
            <a:ext cx="1087849" cy="7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342900" eaLnBrk="1" fontAlgn="base" hangingPunct="1">
              <a:lnSpc>
                <a:spcPct val="97000"/>
              </a:lnSpc>
              <a:spcBef>
                <a:spcPct val="0"/>
              </a:spcBef>
              <a:spcAft>
                <a:spcPct val="0"/>
              </a:spcAft>
              <a:buClr>
                <a:srgbClr val="000600"/>
              </a:buClr>
              <a:buSzPct val="100000"/>
              <a:defRPr/>
            </a:pPr>
            <a:r>
              <a:rPr lang="en-US" sz="825" b="1" dirty="0">
                <a:solidFill>
                  <a:schemeClr val="bg1"/>
                </a:solidFill>
                <a:latin typeface="+mn-lt"/>
                <a:ea typeface="Arial Unicode MS" pitchFamily="34" charset="-128"/>
                <a:cs typeface="Arial Unicode MS" pitchFamily="34" charset="-128"/>
              </a:rPr>
              <a:t>Combined Data:</a:t>
            </a:r>
          </a:p>
          <a:p>
            <a:pPr marL="128588" indent="-128588" defTabSz="342900" eaLnBrk="1" fontAlgn="base" hangingPunct="1">
              <a:lnSpc>
                <a:spcPct val="97000"/>
              </a:lnSpc>
              <a:spcBef>
                <a:spcPct val="0"/>
              </a:spcBef>
              <a:spcAft>
                <a:spcPct val="0"/>
              </a:spcAft>
              <a:buClr>
                <a:srgbClr val="FFFFFF"/>
              </a:buClr>
              <a:buSzPct val="100000"/>
              <a:buFont typeface="Arial" panose="020B0604020202020204" pitchFamily="34" charset="0"/>
              <a:buChar char="•"/>
              <a:defRPr/>
            </a:pPr>
            <a:r>
              <a:rPr lang="en-US" sz="825" b="1" dirty="0">
                <a:solidFill>
                  <a:schemeClr val="bg1"/>
                </a:solidFill>
                <a:latin typeface="+mn-lt"/>
                <a:ea typeface="Arial Unicode MS" pitchFamily="34" charset="-128"/>
                <a:cs typeface="Arial Unicode MS" pitchFamily="34" charset="-128"/>
              </a:rPr>
              <a:t>Demographics</a:t>
            </a:r>
          </a:p>
          <a:p>
            <a:pPr marL="128588" indent="-128588" defTabSz="342900" eaLnBrk="1" fontAlgn="base" hangingPunct="1">
              <a:lnSpc>
                <a:spcPct val="97000"/>
              </a:lnSpc>
              <a:spcBef>
                <a:spcPct val="0"/>
              </a:spcBef>
              <a:spcAft>
                <a:spcPct val="0"/>
              </a:spcAft>
              <a:buClr>
                <a:srgbClr val="FFFFFF"/>
              </a:buClr>
              <a:buSzPct val="100000"/>
              <a:buFont typeface="Arial" panose="020B0604020202020204" pitchFamily="34" charset="0"/>
              <a:buChar char="•"/>
              <a:defRPr/>
            </a:pPr>
            <a:r>
              <a:rPr lang="en-US" sz="825" b="1" dirty="0">
                <a:solidFill>
                  <a:schemeClr val="bg1"/>
                </a:solidFill>
                <a:latin typeface="+mn-lt"/>
                <a:ea typeface="Arial Unicode MS" pitchFamily="34" charset="-128"/>
                <a:cs typeface="Arial Unicode MS" pitchFamily="34" charset="-128"/>
              </a:rPr>
              <a:t>Churn Risk</a:t>
            </a:r>
          </a:p>
          <a:p>
            <a:pPr marL="128588" indent="-128588" defTabSz="342900" eaLnBrk="1" fontAlgn="base" hangingPunct="1">
              <a:lnSpc>
                <a:spcPct val="97000"/>
              </a:lnSpc>
              <a:spcBef>
                <a:spcPct val="0"/>
              </a:spcBef>
              <a:spcAft>
                <a:spcPct val="0"/>
              </a:spcAft>
              <a:buClr>
                <a:srgbClr val="FFFFFF"/>
              </a:buClr>
              <a:buSzPct val="100000"/>
              <a:buFont typeface="Arial" panose="020B0604020202020204" pitchFamily="34" charset="0"/>
              <a:buChar char="•"/>
              <a:defRPr/>
            </a:pPr>
            <a:r>
              <a:rPr lang="en-US" sz="825" b="1" dirty="0">
                <a:solidFill>
                  <a:schemeClr val="bg1"/>
                </a:solidFill>
                <a:latin typeface="+mn-lt"/>
                <a:ea typeface="Arial Unicode MS" pitchFamily="34" charset="-128"/>
                <a:cs typeface="Arial Unicode MS" pitchFamily="34" charset="-128"/>
              </a:rPr>
              <a:t>Activity</a:t>
            </a:r>
            <a:br>
              <a:rPr lang="en-US" sz="825" b="1" dirty="0">
                <a:solidFill>
                  <a:schemeClr val="bg1"/>
                </a:solidFill>
                <a:latin typeface="+mn-lt"/>
                <a:ea typeface="Arial Unicode MS" pitchFamily="34" charset="-128"/>
                <a:cs typeface="Arial Unicode MS" pitchFamily="34" charset="-128"/>
              </a:rPr>
            </a:br>
            <a:endParaRPr lang="en-US" sz="825" dirty="0">
              <a:solidFill>
                <a:schemeClr val="bg1"/>
              </a:solidFill>
              <a:latin typeface="+mn-lt"/>
              <a:ea typeface="Arial Unicode MS" pitchFamily="34" charset="-128"/>
              <a:cs typeface="Arial Unicode MS" pitchFamily="34" charset="-128"/>
            </a:endParaRPr>
          </a:p>
        </p:txBody>
      </p:sp>
      <p:cxnSp>
        <p:nvCxnSpPr>
          <p:cNvPr id="97" name="Straight Connector 96"/>
          <p:cNvCxnSpPr>
            <a:cxnSpLocks/>
          </p:cNvCxnSpPr>
          <p:nvPr/>
        </p:nvCxnSpPr>
        <p:spPr>
          <a:xfrm>
            <a:off x="7711765" y="1722642"/>
            <a:ext cx="0" cy="382701"/>
          </a:xfrm>
          <a:prstGeom prst="line">
            <a:avLst/>
          </a:prstGeom>
          <a:ln w="50800">
            <a:solidFill>
              <a:schemeClr val="accent2"/>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5743227" y="2435594"/>
            <a:ext cx="428972" cy="0"/>
          </a:xfrm>
          <a:prstGeom prst="line">
            <a:avLst/>
          </a:prstGeom>
          <a:ln w="50800">
            <a:solidFill>
              <a:schemeClr val="accent2"/>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16" name="TextBox 10"/>
          <p:cNvSpPr txBox="1">
            <a:spLocks noChangeArrowheads="1"/>
          </p:cNvSpPr>
          <p:nvPr/>
        </p:nvSpPr>
        <p:spPr bwMode="auto">
          <a:xfrm>
            <a:off x="4541580" y="2836633"/>
            <a:ext cx="1479508" cy="71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342900" eaLnBrk="1" fontAlgn="base" hangingPunct="1">
              <a:lnSpc>
                <a:spcPct val="97000"/>
              </a:lnSpc>
              <a:spcBef>
                <a:spcPct val="0"/>
              </a:spcBef>
              <a:spcAft>
                <a:spcPct val="0"/>
              </a:spcAft>
              <a:buClr>
                <a:srgbClr val="000600"/>
              </a:buClr>
              <a:buSzPct val="100000"/>
              <a:defRPr/>
            </a:pPr>
            <a:r>
              <a:rPr lang="en-US" sz="1050" b="1" dirty="0">
                <a:solidFill>
                  <a:schemeClr val="bg1"/>
                </a:solidFill>
                <a:latin typeface="Calibri" panose="020F0502020204030204" pitchFamily="34" charset="0"/>
                <a:ea typeface="Arial Unicode MS" pitchFamily="34" charset="-128"/>
                <a:cs typeface="Arial Unicode MS" pitchFamily="34" charset="-128"/>
              </a:rPr>
              <a:t>Build Machine Learning Model for Churn Risk (AutoAI and Notebook)</a:t>
            </a:r>
          </a:p>
        </p:txBody>
      </p:sp>
      <p:pic>
        <p:nvPicPr>
          <p:cNvPr id="117" name="Picture 10" descr="monitor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2531" y="2189747"/>
            <a:ext cx="540087" cy="64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4" descr="gears_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80050" y="2201121"/>
            <a:ext cx="485049" cy="47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7" descr="datacan_gray_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5351" y="3884754"/>
            <a:ext cx="600617" cy="42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0" descr="monitor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7086" y="2193692"/>
            <a:ext cx="540087" cy="64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14" descr="gears_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84605" y="2205066"/>
            <a:ext cx="485049" cy="47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10" descr="monitor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8110" y="2203579"/>
            <a:ext cx="540087" cy="64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10" descr="monitor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6412" y="2186540"/>
            <a:ext cx="540087" cy="64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40" descr="monitor_gray_icon"/>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5457" y="1134913"/>
            <a:ext cx="541782" cy="64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40" descr="monitor_gray_icon"/>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5463" y="2189747"/>
            <a:ext cx="541782" cy="64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02"/>
          <p:cNvPicPr>
            <a:picLocks noChangeAspect="1"/>
          </p:cNvPicPr>
          <p:nvPr/>
        </p:nvPicPr>
        <p:blipFill>
          <a:blip r:embed="rId10"/>
          <a:stretch>
            <a:fillRect/>
          </a:stretch>
        </p:blipFill>
        <p:spPr>
          <a:xfrm>
            <a:off x="2102583" y="1102008"/>
            <a:ext cx="362757" cy="348051"/>
          </a:xfrm>
          <a:prstGeom prst="rect">
            <a:avLst/>
          </a:prstGeom>
        </p:spPr>
      </p:pic>
      <p:pic>
        <p:nvPicPr>
          <p:cNvPr id="130" name="Picture 129"/>
          <p:cNvPicPr>
            <a:picLocks noChangeAspect="1"/>
          </p:cNvPicPr>
          <p:nvPr/>
        </p:nvPicPr>
        <p:blipFill>
          <a:blip r:embed="rId10"/>
          <a:stretch>
            <a:fillRect/>
          </a:stretch>
        </p:blipFill>
        <p:spPr>
          <a:xfrm>
            <a:off x="5144798" y="1176467"/>
            <a:ext cx="362757" cy="348051"/>
          </a:xfrm>
          <a:prstGeom prst="rect">
            <a:avLst/>
          </a:prstGeom>
        </p:spPr>
      </p:pic>
      <p:pic>
        <p:nvPicPr>
          <p:cNvPr id="131" name="Picture 130"/>
          <p:cNvPicPr>
            <a:picLocks noChangeAspect="1"/>
          </p:cNvPicPr>
          <p:nvPr/>
        </p:nvPicPr>
        <p:blipFill>
          <a:blip r:embed="rId10"/>
          <a:stretch>
            <a:fillRect/>
          </a:stretch>
        </p:blipFill>
        <p:spPr>
          <a:xfrm>
            <a:off x="7570021" y="2222114"/>
            <a:ext cx="362757" cy="348051"/>
          </a:xfrm>
          <a:prstGeom prst="rect">
            <a:avLst/>
          </a:prstGeom>
        </p:spPr>
      </p:pic>
      <p:pic>
        <p:nvPicPr>
          <p:cNvPr id="107" name="Picture 10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02583" y="2210783"/>
            <a:ext cx="441979" cy="343072"/>
          </a:xfrm>
          <a:prstGeom prst="rect">
            <a:avLst/>
          </a:prstGeom>
        </p:spPr>
      </p:pic>
      <p:pic>
        <p:nvPicPr>
          <p:cNvPr id="135" name="Picture 1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16388" y="2250943"/>
            <a:ext cx="441979" cy="343072"/>
          </a:xfrm>
          <a:prstGeom prst="rect">
            <a:avLst/>
          </a:prstGeom>
        </p:spPr>
      </p:pic>
      <p:sp>
        <p:nvSpPr>
          <p:cNvPr id="142" name="Rectangle 12"/>
          <p:cNvSpPr>
            <a:spLocks noChangeArrowheads="1"/>
          </p:cNvSpPr>
          <p:nvPr/>
        </p:nvSpPr>
        <p:spPr bwMode="auto">
          <a:xfrm>
            <a:off x="1711656" y="1133877"/>
            <a:ext cx="379806" cy="36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800" b="1" dirty="0">
                <a:solidFill>
                  <a:schemeClr val="bg1"/>
                </a:solidFill>
                <a:latin typeface="Calibri" pitchFamily="34" charset="0"/>
                <a:ea typeface="Arial Unicode MS" pitchFamily="34" charset="-128"/>
                <a:cs typeface="Arial Unicode MS" pitchFamily="34" charset="-128"/>
              </a:rPr>
              <a:t>1</a:t>
            </a:r>
            <a:r>
              <a:rPr lang="en-US" sz="1500" b="1" dirty="0">
                <a:solidFill>
                  <a:schemeClr val="bg1"/>
                </a:solidFill>
                <a:latin typeface="Calibri" pitchFamily="34" charset="0"/>
                <a:ea typeface="Arial Unicode MS" pitchFamily="34" charset="-128"/>
                <a:cs typeface="Arial Unicode MS" pitchFamily="34" charset="-128"/>
              </a:rPr>
              <a:t>)</a:t>
            </a:r>
            <a:endParaRPr lang="en-US" sz="1050" b="1" dirty="0">
              <a:solidFill>
                <a:schemeClr val="bg1"/>
              </a:solidFill>
              <a:latin typeface="Calibri" pitchFamily="34" charset="0"/>
              <a:ea typeface="Arial Unicode MS" pitchFamily="34" charset="-128"/>
              <a:cs typeface="Arial Unicode MS" pitchFamily="34" charset="-128"/>
            </a:endParaRPr>
          </a:p>
        </p:txBody>
      </p:sp>
      <p:sp>
        <p:nvSpPr>
          <p:cNvPr id="143" name="Rectangle 12"/>
          <p:cNvSpPr>
            <a:spLocks noChangeArrowheads="1"/>
          </p:cNvSpPr>
          <p:nvPr/>
        </p:nvSpPr>
        <p:spPr bwMode="auto">
          <a:xfrm>
            <a:off x="4760920" y="1204394"/>
            <a:ext cx="379806" cy="36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800" b="1" dirty="0">
                <a:solidFill>
                  <a:schemeClr val="bg1"/>
                </a:solidFill>
                <a:latin typeface="Calibri" pitchFamily="34" charset="0"/>
                <a:ea typeface="Arial Unicode MS" pitchFamily="34" charset="-128"/>
                <a:cs typeface="Arial Unicode MS" pitchFamily="34" charset="-128"/>
              </a:rPr>
              <a:t>4</a:t>
            </a:r>
            <a:r>
              <a:rPr lang="en-US" sz="1500" b="1" dirty="0">
                <a:solidFill>
                  <a:schemeClr val="bg1"/>
                </a:solidFill>
                <a:latin typeface="Calibri" pitchFamily="34" charset="0"/>
                <a:ea typeface="Arial Unicode MS" pitchFamily="34" charset="-128"/>
                <a:cs typeface="Arial Unicode MS" pitchFamily="34" charset="-128"/>
              </a:rPr>
              <a:t>)</a:t>
            </a:r>
            <a:endParaRPr lang="en-US" sz="1050" b="1" dirty="0">
              <a:solidFill>
                <a:schemeClr val="bg1"/>
              </a:solidFill>
              <a:latin typeface="Calibri" pitchFamily="34" charset="0"/>
              <a:ea typeface="Arial Unicode MS" pitchFamily="34" charset="-128"/>
              <a:cs typeface="Arial Unicode MS" pitchFamily="34" charset="-128"/>
            </a:endParaRPr>
          </a:p>
        </p:txBody>
      </p:sp>
      <p:sp>
        <p:nvSpPr>
          <p:cNvPr id="144" name="Rectangle 12"/>
          <p:cNvSpPr>
            <a:spLocks noChangeArrowheads="1"/>
          </p:cNvSpPr>
          <p:nvPr/>
        </p:nvSpPr>
        <p:spPr bwMode="auto">
          <a:xfrm>
            <a:off x="1734344" y="2248133"/>
            <a:ext cx="379806" cy="36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800" b="1" dirty="0">
                <a:solidFill>
                  <a:schemeClr val="bg1"/>
                </a:solidFill>
                <a:latin typeface="Calibri" pitchFamily="34" charset="0"/>
                <a:ea typeface="Arial Unicode MS" pitchFamily="34" charset="-128"/>
                <a:cs typeface="Arial Unicode MS" pitchFamily="34" charset="-128"/>
              </a:rPr>
              <a:t>2</a:t>
            </a:r>
            <a:r>
              <a:rPr lang="en-US" sz="1500" b="1" dirty="0">
                <a:solidFill>
                  <a:schemeClr val="bg1"/>
                </a:solidFill>
                <a:latin typeface="Calibri" pitchFamily="34" charset="0"/>
                <a:ea typeface="Arial Unicode MS" pitchFamily="34" charset="-128"/>
                <a:cs typeface="Arial Unicode MS" pitchFamily="34" charset="-128"/>
              </a:rPr>
              <a:t>)</a:t>
            </a:r>
            <a:endParaRPr lang="en-US" sz="1050" b="1" dirty="0">
              <a:solidFill>
                <a:schemeClr val="bg1"/>
              </a:solidFill>
              <a:latin typeface="Calibri" pitchFamily="34" charset="0"/>
              <a:ea typeface="Arial Unicode MS" pitchFamily="34" charset="-128"/>
              <a:cs typeface="Arial Unicode MS" pitchFamily="34" charset="-128"/>
            </a:endParaRPr>
          </a:p>
        </p:txBody>
      </p:sp>
      <p:sp>
        <p:nvSpPr>
          <p:cNvPr id="145" name="Rectangle 12"/>
          <p:cNvSpPr>
            <a:spLocks noChangeArrowheads="1"/>
          </p:cNvSpPr>
          <p:nvPr/>
        </p:nvSpPr>
        <p:spPr bwMode="auto">
          <a:xfrm>
            <a:off x="3168444" y="2266629"/>
            <a:ext cx="379806" cy="36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800" b="1" dirty="0">
                <a:solidFill>
                  <a:schemeClr val="bg1"/>
                </a:solidFill>
                <a:latin typeface="Calibri" pitchFamily="34" charset="0"/>
                <a:ea typeface="Arial Unicode MS" pitchFamily="34" charset="-128"/>
                <a:cs typeface="Arial Unicode MS" pitchFamily="34" charset="-128"/>
              </a:rPr>
              <a:t>3</a:t>
            </a:r>
            <a:r>
              <a:rPr lang="en-US" sz="1500" b="1" dirty="0">
                <a:solidFill>
                  <a:schemeClr val="bg1"/>
                </a:solidFill>
                <a:latin typeface="Calibri" pitchFamily="34" charset="0"/>
                <a:ea typeface="Arial Unicode MS" pitchFamily="34" charset="-128"/>
                <a:cs typeface="Arial Unicode MS" pitchFamily="34" charset="-128"/>
              </a:rPr>
              <a:t>)</a:t>
            </a:r>
            <a:endParaRPr lang="en-US" sz="1050" b="1" dirty="0">
              <a:solidFill>
                <a:schemeClr val="bg1"/>
              </a:solidFill>
              <a:latin typeface="Calibri" pitchFamily="34" charset="0"/>
              <a:ea typeface="Arial Unicode MS" pitchFamily="34" charset="-128"/>
              <a:cs typeface="Arial Unicode MS" pitchFamily="34" charset="-128"/>
            </a:endParaRPr>
          </a:p>
        </p:txBody>
      </p:sp>
      <p:sp>
        <p:nvSpPr>
          <p:cNvPr id="147" name="Rectangle 12"/>
          <p:cNvSpPr>
            <a:spLocks noChangeArrowheads="1"/>
          </p:cNvSpPr>
          <p:nvPr/>
        </p:nvSpPr>
        <p:spPr bwMode="auto">
          <a:xfrm>
            <a:off x="4744155" y="2256689"/>
            <a:ext cx="379806" cy="36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800" b="1" dirty="0">
                <a:solidFill>
                  <a:schemeClr val="bg1"/>
                </a:solidFill>
                <a:latin typeface="Calibri" pitchFamily="34" charset="0"/>
                <a:ea typeface="Arial Unicode MS" pitchFamily="34" charset="-128"/>
                <a:cs typeface="Arial Unicode MS" pitchFamily="34" charset="-128"/>
              </a:rPr>
              <a:t>5</a:t>
            </a:r>
            <a:r>
              <a:rPr lang="en-US" sz="1500" b="1" dirty="0">
                <a:solidFill>
                  <a:schemeClr val="bg1"/>
                </a:solidFill>
                <a:latin typeface="Calibri" pitchFamily="34" charset="0"/>
                <a:ea typeface="Arial Unicode MS" pitchFamily="34" charset="-128"/>
                <a:cs typeface="Arial Unicode MS" pitchFamily="34" charset="-128"/>
              </a:rPr>
              <a:t>)</a:t>
            </a:r>
            <a:endParaRPr lang="en-US" sz="1050" b="1" dirty="0">
              <a:solidFill>
                <a:schemeClr val="bg1"/>
              </a:solidFill>
              <a:latin typeface="Calibri" pitchFamily="34" charset="0"/>
              <a:ea typeface="Arial Unicode MS" pitchFamily="34" charset="-128"/>
              <a:cs typeface="Arial Unicode MS" pitchFamily="34" charset="-128"/>
            </a:endParaRPr>
          </a:p>
        </p:txBody>
      </p:sp>
      <p:sp>
        <p:nvSpPr>
          <p:cNvPr id="148" name="Rectangle 12"/>
          <p:cNvSpPr>
            <a:spLocks noChangeArrowheads="1"/>
          </p:cNvSpPr>
          <p:nvPr/>
        </p:nvSpPr>
        <p:spPr bwMode="auto">
          <a:xfrm>
            <a:off x="6172199" y="2257294"/>
            <a:ext cx="379806" cy="36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800" b="1" dirty="0">
                <a:solidFill>
                  <a:schemeClr val="bg1"/>
                </a:solidFill>
                <a:latin typeface="Calibri" pitchFamily="34" charset="0"/>
                <a:ea typeface="Arial Unicode MS" pitchFamily="34" charset="-128"/>
                <a:cs typeface="Arial Unicode MS" pitchFamily="34" charset="-128"/>
              </a:rPr>
              <a:t>6)</a:t>
            </a:r>
          </a:p>
        </p:txBody>
      </p:sp>
      <p:sp>
        <p:nvSpPr>
          <p:cNvPr id="149" name="Rectangle 12"/>
          <p:cNvSpPr>
            <a:spLocks noChangeArrowheads="1"/>
          </p:cNvSpPr>
          <p:nvPr/>
        </p:nvSpPr>
        <p:spPr bwMode="auto">
          <a:xfrm>
            <a:off x="6467331" y="1293254"/>
            <a:ext cx="379806" cy="36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800" b="1" dirty="0">
                <a:solidFill>
                  <a:schemeClr val="bg1"/>
                </a:solidFill>
                <a:latin typeface="Calibri" pitchFamily="34" charset="0"/>
                <a:ea typeface="Arial Unicode MS" pitchFamily="34" charset="-128"/>
                <a:cs typeface="Arial Unicode MS" pitchFamily="34" charset="-128"/>
              </a:rPr>
              <a:t>7</a:t>
            </a:r>
            <a:r>
              <a:rPr lang="en-US" sz="1500" b="1" dirty="0">
                <a:solidFill>
                  <a:schemeClr val="bg1"/>
                </a:solidFill>
                <a:latin typeface="Calibri" pitchFamily="34" charset="0"/>
                <a:ea typeface="Arial Unicode MS" pitchFamily="34" charset="-128"/>
                <a:cs typeface="Arial Unicode MS" pitchFamily="34" charset="-128"/>
              </a:rPr>
              <a:t>)</a:t>
            </a:r>
            <a:endParaRPr lang="en-US" sz="1050" b="1" dirty="0">
              <a:solidFill>
                <a:schemeClr val="bg1"/>
              </a:solidFill>
              <a:latin typeface="Calibri" pitchFamily="34" charset="0"/>
              <a:ea typeface="Arial Unicode MS" pitchFamily="34" charset="-128"/>
              <a:cs typeface="Arial Unicode MS" pitchFamily="34" charset="-128"/>
            </a:endParaRPr>
          </a:p>
        </p:txBody>
      </p:sp>
      <p:sp>
        <p:nvSpPr>
          <p:cNvPr id="150" name="Rectangle 12"/>
          <p:cNvSpPr>
            <a:spLocks noChangeArrowheads="1"/>
          </p:cNvSpPr>
          <p:nvPr/>
        </p:nvSpPr>
        <p:spPr bwMode="auto">
          <a:xfrm>
            <a:off x="7221077" y="2257534"/>
            <a:ext cx="379806" cy="36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342900" fontAlgn="base">
              <a:lnSpc>
                <a:spcPct val="97000"/>
              </a:lnSpc>
              <a:spcBef>
                <a:spcPct val="0"/>
              </a:spcBef>
              <a:spcAft>
                <a:spcPct val="0"/>
              </a:spcAft>
              <a:buClr>
                <a:srgbClr val="000600"/>
              </a:buClr>
              <a:buSzPct val="100000"/>
              <a:defRPr/>
            </a:pPr>
            <a:r>
              <a:rPr lang="en-US" sz="1800" b="1" dirty="0">
                <a:solidFill>
                  <a:schemeClr val="bg1"/>
                </a:solidFill>
                <a:latin typeface="Calibri" pitchFamily="34" charset="0"/>
                <a:ea typeface="Arial Unicode MS" pitchFamily="34" charset="-128"/>
                <a:cs typeface="Arial Unicode MS" pitchFamily="34" charset="-128"/>
              </a:rPr>
              <a:t>8</a:t>
            </a:r>
            <a:r>
              <a:rPr lang="en-US" sz="1500" b="1" dirty="0">
                <a:solidFill>
                  <a:schemeClr val="bg1"/>
                </a:solidFill>
                <a:latin typeface="Calibri" pitchFamily="34" charset="0"/>
                <a:ea typeface="Arial Unicode MS" pitchFamily="34" charset="-128"/>
                <a:cs typeface="Arial Unicode MS" pitchFamily="34" charset="-128"/>
              </a:rPr>
              <a:t>)</a:t>
            </a:r>
            <a:endParaRPr lang="en-US" sz="1050" b="1" dirty="0">
              <a:solidFill>
                <a:schemeClr val="bg1"/>
              </a:solidFill>
              <a:latin typeface="Calibri" pitchFamily="34" charset="0"/>
              <a:ea typeface="Arial Unicode MS" pitchFamily="34" charset="-128"/>
              <a:cs typeface="Arial Unicode MS" pitchFamily="34" charset="-128"/>
            </a:endParaRPr>
          </a:p>
        </p:txBody>
      </p:sp>
      <p:pic>
        <p:nvPicPr>
          <p:cNvPr id="155" name="Picture 70" descr="C:\Documents and Settings\Administrator\Local Settings\Temporary Internet Files\Content.IE5\LUQYBXMP\MCj0432596000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1872" y="230424"/>
            <a:ext cx="553130" cy="55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Title 1"/>
          <p:cNvSpPr txBox="1">
            <a:spLocks/>
          </p:cNvSpPr>
          <p:nvPr/>
        </p:nvSpPr>
        <p:spPr bwMode="auto">
          <a:xfrm>
            <a:off x="1957768" y="301979"/>
            <a:ext cx="976719" cy="36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defTabSz="685800" eaLnBrk="1" fontAlgn="base" hangingPunct="1">
              <a:spcBef>
                <a:spcPct val="0"/>
              </a:spcBef>
              <a:spcAft>
                <a:spcPct val="0"/>
              </a:spcAft>
              <a:defRPr/>
            </a:pPr>
            <a:r>
              <a:rPr lang="en-US" sz="1050" b="1" dirty="0">
                <a:solidFill>
                  <a:schemeClr val="bg1"/>
                </a:solidFill>
                <a:latin typeface="Calibri" pitchFamily="34" charset="0"/>
                <a:cs typeface="Calibri" pitchFamily="34" charset="0"/>
              </a:rPr>
              <a:t>Stock Trader Application</a:t>
            </a:r>
          </a:p>
        </p:txBody>
      </p:sp>
      <p:cxnSp>
        <p:nvCxnSpPr>
          <p:cNvPr id="157" name="Straight Connector 156"/>
          <p:cNvCxnSpPr>
            <a:cxnSpLocks/>
          </p:cNvCxnSpPr>
          <p:nvPr/>
        </p:nvCxnSpPr>
        <p:spPr>
          <a:xfrm>
            <a:off x="2934488" y="483749"/>
            <a:ext cx="2703584" cy="0"/>
          </a:xfrm>
          <a:prstGeom prst="line">
            <a:avLst/>
          </a:prstGeom>
          <a:ln w="50800">
            <a:solidFill>
              <a:schemeClr val="accent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62" name="Rectangle 161"/>
          <p:cNvSpPr/>
          <p:nvPr/>
        </p:nvSpPr>
        <p:spPr>
          <a:xfrm>
            <a:off x="3057318" y="3596911"/>
            <a:ext cx="5162706" cy="784337"/>
          </a:xfrm>
          <a:prstGeom prst="rect">
            <a:avLst/>
          </a:prstGeom>
          <a:noFill/>
          <a:ln w="63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dirty="0">
              <a:solidFill>
                <a:schemeClr val="bg1"/>
              </a:solidFill>
              <a:latin typeface="Arial"/>
              <a:cs typeface="Arial"/>
            </a:endParaRPr>
          </a:p>
        </p:txBody>
      </p:sp>
      <p:pic>
        <p:nvPicPr>
          <p:cNvPr id="1028" name="Picture 1027"/>
          <p:cNvPicPr>
            <a:picLocks noChangeAspect="1"/>
          </p:cNvPicPr>
          <p:nvPr/>
        </p:nvPicPr>
        <p:blipFill>
          <a:blip r:embed="rId12"/>
          <a:stretch>
            <a:fillRect/>
          </a:stretch>
        </p:blipFill>
        <p:spPr>
          <a:xfrm>
            <a:off x="3550341" y="3853322"/>
            <a:ext cx="426443" cy="4247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4" name="Picture 47" descr="datacan_gray_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7325" y="3858808"/>
            <a:ext cx="600617" cy="42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entagon 16"/>
          <p:cNvSpPr/>
          <p:nvPr/>
        </p:nvSpPr>
        <p:spPr>
          <a:xfrm>
            <a:off x="100020" y="4522833"/>
            <a:ext cx="1956392" cy="31546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b="1" dirty="0">
                <a:solidFill>
                  <a:schemeClr val="bg1"/>
                </a:solidFill>
                <a:latin typeface="Aharoni" panose="02010803020104030203" pitchFamily="2" charset="-79"/>
                <a:cs typeface="Aharoni" panose="02010803020104030203" pitchFamily="2" charset="-79"/>
              </a:rPr>
              <a:t>COLLECT</a:t>
            </a:r>
          </a:p>
        </p:txBody>
      </p:sp>
      <p:pic>
        <p:nvPicPr>
          <p:cNvPr id="77" name="Picture 76">
            <a:extLst>
              <a:ext uri="{FF2B5EF4-FFF2-40B4-BE49-F238E27FC236}">
                <a16:creationId xmlns:a16="http://schemas.microsoft.com/office/drawing/2014/main" id="{F967EDD0-83BA-4529-9BC2-504949D6A1A5}"/>
              </a:ext>
            </a:extLst>
          </p:cNvPr>
          <p:cNvPicPr>
            <a:picLocks noChangeAspect="1"/>
          </p:cNvPicPr>
          <p:nvPr/>
        </p:nvPicPr>
        <p:blipFill>
          <a:blip r:embed="rId12"/>
          <a:stretch>
            <a:fillRect/>
          </a:stretch>
        </p:blipFill>
        <p:spPr>
          <a:xfrm>
            <a:off x="289101" y="1866601"/>
            <a:ext cx="415467" cy="4138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descr="A close up of a logo&#10;&#10;Description generated with very high confidence">
            <a:extLst>
              <a:ext uri="{FF2B5EF4-FFF2-40B4-BE49-F238E27FC236}">
                <a16:creationId xmlns:a16="http://schemas.microsoft.com/office/drawing/2014/main" id="{C551E3F6-59C5-42FA-8D89-02F6CB792882}"/>
              </a:ext>
            </a:extLst>
          </p:cNvPr>
          <p:cNvPicPr>
            <a:picLocks noChangeAspect="1"/>
          </p:cNvPicPr>
          <p:nvPr/>
        </p:nvPicPr>
        <p:blipFill>
          <a:blip r:embed="rId13"/>
          <a:stretch>
            <a:fillRect/>
          </a:stretch>
        </p:blipFill>
        <p:spPr>
          <a:xfrm>
            <a:off x="104819" y="3266507"/>
            <a:ext cx="765400" cy="382700"/>
          </a:xfrm>
          <a:prstGeom prst="rect">
            <a:avLst/>
          </a:prstGeom>
        </p:spPr>
      </p:pic>
      <p:cxnSp>
        <p:nvCxnSpPr>
          <p:cNvPr id="84" name="Straight Connector 83">
            <a:extLst>
              <a:ext uri="{FF2B5EF4-FFF2-40B4-BE49-F238E27FC236}">
                <a16:creationId xmlns:a16="http://schemas.microsoft.com/office/drawing/2014/main" id="{0E1BEC29-0272-42BC-A2E4-FA883A769774}"/>
              </a:ext>
            </a:extLst>
          </p:cNvPr>
          <p:cNvCxnSpPr/>
          <p:nvPr/>
        </p:nvCxnSpPr>
        <p:spPr>
          <a:xfrm flipV="1">
            <a:off x="3747527" y="3403153"/>
            <a:ext cx="0" cy="358501"/>
          </a:xfrm>
          <a:prstGeom prst="line">
            <a:avLst/>
          </a:prstGeom>
          <a:ln w="50800">
            <a:solidFill>
              <a:schemeClr val="accent2"/>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6619049-9289-4067-9AEE-DE4EEDEBC05F}"/>
              </a:ext>
            </a:extLst>
          </p:cNvPr>
          <p:cNvCxnSpPr/>
          <p:nvPr/>
        </p:nvCxnSpPr>
        <p:spPr>
          <a:xfrm flipV="1">
            <a:off x="5362111" y="3433944"/>
            <a:ext cx="0" cy="358501"/>
          </a:xfrm>
          <a:prstGeom prst="line">
            <a:avLst/>
          </a:prstGeom>
          <a:ln w="50800">
            <a:solidFill>
              <a:schemeClr val="accent2"/>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AE55A4B-A552-41FB-A424-1E0766C47C2E}"/>
              </a:ext>
            </a:extLst>
          </p:cNvPr>
          <p:cNvCxnSpPr/>
          <p:nvPr/>
        </p:nvCxnSpPr>
        <p:spPr>
          <a:xfrm flipV="1">
            <a:off x="7751400" y="3423215"/>
            <a:ext cx="0" cy="358501"/>
          </a:xfrm>
          <a:prstGeom prst="line">
            <a:avLst/>
          </a:prstGeom>
          <a:ln w="50800">
            <a:solidFill>
              <a:schemeClr val="accent2"/>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6AFFC906-9C88-408A-8001-40E08CA453F2}"/>
              </a:ext>
            </a:extLst>
          </p:cNvPr>
          <p:cNvSpPr/>
          <p:nvPr/>
        </p:nvSpPr>
        <p:spPr>
          <a:xfrm>
            <a:off x="1035170" y="749809"/>
            <a:ext cx="7451501" cy="3715969"/>
          </a:xfrm>
          <a:prstGeom prst="roundRect">
            <a:avLst>
              <a:gd name="adj" fmla="val 7197"/>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latin typeface="Arial"/>
              <a:cs typeface="Arial"/>
            </a:endParaRPr>
          </a:p>
        </p:txBody>
      </p:sp>
      <p:cxnSp>
        <p:nvCxnSpPr>
          <p:cNvPr id="90" name="Straight Connector 89">
            <a:extLst>
              <a:ext uri="{FF2B5EF4-FFF2-40B4-BE49-F238E27FC236}">
                <a16:creationId xmlns:a16="http://schemas.microsoft.com/office/drawing/2014/main" id="{92462679-6BAB-42A3-BE9C-DDFD28C73609}"/>
              </a:ext>
            </a:extLst>
          </p:cNvPr>
          <p:cNvCxnSpPr/>
          <p:nvPr/>
        </p:nvCxnSpPr>
        <p:spPr>
          <a:xfrm>
            <a:off x="939828" y="1312742"/>
            <a:ext cx="742665" cy="0"/>
          </a:xfrm>
          <a:prstGeom prst="line">
            <a:avLst/>
          </a:prstGeom>
          <a:ln w="50800">
            <a:solidFill>
              <a:schemeClr val="accent2"/>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9AC28FD-3E08-43A7-991C-BA9A2CDB8840}"/>
              </a:ext>
            </a:extLst>
          </p:cNvPr>
          <p:cNvCxnSpPr>
            <a:cxnSpLocks/>
          </p:cNvCxnSpPr>
          <p:nvPr/>
        </p:nvCxnSpPr>
        <p:spPr>
          <a:xfrm>
            <a:off x="962568" y="2425476"/>
            <a:ext cx="779004" cy="0"/>
          </a:xfrm>
          <a:prstGeom prst="line">
            <a:avLst/>
          </a:prstGeom>
          <a:ln w="50800">
            <a:solidFill>
              <a:schemeClr val="accent2"/>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EE19CF3-EA87-4847-9A12-5673C050F51F}"/>
              </a:ext>
            </a:extLst>
          </p:cNvPr>
          <p:cNvCxnSpPr>
            <a:cxnSpLocks/>
          </p:cNvCxnSpPr>
          <p:nvPr/>
        </p:nvCxnSpPr>
        <p:spPr>
          <a:xfrm flipV="1">
            <a:off x="897784" y="2746885"/>
            <a:ext cx="842251" cy="823565"/>
          </a:xfrm>
          <a:prstGeom prst="line">
            <a:avLst/>
          </a:prstGeom>
          <a:ln w="50800">
            <a:solidFill>
              <a:schemeClr val="accent2"/>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330A046-E4DF-4714-B8D0-2A325C8AED66}"/>
              </a:ext>
            </a:extLst>
          </p:cNvPr>
          <p:cNvCxnSpPr>
            <a:cxnSpLocks/>
          </p:cNvCxnSpPr>
          <p:nvPr/>
        </p:nvCxnSpPr>
        <p:spPr>
          <a:xfrm flipV="1">
            <a:off x="921658" y="2553854"/>
            <a:ext cx="818377" cy="261086"/>
          </a:xfrm>
          <a:prstGeom prst="line">
            <a:avLst/>
          </a:prstGeom>
          <a:ln w="50800">
            <a:solidFill>
              <a:schemeClr val="accent2"/>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74" name="TextBox 10">
            <a:extLst>
              <a:ext uri="{FF2B5EF4-FFF2-40B4-BE49-F238E27FC236}">
                <a16:creationId xmlns:a16="http://schemas.microsoft.com/office/drawing/2014/main" id="{E1E6411A-3CCA-4513-B958-9D3854E93708}"/>
              </a:ext>
            </a:extLst>
          </p:cNvPr>
          <p:cNvSpPr txBox="1">
            <a:spLocks noChangeArrowheads="1"/>
          </p:cNvSpPr>
          <p:nvPr/>
        </p:nvSpPr>
        <p:spPr bwMode="auto">
          <a:xfrm>
            <a:off x="12511" y="3436805"/>
            <a:ext cx="986358" cy="5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342900" eaLnBrk="1" fontAlgn="base" hangingPunct="1">
              <a:lnSpc>
                <a:spcPct val="97000"/>
              </a:lnSpc>
              <a:spcBef>
                <a:spcPct val="0"/>
              </a:spcBef>
              <a:spcAft>
                <a:spcPct val="0"/>
              </a:spcAft>
              <a:buClr>
                <a:srgbClr val="000600"/>
              </a:buClr>
              <a:buSzPct val="100000"/>
              <a:defRPr/>
            </a:pPr>
            <a:endParaRPr lang="en-US" sz="1050" b="1" dirty="0">
              <a:solidFill>
                <a:schemeClr val="bg1"/>
              </a:solidFill>
              <a:latin typeface="Calibri" panose="020F0502020204030204" pitchFamily="34" charset="0"/>
              <a:ea typeface="Arial Unicode MS" pitchFamily="34" charset="-128"/>
            </a:endParaRPr>
          </a:p>
          <a:p>
            <a:pPr algn="ctr" defTabSz="342900" eaLnBrk="1" fontAlgn="base" hangingPunct="1">
              <a:lnSpc>
                <a:spcPct val="97000"/>
              </a:lnSpc>
              <a:spcBef>
                <a:spcPct val="0"/>
              </a:spcBef>
              <a:spcAft>
                <a:spcPct val="0"/>
              </a:spcAft>
              <a:buClr>
                <a:srgbClr val="000600"/>
              </a:buClr>
              <a:buSzPct val="100000"/>
              <a:defRPr/>
            </a:pPr>
            <a:r>
              <a:rPr lang="en-US" sz="1050" b="1" dirty="0">
                <a:solidFill>
                  <a:schemeClr val="bg1"/>
                </a:solidFill>
                <a:latin typeface="Calibri" panose="020F0502020204030204" pitchFamily="34" charset="0"/>
                <a:ea typeface="Arial Unicode MS" pitchFamily="34" charset="-128"/>
              </a:rPr>
              <a:t>Customer</a:t>
            </a:r>
          </a:p>
          <a:p>
            <a:pPr algn="ctr" defTabSz="342900" eaLnBrk="1" fontAlgn="base" hangingPunct="1">
              <a:lnSpc>
                <a:spcPct val="97000"/>
              </a:lnSpc>
              <a:spcBef>
                <a:spcPct val="0"/>
              </a:spcBef>
              <a:spcAft>
                <a:spcPct val="0"/>
              </a:spcAft>
              <a:buClr>
                <a:srgbClr val="000600"/>
              </a:buClr>
              <a:buSzPct val="100000"/>
              <a:defRPr/>
            </a:pPr>
            <a:r>
              <a:rPr lang="en-US" sz="1050" b="1" dirty="0">
                <a:solidFill>
                  <a:schemeClr val="bg1"/>
                </a:solidFill>
                <a:latin typeface="Calibri" panose="020F0502020204030204" pitchFamily="34" charset="0"/>
                <a:ea typeface="Arial Unicode MS" pitchFamily="34" charset="-128"/>
              </a:rPr>
              <a:t>Activity</a:t>
            </a:r>
          </a:p>
        </p:txBody>
      </p:sp>
      <p:sp>
        <p:nvSpPr>
          <p:cNvPr id="10" name="TextBox 9">
            <a:extLst>
              <a:ext uri="{FF2B5EF4-FFF2-40B4-BE49-F238E27FC236}">
                <a16:creationId xmlns:a16="http://schemas.microsoft.com/office/drawing/2014/main" id="{10CACD31-74D3-4DF5-B121-72472461E4CD}"/>
              </a:ext>
            </a:extLst>
          </p:cNvPr>
          <p:cNvSpPr txBox="1"/>
          <p:nvPr/>
        </p:nvSpPr>
        <p:spPr>
          <a:xfrm>
            <a:off x="2646485" y="689915"/>
            <a:ext cx="3684905" cy="461665"/>
          </a:xfrm>
          <a:prstGeom prst="rect">
            <a:avLst/>
          </a:prstGeom>
          <a:noFill/>
        </p:spPr>
        <p:txBody>
          <a:bodyPr wrap="square" rtlCol="0">
            <a:spAutoFit/>
          </a:bodyPr>
          <a:lstStyle/>
          <a:p>
            <a:r>
              <a:rPr lang="en-US" sz="2400" b="1" dirty="0">
                <a:solidFill>
                  <a:schemeClr val="bg1"/>
                </a:solidFill>
                <a:latin typeface="Calibri" panose="020F0502020204030204" pitchFamily="34" charset="0"/>
                <a:ea typeface="Arial Unicode MS" pitchFamily="34" charset="-128"/>
              </a:rPr>
              <a:t>Cloud Pak for Data</a:t>
            </a:r>
          </a:p>
        </p:txBody>
      </p:sp>
      <p:sp>
        <p:nvSpPr>
          <p:cNvPr id="78" name="Pentagon 82">
            <a:extLst>
              <a:ext uri="{FF2B5EF4-FFF2-40B4-BE49-F238E27FC236}">
                <a16:creationId xmlns:a16="http://schemas.microsoft.com/office/drawing/2014/main" id="{B75557CB-5386-466D-8D3E-28A1A3816FDD}"/>
              </a:ext>
            </a:extLst>
          </p:cNvPr>
          <p:cNvSpPr/>
          <p:nvPr/>
        </p:nvSpPr>
        <p:spPr>
          <a:xfrm>
            <a:off x="6344092" y="4545180"/>
            <a:ext cx="2049867" cy="31546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haroni" panose="02010803020104030203" pitchFamily="2" charset="-79"/>
                <a:cs typeface="Aharoni" panose="02010803020104030203" pitchFamily="2" charset="-79"/>
              </a:rPr>
              <a:t>DEPLOY / INFUSE</a:t>
            </a:r>
          </a:p>
        </p:txBody>
      </p:sp>
      <p:sp>
        <p:nvSpPr>
          <p:cNvPr id="83" name="Pentagon 81">
            <a:extLst>
              <a:ext uri="{FF2B5EF4-FFF2-40B4-BE49-F238E27FC236}">
                <a16:creationId xmlns:a16="http://schemas.microsoft.com/office/drawing/2014/main" id="{E4AF39AD-5551-4184-99B8-7C400928A881}"/>
              </a:ext>
            </a:extLst>
          </p:cNvPr>
          <p:cNvSpPr/>
          <p:nvPr/>
        </p:nvSpPr>
        <p:spPr>
          <a:xfrm>
            <a:off x="4416319" y="4544851"/>
            <a:ext cx="1927773" cy="31546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haroni" panose="02010803020104030203" pitchFamily="2" charset="-79"/>
                <a:cs typeface="Aharoni" panose="02010803020104030203" pitchFamily="2" charset="-79"/>
              </a:rPr>
              <a:t>ANALYZE</a:t>
            </a:r>
          </a:p>
        </p:txBody>
      </p:sp>
      <p:sp>
        <p:nvSpPr>
          <p:cNvPr id="94" name="Pentagon 78">
            <a:extLst>
              <a:ext uri="{FF2B5EF4-FFF2-40B4-BE49-F238E27FC236}">
                <a16:creationId xmlns:a16="http://schemas.microsoft.com/office/drawing/2014/main" id="{785F1797-54A4-43A8-B590-DFD1F4583E9C}"/>
              </a:ext>
            </a:extLst>
          </p:cNvPr>
          <p:cNvSpPr/>
          <p:nvPr/>
        </p:nvSpPr>
        <p:spPr>
          <a:xfrm>
            <a:off x="2056412" y="4545995"/>
            <a:ext cx="2359907" cy="31546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haroni" panose="02010803020104030203" pitchFamily="2" charset="-79"/>
                <a:cs typeface="Aharoni" panose="02010803020104030203" pitchFamily="2" charset="-79"/>
              </a:rPr>
              <a:t>ORGANIZE</a:t>
            </a:r>
          </a:p>
        </p:txBody>
      </p:sp>
      <p:pic>
        <p:nvPicPr>
          <p:cNvPr id="73" name="Picture 72">
            <a:extLst>
              <a:ext uri="{FF2B5EF4-FFF2-40B4-BE49-F238E27FC236}">
                <a16:creationId xmlns:a16="http://schemas.microsoft.com/office/drawing/2014/main" id="{2048CC62-7E55-47AC-8041-CDAF7D334E5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16914" y="79791"/>
            <a:ext cx="406255" cy="331690"/>
          </a:xfrm>
          <a:prstGeom prst="rect">
            <a:avLst/>
          </a:prstGeom>
        </p:spPr>
      </p:pic>
      <p:sp>
        <p:nvSpPr>
          <p:cNvPr id="79" name="Footer Placeholder 2">
            <a:extLst>
              <a:ext uri="{FF2B5EF4-FFF2-40B4-BE49-F238E27FC236}">
                <a16:creationId xmlns:a16="http://schemas.microsoft.com/office/drawing/2014/main" id="{A4488761-CE75-4CC3-9D3D-18054AA7D35D}"/>
              </a:ext>
            </a:extLst>
          </p:cNvPr>
          <p:cNvSpPr>
            <a:spLocks noGrp="1"/>
          </p:cNvSpPr>
          <p:nvPr>
            <p:ph type="ftr" sz="quarter" idx="11"/>
          </p:nvPr>
        </p:nvSpPr>
        <p:spPr>
          <a:xfrm>
            <a:off x="237809" y="4954587"/>
            <a:ext cx="4114735" cy="166687"/>
          </a:xfrm>
        </p:spPr>
        <p:txBody>
          <a:bodyPr/>
          <a:lstStyle/>
          <a:p>
            <a:pPr>
              <a:defRPr/>
            </a:pPr>
            <a:r>
              <a:rPr lang="en-US" altLang="en-US" dirty="0">
                <a:solidFill>
                  <a:srgbClr val="FFFFFF"/>
                </a:solidFill>
              </a:rPr>
              <a:t>IBM Cloud Pak for Data Workshop v3.0.1 / © 2020 IBM Corporation</a:t>
            </a:r>
          </a:p>
        </p:txBody>
      </p:sp>
      <p:sp>
        <p:nvSpPr>
          <p:cNvPr id="82" name="Slide Number Placeholder 3">
            <a:extLst>
              <a:ext uri="{FF2B5EF4-FFF2-40B4-BE49-F238E27FC236}">
                <a16:creationId xmlns:a16="http://schemas.microsoft.com/office/drawing/2014/main" id="{E63D960B-7124-4A5F-B669-CC3FF1C3D8BA}"/>
              </a:ext>
            </a:extLst>
          </p:cNvPr>
          <p:cNvSpPr>
            <a:spLocks noGrp="1"/>
          </p:cNvSpPr>
          <p:nvPr>
            <p:ph type="sldNum" sz="quarter" idx="12"/>
          </p:nvPr>
        </p:nvSpPr>
        <p:spPr>
          <a:xfrm>
            <a:off x="7086600" y="4954586"/>
            <a:ext cx="1828732" cy="166687"/>
          </a:xfrm>
        </p:spPr>
        <p:txBody>
          <a:bodyPr/>
          <a:lstStyle/>
          <a:p>
            <a:fld id="{808CACDB-2378-4210-AD51-6B94F2BC1875}" type="slidenum">
              <a:rPr lang="en-US" altLang="en-US" smtClean="0">
                <a:solidFill>
                  <a:srgbClr val="FFFFFF"/>
                </a:solidFill>
              </a:rPr>
              <a:pPr/>
              <a:t>28</a:t>
            </a:fld>
            <a:endParaRPr lang="en-US" altLang="en-US" dirty="0">
              <a:solidFill>
                <a:srgbClr val="FFFFFF"/>
              </a:solidFill>
            </a:endParaRPr>
          </a:p>
        </p:txBody>
      </p:sp>
    </p:spTree>
    <p:extLst>
      <p:ext uri="{BB962C8B-B14F-4D97-AF65-F5344CB8AC3E}">
        <p14:creationId xmlns:p14="http://schemas.microsoft.com/office/powerpoint/2010/main" val="1593354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0311" y="201168"/>
            <a:ext cx="8783669" cy="625450"/>
          </a:xfrm>
        </p:spPr>
        <p:txBody>
          <a:bodyPr/>
          <a:lstStyle/>
          <a:p>
            <a:r>
              <a:rPr lang="en-US" dirty="0"/>
              <a:t>Trade Co. Application “Stock Trader” – Before</a:t>
            </a:r>
            <a:br>
              <a:rPr lang="en-US" dirty="0"/>
            </a:br>
            <a:r>
              <a:rPr lang="en-US" sz="1800" dirty="0"/>
              <a:t>Microservices Application</a:t>
            </a:r>
          </a:p>
        </p:txBody>
      </p:sp>
      <p:sp>
        <p:nvSpPr>
          <p:cNvPr id="96" name="TextBox 95">
            <a:extLst>
              <a:ext uri="{FF2B5EF4-FFF2-40B4-BE49-F238E27FC236}">
                <a16:creationId xmlns:a16="http://schemas.microsoft.com/office/drawing/2014/main" id="{42512BF3-98D2-4B6C-884E-EF08F9D99FF8}"/>
              </a:ext>
            </a:extLst>
          </p:cNvPr>
          <p:cNvSpPr txBox="1"/>
          <p:nvPr/>
        </p:nvSpPr>
        <p:spPr>
          <a:xfrm>
            <a:off x="2000250" y="995885"/>
            <a:ext cx="4354830" cy="507831"/>
          </a:xfrm>
          <a:prstGeom prst="rect">
            <a:avLst/>
          </a:prstGeom>
          <a:noFill/>
        </p:spPr>
        <p:txBody>
          <a:bodyPr wrap="square" rtlCol="0">
            <a:spAutoFit/>
          </a:bodyPr>
          <a:lstStyle/>
          <a:p>
            <a:r>
              <a:rPr lang="en-US" b="1" dirty="0">
                <a:solidFill>
                  <a:schemeClr val="bg1"/>
                </a:solidFill>
              </a:rPr>
              <a:t>Stock Trader </a:t>
            </a:r>
          </a:p>
          <a:p>
            <a:r>
              <a:rPr lang="en-US" dirty="0">
                <a:solidFill>
                  <a:schemeClr val="bg1"/>
                </a:solidFill>
              </a:rPr>
              <a:t>as a modern microservice application</a:t>
            </a:r>
          </a:p>
        </p:txBody>
      </p:sp>
      <p:grpSp>
        <p:nvGrpSpPr>
          <p:cNvPr id="46" name="Group 45">
            <a:extLst>
              <a:ext uri="{FF2B5EF4-FFF2-40B4-BE49-F238E27FC236}">
                <a16:creationId xmlns:a16="http://schemas.microsoft.com/office/drawing/2014/main" id="{33143C0B-39AD-48A5-BD89-D378106CC01E}"/>
              </a:ext>
            </a:extLst>
          </p:cNvPr>
          <p:cNvGrpSpPr/>
          <p:nvPr/>
        </p:nvGrpSpPr>
        <p:grpSpPr>
          <a:xfrm>
            <a:off x="997709" y="1591718"/>
            <a:ext cx="6156827" cy="3017520"/>
            <a:chOff x="1330279" y="2122291"/>
            <a:chExt cx="8209102" cy="4023360"/>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47" name="Rectangle 46">
              <a:extLst>
                <a:ext uri="{FF2B5EF4-FFF2-40B4-BE49-F238E27FC236}">
                  <a16:creationId xmlns:a16="http://schemas.microsoft.com/office/drawing/2014/main" id="{7081DF34-1EF0-4272-8F4E-8ADD97DF5192}"/>
                </a:ext>
              </a:extLst>
            </p:cNvPr>
            <p:cNvSpPr/>
            <p:nvPr/>
          </p:nvSpPr>
          <p:spPr bwMode="auto">
            <a:xfrm>
              <a:off x="2667000" y="2122291"/>
              <a:ext cx="4251960" cy="4023360"/>
            </a:xfrm>
            <a:prstGeom prst="rect">
              <a:avLst/>
            </a:prstGeom>
            <a:grpFill/>
            <a:ln w="38100" cap="flat" cmpd="sng" algn="ctr">
              <a:solidFill>
                <a:schemeClr val="tx1">
                  <a:lumMod val="50000"/>
                  <a:lumOff val="50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1013" b="1" dirty="0"/>
                <a:t>OpenShift</a:t>
              </a:r>
            </a:p>
          </p:txBody>
        </p:sp>
        <p:sp>
          <p:nvSpPr>
            <p:cNvPr id="48" name="Rectangle: Rounded Corners 47">
              <a:extLst>
                <a:ext uri="{FF2B5EF4-FFF2-40B4-BE49-F238E27FC236}">
                  <a16:creationId xmlns:a16="http://schemas.microsoft.com/office/drawing/2014/main" id="{2DFD1F2E-F902-44D3-946C-B128035646C0}"/>
                </a:ext>
              </a:extLst>
            </p:cNvPr>
            <p:cNvSpPr/>
            <p:nvPr/>
          </p:nvSpPr>
          <p:spPr bwMode="auto">
            <a:xfrm>
              <a:off x="2929194" y="3356075"/>
              <a:ext cx="1188720"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Trader UI</a:t>
              </a:r>
            </a:p>
            <a:p>
              <a:r>
                <a:rPr lang="en-US" sz="825" dirty="0"/>
                <a:t>Traditional JSP </a:t>
              </a:r>
            </a:p>
          </p:txBody>
        </p:sp>
        <p:sp>
          <p:nvSpPr>
            <p:cNvPr id="49" name="Rectangle: Rounded Corners 48">
              <a:extLst>
                <a:ext uri="{FF2B5EF4-FFF2-40B4-BE49-F238E27FC236}">
                  <a16:creationId xmlns:a16="http://schemas.microsoft.com/office/drawing/2014/main" id="{FA764ABA-F49E-4A16-8DBC-310E0B35B357}"/>
                </a:ext>
              </a:extLst>
            </p:cNvPr>
            <p:cNvSpPr/>
            <p:nvPr/>
          </p:nvSpPr>
          <p:spPr bwMode="auto">
            <a:xfrm>
              <a:off x="4295078" y="2719113"/>
              <a:ext cx="777240"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Db2</a:t>
              </a:r>
            </a:p>
          </p:txBody>
        </p:sp>
        <p:sp>
          <p:nvSpPr>
            <p:cNvPr id="50" name="Rectangle: Rounded Corners 49">
              <a:extLst>
                <a:ext uri="{FF2B5EF4-FFF2-40B4-BE49-F238E27FC236}">
                  <a16:creationId xmlns:a16="http://schemas.microsoft.com/office/drawing/2014/main" id="{A1224830-20A0-4849-98B7-D7AF1AFA6356}"/>
                </a:ext>
              </a:extLst>
            </p:cNvPr>
            <p:cNvSpPr/>
            <p:nvPr/>
          </p:nvSpPr>
          <p:spPr bwMode="auto">
            <a:xfrm>
              <a:off x="5581053" y="2708167"/>
              <a:ext cx="777241"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Redis</a:t>
              </a:r>
            </a:p>
          </p:txBody>
        </p:sp>
        <p:sp>
          <p:nvSpPr>
            <p:cNvPr id="51" name="Rectangle: Rounded Corners 50">
              <a:extLst>
                <a:ext uri="{FF2B5EF4-FFF2-40B4-BE49-F238E27FC236}">
                  <a16:creationId xmlns:a16="http://schemas.microsoft.com/office/drawing/2014/main" id="{9FA96942-063E-4008-AE37-B91575209595}"/>
                </a:ext>
              </a:extLst>
            </p:cNvPr>
            <p:cNvSpPr/>
            <p:nvPr/>
          </p:nvSpPr>
          <p:spPr bwMode="auto">
            <a:xfrm>
              <a:off x="5406740" y="3311501"/>
              <a:ext cx="1152144"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Stock Quote</a:t>
              </a:r>
            </a:p>
          </p:txBody>
        </p:sp>
        <p:sp>
          <p:nvSpPr>
            <p:cNvPr id="52" name="Rectangle: Rounded Corners 51">
              <a:extLst>
                <a:ext uri="{FF2B5EF4-FFF2-40B4-BE49-F238E27FC236}">
                  <a16:creationId xmlns:a16="http://schemas.microsoft.com/office/drawing/2014/main" id="{141EE876-D718-44A1-B9EC-F16D721787F1}"/>
                </a:ext>
              </a:extLst>
            </p:cNvPr>
            <p:cNvSpPr/>
            <p:nvPr/>
          </p:nvSpPr>
          <p:spPr bwMode="auto">
            <a:xfrm>
              <a:off x="5406740" y="3908109"/>
              <a:ext cx="1152144"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Loyalty Level</a:t>
              </a:r>
            </a:p>
          </p:txBody>
        </p:sp>
        <p:sp>
          <p:nvSpPr>
            <p:cNvPr id="53" name="Rectangle: Rounded Corners 52">
              <a:extLst>
                <a:ext uri="{FF2B5EF4-FFF2-40B4-BE49-F238E27FC236}">
                  <a16:creationId xmlns:a16="http://schemas.microsoft.com/office/drawing/2014/main" id="{4DA0A344-4B2F-4B13-8C1E-3D35CDCCE75D}"/>
                </a:ext>
              </a:extLst>
            </p:cNvPr>
            <p:cNvSpPr/>
            <p:nvPr/>
          </p:nvSpPr>
          <p:spPr bwMode="auto">
            <a:xfrm>
              <a:off x="5393602" y="5243346"/>
              <a:ext cx="1152144"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900" dirty="0"/>
                <a:t>Notification</a:t>
              </a:r>
            </a:p>
          </p:txBody>
        </p:sp>
        <p:sp>
          <p:nvSpPr>
            <p:cNvPr id="54" name="Rectangle: Rounded Corners 53">
              <a:extLst>
                <a:ext uri="{FF2B5EF4-FFF2-40B4-BE49-F238E27FC236}">
                  <a16:creationId xmlns:a16="http://schemas.microsoft.com/office/drawing/2014/main" id="{0DAFCA46-6735-4D18-9024-B8A788EB6727}"/>
                </a:ext>
              </a:extLst>
            </p:cNvPr>
            <p:cNvSpPr/>
            <p:nvPr/>
          </p:nvSpPr>
          <p:spPr bwMode="auto">
            <a:xfrm>
              <a:off x="1330279" y="3356076"/>
              <a:ext cx="1131188" cy="102256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Browser</a:t>
              </a:r>
            </a:p>
          </p:txBody>
        </p:sp>
        <p:sp>
          <p:nvSpPr>
            <p:cNvPr id="55" name="Rectangle 54">
              <a:extLst>
                <a:ext uri="{FF2B5EF4-FFF2-40B4-BE49-F238E27FC236}">
                  <a16:creationId xmlns:a16="http://schemas.microsoft.com/office/drawing/2014/main" id="{DF81E3B6-8BAD-4E44-B0A3-E083287D3A28}"/>
                </a:ext>
              </a:extLst>
            </p:cNvPr>
            <p:cNvSpPr/>
            <p:nvPr/>
          </p:nvSpPr>
          <p:spPr bwMode="auto">
            <a:xfrm>
              <a:off x="6995159" y="2122291"/>
              <a:ext cx="1465250" cy="4023360"/>
            </a:xfrm>
            <a:prstGeom prst="rect">
              <a:avLst/>
            </a:prstGeom>
            <a:grpFill/>
            <a:ln w="38100" cap="flat" cmpd="sng" algn="ctr">
              <a:solidFill>
                <a:schemeClr val="tx1">
                  <a:lumMod val="50000"/>
                  <a:lumOff val="50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1013" b="1" dirty="0"/>
                <a:t>IBM Cloud Public</a:t>
              </a:r>
            </a:p>
          </p:txBody>
        </p:sp>
        <p:sp>
          <p:nvSpPr>
            <p:cNvPr id="56" name="Rectangle: Rounded Corners 55">
              <a:extLst>
                <a:ext uri="{FF2B5EF4-FFF2-40B4-BE49-F238E27FC236}">
                  <a16:creationId xmlns:a16="http://schemas.microsoft.com/office/drawing/2014/main" id="{8F57E3CC-E231-40F5-B99C-2CB6AC198067}"/>
                </a:ext>
              </a:extLst>
            </p:cNvPr>
            <p:cNvSpPr/>
            <p:nvPr/>
          </p:nvSpPr>
          <p:spPr bwMode="auto">
            <a:xfrm>
              <a:off x="7253381" y="3371184"/>
              <a:ext cx="777240"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API Connect</a:t>
              </a:r>
            </a:p>
          </p:txBody>
        </p:sp>
        <p:sp>
          <p:nvSpPr>
            <p:cNvPr id="57" name="Rectangle: Rounded Corners 56">
              <a:extLst>
                <a:ext uri="{FF2B5EF4-FFF2-40B4-BE49-F238E27FC236}">
                  <a16:creationId xmlns:a16="http://schemas.microsoft.com/office/drawing/2014/main" id="{C2784785-DD49-47D6-B200-7A83FEDAAF4F}"/>
                </a:ext>
              </a:extLst>
            </p:cNvPr>
            <p:cNvSpPr/>
            <p:nvPr/>
          </p:nvSpPr>
          <p:spPr bwMode="auto">
            <a:xfrm>
              <a:off x="7183655" y="5217525"/>
              <a:ext cx="777240"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Open Whisk</a:t>
              </a:r>
            </a:p>
          </p:txBody>
        </p:sp>
        <p:sp>
          <p:nvSpPr>
            <p:cNvPr id="58" name="Rectangle: Rounded Corners 57">
              <a:extLst>
                <a:ext uri="{FF2B5EF4-FFF2-40B4-BE49-F238E27FC236}">
                  <a16:creationId xmlns:a16="http://schemas.microsoft.com/office/drawing/2014/main" id="{2B822827-0169-4BD0-AC1E-A8C02508B333}"/>
                </a:ext>
              </a:extLst>
            </p:cNvPr>
            <p:cNvSpPr/>
            <p:nvPr/>
          </p:nvSpPr>
          <p:spPr bwMode="auto">
            <a:xfrm>
              <a:off x="8762141" y="3371184"/>
              <a:ext cx="777240"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Quandl</a:t>
              </a:r>
            </a:p>
          </p:txBody>
        </p:sp>
        <p:sp>
          <p:nvSpPr>
            <p:cNvPr id="59" name="Rectangle: Rounded Corners 58">
              <a:extLst>
                <a:ext uri="{FF2B5EF4-FFF2-40B4-BE49-F238E27FC236}">
                  <a16:creationId xmlns:a16="http://schemas.microsoft.com/office/drawing/2014/main" id="{E6E42D6F-E463-4CD8-9E27-E7E05C61836B}"/>
                </a:ext>
              </a:extLst>
            </p:cNvPr>
            <p:cNvSpPr/>
            <p:nvPr/>
          </p:nvSpPr>
          <p:spPr bwMode="auto">
            <a:xfrm>
              <a:off x="8691555" y="5201278"/>
              <a:ext cx="840635"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Slack</a:t>
              </a:r>
            </a:p>
          </p:txBody>
        </p:sp>
        <p:sp>
          <p:nvSpPr>
            <p:cNvPr id="60" name="Rectangle: Rounded Corners 59">
              <a:extLst>
                <a:ext uri="{FF2B5EF4-FFF2-40B4-BE49-F238E27FC236}">
                  <a16:creationId xmlns:a16="http://schemas.microsoft.com/office/drawing/2014/main" id="{8B48AAEC-72B4-493C-97C5-B7A891A48948}"/>
                </a:ext>
              </a:extLst>
            </p:cNvPr>
            <p:cNvSpPr/>
            <p:nvPr/>
          </p:nvSpPr>
          <p:spPr bwMode="auto">
            <a:xfrm>
              <a:off x="8684365" y="5719501"/>
              <a:ext cx="855016" cy="426150"/>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Twitter</a:t>
              </a:r>
            </a:p>
          </p:txBody>
        </p:sp>
        <p:sp>
          <p:nvSpPr>
            <p:cNvPr id="61" name="Rectangle: Rounded Corners 60">
              <a:extLst>
                <a:ext uri="{FF2B5EF4-FFF2-40B4-BE49-F238E27FC236}">
                  <a16:creationId xmlns:a16="http://schemas.microsoft.com/office/drawing/2014/main" id="{59EE096C-EEFD-4DB5-A315-85071A11E344}"/>
                </a:ext>
              </a:extLst>
            </p:cNvPr>
            <p:cNvSpPr/>
            <p:nvPr/>
          </p:nvSpPr>
          <p:spPr bwMode="auto">
            <a:xfrm>
              <a:off x="5594192" y="4553497"/>
              <a:ext cx="777240"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IBM MQ</a:t>
              </a:r>
            </a:p>
          </p:txBody>
        </p:sp>
        <p:cxnSp>
          <p:nvCxnSpPr>
            <p:cNvPr id="62" name="Straight Arrow Connector 61">
              <a:extLst>
                <a:ext uri="{FF2B5EF4-FFF2-40B4-BE49-F238E27FC236}">
                  <a16:creationId xmlns:a16="http://schemas.microsoft.com/office/drawing/2014/main" id="{505FD110-F513-4673-9C91-090712AC2F0D}"/>
                </a:ext>
              </a:extLst>
            </p:cNvPr>
            <p:cNvCxnSpPr>
              <a:cxnSpLocks/>
              <a:endCxn id="48" idx="1"/>
            </p:cNvCxnSpPr>
            <p:nvPr/>
          </p:nvCxnSpPr>
          <p:spPr bwMode="auto">
            <a:xfrm>
              <a:off x="2461467" y="3561339"/>
              <a:ext cx="467727" cy="0"/>
            </a:xfrm>
            <a:prstGeom prst="straightConnector1">
              <a:avLst/>
            </a:prstGeom>
            <a:grpFill/>
            <a:ln w="19050" cap="flat" cmpd="sng" algn="ctr">
              <a:solidFill>
                <a:schemeClr val="accent6">
                  <a:lumMod val="50000"/>
                </a:schemeClr>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7D929A29-8082-474A-B1C1-600AFCF356E8}"/>
                </a:ext>
              </a:extLst>
            </p:cNvPr>
            <p:cNvCxnSpPr>
              <a:cxnSpLocks/>
            </p:cNvCxnSpPr>
            <p:nvPr/>
          </p:nvCxnSpPr>
          <p:spPr bwMode="auto">
            <a:xfrm>
              <a:off x="2461467" y="4200049"/>
              <a:ext cx="446771" cy="0"/>
            </a:xfrm>
            <a:prstGeom prst="straightConnector1">
              <a:avLst/>
            </a:prstGeom>
            <a:grpFill/>
            <a:ln w="19050" cap="flat" cmpd="sng" algn="ctr">
              <a:solidFill>
                <a:schemeClr val="accent6">
                  <a:lumMod val="50000"/>
                </a:schemeClr>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3FCA7B00-33F0-432C-A6B4-82E2693B899C}"/>
                </a:ext>
              </a:extLst>
            </p:cNvPr>
            <p:cNvCxnSpPr>
              <a:cxnSpLocks/>
            </p:cNvCxnSpPr>
            <p:nvPr/>
          </p:nvCxnSpPr>
          <p:spPr bwMode="auto">
            <a:xfrm flipV="1">
              <a:off x="4087052" y="4085749"/>
              <a:ext cx="217932" cy="0"/>
            </a:xfrm>
            <a:prstGeom prst="straightConnector1">
              <a:avLst/>
            </a:prstGeom>
            <a:grpFill/>
            <a:ln w="19050" cap="flat" cmpd="sng" algn="ctr">
              <a:solidFill>
                <a:schemeClr val="accent6">
                  <a:lumMod val="50000"/>
                </a:schemeClr>
              </a:solidFill>
              <a:prstDash val="solid"/>
              <a:round/>
              <a:headEnd type="none" w="med" len="med"/>
              <a:tailEnd type="triangle"/>
            </a:ln>
            <a:effectLst/>
          </p:spPr>
        </p:cxnSp>
        <p:cxnSp>
          <p:nvCxnSpPr>
            <p:cNvPr id="65" name="Straight Arrow Connector 64">
              <a:extLst>
                <a:ext uri="{FF2B5EF4-FFF2-40B4-BE49-F238E27FC236}">
                  <a16:creationId xmlns:a16="http://schemas.microsoft.com/office/drawing/2014/main" id="{F6516DC3-5AB5-4A5F-87FC-56A2B0372CF0}"/>
                </a:ext>
              </a:extLst>
            </p:cNvPr>
            <p:cNvCxnSpPr>
              <a:cxnSpLocks/>
              <a:stCxn id="80" idx="0"/>
              <a:endCxn id="49" idx="2"/>
            </p:cNvCxnSpPr>
            <p:nvPr/>
          </p:nvCxnSpPr>
          <p:spPr bwMode="auto">
            <a:xfrm flipV="1">
              <a:off x="4683698" y="3129641"/>
              <a:ext cx="0" cy="659880"/>
            </a:xfrm>
            <a:prstGeom prst="straightConnector1">
              <a:avLst/>
            </a:prstGeom>
            <a:grpFill/>
            <a:ln w="19050" cap="flat" cmpd="sng" algn="ctr">
              <a:solidFill>
                <a:schemeClr val="accent6">
                  <a:lumMod val="50000"/>
                </a:schemeClr>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D36AEE36-8C53-4809-9CCF-6BC65E69D8DF}"/>
                </a:ext>
              </a:extLst>
            </p:cNvPr>
            <p:cNvCxnSpPr>
              <a:cxnSpLocks/>
            </p:cNvCxnSpPr>
            <p:nvPr/>
          </p:nvCxnSpPr>
          <p:spPr bwMode="auto">
            <a:xfrm flipH="1">
              <a:off x="5072319" y="4085749"/>
              <a:ext cx="334421" cy="0"/>
            </a:xfrm>
            <a:prstGeom prst="straightConnector1">
              <a:avLst/>
            </a:prstGeom>
            <a:grpFill/>
            <a:ln w="19050" cap="flat" cmpd="sng" algn="ctr">
              <a:solidFill>
                <a:schemeClr val="accent6">
                  <a:lumMod val="50000"/>
                </a:schemeClr>
              </a:solidFill>
              <a:prstDash val="solid"/>
              <a:round/>
              <a:headEnd type="triangle" w="med" len="med"/>
              <a:tailEnd type="none"/>
            </a:ln>
            <a:effectLst/>
          </p:spPr>
        </p:cxnSp>
        <p:cxnSp>
          <p:nvCxnSpPr>
            <p:cNvPr id="67" name="Straight Arrow Connector 66">
              <a:extLst>
                <a:ext uri="{FF2B5EF4-FFF2-40B4-BE49-F238E27FC236}">
                  <a16:creationId xmlns:a16="http://schemas.microsoft.com/office/drawing/2014/main" id="{6768FE1A-EBF8-4EB5-B53F-767A550F63D4}"/>
                </a:ext>
              </a:extLst>
            </p:cNvPr>
            <p:cNvCxnSpPr>
              <a:cxnSpLocks/>
            </p:cNvCxnSpPr>
            <p:nvPr/>
          </p:nvCxnSpPr>
          <p:spPr bwMode="auto">
            <a:xfrm flipV="1">
              <a:off x="5951568" y="3131149"/>
              <a:ext cx="0" cy="180353"/>
            </a:xfrm>
            <a:prstGeom prst="straightConnector1">
              <a:avLst/>
            </a:prstGeom>
            <a:grpFill/>
            <a:ln w="19050" cap="flat" cmpd="sng" algn="ctr">
              <a:solidFill>
                <a:schemeClr val="accent6">
                  <a:lumMod val="50000"/>
                </a:schemeClr>
              </a:solidFill>
              <a:prstDash val="solid"/>
              <a:round/>
              <a:headEnd type="none" w="med" len="med"/>
              <a:tailEnd type="triangle"/>
            </a:ln>
            <a:effectLst/>
          </p:spPr>
        </p:cxnSp>
        <p:cxnSp>
          <p:nvCxnSpPr>
            <p:cNvPr id="68" name="Straight Arrow Connector 67">
              <a:extLst>
                <a:ext uri="{FF2B5EF4-FFF2-40B4-BE49-F238E27FC236}">
                  <a16:creationId xmlns:a16="http://schemas.microsoft.com/office/drawing/2014/main" id="{C6CDF2F9-3AA7-4FDD-B0B2-5E2CFAF154CB}"/>
                </a:ext>
              </a:extLst>
            </p:cNvPr>
            <p:cNvCxnSpPr>
              <a:cxnSpLocks/>
            </p:cNvCxnSpPr>
            <p:nvPr/>
          </p:nvCxnSpPr>
          <p:spPr bwMode="auto">
            <a:xfrm flipH="1" flipV="1">
              <a:off x="6520488" y="5422789"/>
              <a:ext cx="682850" cy="950"/>
            </a:xfrm>
            <a:prstGeom prst="straightConnector1">
              <a:avLst/>
            </a:prstGeom>
            <a:grpFill/>
            <a:ln w="19050" cap="flat" cmpd="sng" algn="ctr">
              <a:solidFill>
                <a:schemeClr val="accent6">
                  <a:lumMod val="50000"/>
                </a:schemeClr>
              </a:solidFill>
              <a:prstDash val="solid"/>
              <a:round/>
              <a:headEnd type="triangle" w="med" len="med"/>
              <a:tailEnd type="none"/>
            </a:ln>
            <a:effectLst/>
          </p:spPr>
        </p:cxnSp>
        <p:cxnSp>
          <p:nvCxnSpPr>
            <p:cNvPr id="69" name="Straight Arrow Connector 68">
              <a:extLst>
                <a:ext uri="{FF2B5EF4-FFF2-40B4-BE49-F238E27FC236}">
                  <a16:creationId xmlns:a16="http://schemas.microsoft.com/office/drawing/2014/main" id="{36E75961-C57F-487A-BD61-7C3300CC9AB4}"/>
                </a:ext>
              </a:extLst>
            </p:cNvPr>
            <p:cNvCxnSpPr>
              <a:cxnSpLocks/>
              <a:stCxn id="56" idx="1"/>
            </p:cNvCxnSpPr>
            <p:nvPr/>
          </p:nvCxnSpPr>
          <p:spPr bwMode="auto">
            <a:xfrm flipH="1" flipV="1">
              <a:off x="6570531" y="3569592"/>
              <a:ext cx="682850" cy="6856"/>
            </a:xfrm>
            <a:prstGeom prst="straightConnector1">
              <a:avLst/>
            </a:prstGeom>
            <a:grpFill/>
            <a:ln w="19050" cap="flat" cmpd="sng" algn="ctr">
              <a:solidFill>
                <a:schemeClr val="accent6">
                  <a:lumMod val="50000"/>
                </a:schemeClr>
              </a:solidFill>
              <a:prstDash val="solid"/>
              <a:round/>
              <a:headEnd type="triangle" w="med" len="med"/>
              <a:tailEnd type="none"/>
            </a:ln>
            <a:effectLst/>
          </p:spPr>
        </p:cxnSp>
        <p:cxnSp>
          <p:nvCxnSpPr>
            <p:cNvPr id="70" name="Straight Arrow Connector 69">
              <a:extLst>
                <a:ext uri="{FF2B5EF4-FFF2-40B4-BE49-F238E27FC236}">
                  <a16:creationId xmlns:a16="http://schemas.microsoft.com/office/drawing/2014/main" id="{033D6714-EA11-44E8-8804-E59D7FAFE162}"/>
                </a:ext>
              </a:extLst>
            </p:cNvPr>
            <p:cNvCxnSpPr>
              <a:cxnSpLocks/>
            </p:cNvCxnSpPr>
            <p:nvPr/>
          </p:nvCxnSpPr>
          <p:spPr bwMode="auto">
            <a:xfrm flipH="1" flipV="1">
              <a:off x="7948622" y="5406542"/>
              <a:ext cx="731520" cy="6040"/>
            </a:xfrm>
            <a:prstGeom prst="straightConnector1">
              <a:avLst/>
            </a:prstGeom>
            <a:grpFill/>
            <a:ln w="19050" cap="flat" cmpd="sng" algn="ctr">
              <a:solidFill>
                <a:schemeClr val="accent6">
                  <a:lumMod val="50000"/>
                </a:schemeClr>
              </a:solidFill>
              <a:prstDash val="solid"/>
              <a:round/>
              <a:headEnd type="triangle" w="med" len="med"/>
              <a:tailEnd type="none"/>
            </a:ln>
            <a:effectLst/>
          </p:spPr>
        </p:cxnSp>
        <p:cxnSp>
          <p:nvCxnSpPr>
            <p:cNvPr id="71" name="Straight Arrow Connector 70">
              <a:extLst>
                <a:ext uri="{FF2B5EF4-FFF2-40B4-BE49-F238E27FC236}">
                  <a16:creationId xmlns:a16="http://schemas.microsoft.com/office/drawing/2014/main" id="{CE4F151D-6AB1-4CC1-B66B-FE4E752E3893}"/>
                </a:ext>
              </a:extLst>
            </p:cNvPr>
            <p:cNvCxnSpPr>
              <a:cxnSpLocks/>
            </p:cNvCxnSpPr>
            <p:nvPr/>
          </p:nvCxnSpPr>
          <p:spPr bwMode="auto">
            <a:xfrm flipH="1" flipV="1">
              <a:off x="8053481" y="3558216"/>
              <a:ext cx="731520" cy="6040"/>
            </a:xfrm>
            <a:prstGeom prst="straightConnector1">
              <a:avLst/>
            </a:prstGeom>
            <a:grpFill/>
            <a:ln w="19050" cap="flat" cmpd="sng" algn="ctr">
              <a:solidFill>
                <a:schemeClr val="accent6">
                  <a:lumMod val="50000"/>
                </a:schemeClr>
              </a:solidFill>
              <a:prstDash val="solid"/>
              <a:round/>
              <a:headEnd type="triangle" w="med" len="med"/>
              <a:tailEnd type="none"/>
            </a:ln>
            <a:effectLst/>
          </p:spPr>
        </p:cxnSp>
        <p:cxnSp>
          <p:nvCxnSpPr>
            <p:cNvPr id="78" name="Elbow Connector 5">
              <a:extLst>
                <a:ext uri="{FF2B5EF4-FFF2-40B4-BE49-F238E27FC236}">
                  <a16:creationId xmlns:a16="http://schemas.microsoft.com/office/drawing/2014/main" id="{3C874846-EBB2-4CB0-9CFF-1352690200EA}"/>
                </a:ext>
              </a:extLst>
            </p:cNvPr>
            <p:cNvCxnSpPr>
              <a:cxnSpLocks/>
            </p:cNvCxnSpPr>
            <p:nvPr/>
          </p:nvCxnSpPr>
          <p:spPr bwMode="auto">
            <a:xfrm>
              <a:off x="4096958" y="3651408"/>
              <a:ext cx="453391" cy="130304"/>
            </a:xfrm>
            <a:prstGeom prst="bentConnector3">
              <a:avLst>
                <a:gd name="adj1" fmla="val 99730"/>
              </a:avLst>
            </a:prstGeom>
            <a:grpFill/>
            <a:ln w="19050" cap="flat" cmpd="sng" algn="ctr">
              <a:solidFill>
                <a:srgbClr val="002060"/>
              </a:solidFill>
              <a:prstDash val="solid"/>
              <a:round/>
              <a:headEnd type="none" w="med" len="med"/>
              <a:tailEnd type="triangle"/>
            </a:ln>
            <a:effectLst/>
          </p:spPr>
        </p:cxnSp>
        <p:cxnSp>
          <p:nvCxnSpPr>
            <p:cNvPr id="79" name="Elbow Connector 51">
              <a:extLst>
                <a:ext uri="{FF2B5EF4-FFF2-40B4-BE49-F238E27FC236}">
                  <a16:creationId xmlns:a16="http://schemas.microsoft.com/office/drawing/2014/main" id="{4B2ED917-4FFF-442D-AAA9-CFB11F228EEE}"/>
                </a:ext>
              </a:extLst>
            </p:cNvPr>
            <p:cNvCxnSpPr>
              <a:cxnSpLocks/>
              <a:stCxn id="80" idx="3"/>
              <a:endCxn id="51" idx="1"/>
            </p:cNvCxnSpPr>
            <p:nvPr/>
          </p:nvCxnSpPr>
          <p:spPr bwMode="auto">
            <a:xfrm flipV="1">
              <a:off x="5072318" y="3516765"/>
              <a:ext cx="334422" cy="537313"/>
            </a:xfrm>
            <a:prstGeom prst="bentConnector3">
              <a:avLst>
                <a:gd name="adj1" fmla="val 50000"/>
              </a:avLst>
            </a:prstGeom>
            <a:grpFill/>
            <a:ln w="19050" cap="flat" cmpd="sng" algn="ctr">
              <a:solidFill>
                <a:srgbClr val="002060"/>
              </a:solidFill>
              <a:prstDash val="solid"/>
              <a:round/>
              <a:headEnd type="none" w="med" len="med"/>
              <a:tailEnd type="triangle"/>
            </a:ln>
            <a:effectLst/>
          </p:spPr>
        </p:cxnSp>
        <p:sp>
          <p:nvSpPr>
            <p:cNvPr id="80" name="Rectangle: Rounded Corners 79">
              <a:extLst>
                <a:ext uri="{FF2B5EF4-FFF2-40B4-BE49-F238E27FC236}">
                  <a16:creationId xmlns:a16="http://schemas.microsoft.com/office/drawing/2014/main" id="{9CDE0757-2EB7-4F93-A034-1F3F343F0222}"/>
                </a:ext>
              </a:extLst>
            </p:cNvPr>
            <p:cNvSpPr/>
            <p:nvPr/>
          </p:nvSpPr>
          <p:spPr bwMode="auto">
            <a:xfrm>
              <a:off x="4295078" y="3789521"/>
              <a:ext cx="777240" cy="529114"/>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Portfolio</a:t>
              </a:r>
            </a:p>
          </p:txBody>
        </p:sp>
        <p:cxnSp>
          <p:nvCxnSpPr>
            <p:cNvPr id="97" name="Elbow Connector 61">
              <a:extLst>
                <a:ext uri="{FF2B5EF4-FFF2-40B4-BE49-F238E27FC236}">
                  <a16:creationId xmlns:a16="http://schemas.microsoft.com/office/drawing/2014/main" id="{1945281D-9BB9-4508-9FF3-F4E0C76840F2}"/>
                </a:ext>
              </a:extLst>
            </p:cNvPr>
            <p:cNvCxnSpPr>
              <a:cxnSpLocks/>
              <a:stCxn id="53" idx="2"/>
              <a:endCxn id="60" idx="1"/>
            </p:cNvCxnSpPr>
            <p:nvPr/>
          </p:nvCxnSpPr>
          <p:spPr bwMode="auto">
            <a:xfrm rot="16200000" flipH="1">
              <a:off x="7187668" y="4435879"/>
              <a:ext cx="278702" cy="2714691"/>
            </a:xfrm>
            <a:prstGeom prst="bentConnector2">
              <a:avLst/>
            </a:prstGeom>
            <a:grpFill/>
            <a:ln w="19050" cap="flat" cmpd="sng" algn="ctr">
              <a:solidFill>
                <a:srgbClr val="002060"/>
              </a:solidFill>
              <a:prstDash val="solid"/>
              <a:round/>
              <a:headEnd type="none" w="med" len="med"/>
              <a:tailEnd type="triangle"/>
            </a:ln>
            <a:effectLst/>
          </p:spPr>
        </p:cxnSp>
        <p:sp>
          <p:nvSpPr>
            <p:cNvPr id="106" name="Rectangle: Rounded Corners 105">
              <a:extLst>
                <a:ext uri="{FF2B5EF4-FFF2-40B4-BE49-F238E27FC236}">
                  <a16:creationId xmlns:a16="http://schemas.microsoft.com/office/drawing/2014/main" id="{B2230135-7156-4DDF-A889-5864C3ABE090}"/>
                </a:ext>
              </a:extLst>
            </p:cNvPr>
            <p:cNvSpPr/>
            <p:nvPr/>
          </p:nvSpPr>
          <p:spPr bwMode="auto">
            <a:xfrm>
              <a:off x="2908238" y="3994785"/>
              <a:ext cx="1188720" cy="410528"/>
            </a:xfrm>
            <a:prstGeom prst="roundRect">
              <a:avLst/>
            </a:prstGeom>
            <a:grp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Trader UI</a:t>
              </a:r>
            </a:p>
            <a:p>
              <a:r>
                <a:rPr lang="en-US" sz="825" dirty="0"/>
                <a:t>Node.js based</a:t>
              </a:r>
            </a:p>
          </p:txBody>
        </p:sp>
        <p:cxnSp>
          <p:nvCxnSpPr>
            <p:cNvPr id="107" name="Straight Arrow Connector 106">
              <a:extLst>
                <a:ext uri="{FF2B5EF4-FFF2-40B4-BE49-F238E27FC236}">
                  <a16:creationId xmlns:a16="http://schemas.microsoft.com/office/drawing/2014/main" id="{2A8C44CE-DC3A-43AB-973C-D7C47B80232D}"/>
                </a:ext>
              </a:extLst>
            </p:cNvPr>
            <p:cNvCxnSpPr>
              <a:cxnSpLocks/>
              <a:stCxn id="51" idx="2"/>
              <a:endCxn id="52" idx="0"/>
            </p:cNvCxnSpPr>
            <p:nvPr/>
          </p:nvCxnSpPr>
          <p:spPr bwMode="auto">
            <a:xfrm>
              <a:off x="5982812" y="3722029"/>
              <a:ext cx="0" cy="186080"/>
            </a:xfrm>
            <a:prstGeom prst="straightConnector1">
              <a:avLst/>
            </a:prstGeom>
            <a:grpFill/>
            <a:ln w="19050" cap="flat" cmpd="sng" algn="ctr">
              <a:solidFill>
                <a:schemeClr val="accent6">
                  <a:lumMod val="50000"/>
                </a:schemeClr>
              </a:solidFill>
              <a:prstDash val="solid"/>
              <a:round/>
              <a:headEnd type="none" w="med" len="med"/>
              <a:tailEnd type="triangle"/>
            </a:ln>
            <a:effectLst/>
          </p:spPr>
        </p:cxnSp>
        <p:cxnSp>
          <p:nvCxnSpPr>
            <p:cNvPr id="108" name="Straight Arrow Connector 107">
              <a:extLst>
                <a:ext uri="{FF2B5EF4-FFF2-40B4-BE49-F238E27FC236}">
                  <a16:creationId xmlns:a16="http://schemas.microsoft.com/office/drawing/2014/main" id="{2C78548B-15BE-4063-803F-B860D50BB53B}"/>
                </a:ext>
              </a:extLst>
            </p:cNvPr>
            <p:cNvCxnSpPr>
              <a:cxnSpLocks/>
              <a:stCxn id="52" idx="2"/>
              <a:endCxn id="61" idx="0"/>
            </p:cNvCxnSpPr>
            <p:nvPr/>
          </p:nvCxnSpPr>
          <p:spPr bwMode="auto">
            <a:xfrm>
              <a:off x="5982812" y="4318637"/>
              <a:ext cx="0" cy="234860"/>
            </a:xfrm>
            <a:prstGeom prst="straightConnector1">
              <a:avLst/>
            </a:prstGeom>
            <a:grpFill/>
            <a:ln w="19050" cap="flat" cmpd="sng" algn="ctr">
              <a:solidFill>
                <a:schemeClr val="accent6">
                  <a:lumMod val="50000"/>
                </a:schemeClr>
              </a:solidFill>
              <a:prstDash val="solid"/>
              <a:round/>
              <a:headEnd type="none" w="med" len="med"/>
              <a:tailEnd type="triangle"/>
            </a:ln>
            <a:effectLst/>
          </p:spPr>
        </p:cxnSp>
        <p:cxnSp>
          <p:nvCxnSpPr>
            <p:cNvPr id="109" name="Straight Arrow Connector 108">
              <a:extLst>
                <a:ext uri="{FF2B5EF4-FFF2-40B4-BE49-F238E27FC236}">
                  <a16:creationId xmlns:a16="http://schemas.microsoft.com/office/drawing/2014/main" id="{F861A381-18D2-4649-8086-4EE191C1F2A2}"/>
                </a:ext>
              </a:extLst>
            </p:cNvPr>
            <p:cNvCxnSpPr>
              <a:cxnSpLocks/>
              <a:endCxn id="53" idx="0"/>
            </p:cNvCxnSpPr>
            <p:nvPr/>
          </p:nvCxnSpPr>
          <p:spPr bwMode="auto">
            <a:xfrm>
              <a:off x="5969674" y="4964023"/>
              <a:ext cx="0" cy="279323"/>
            </a:xfrm>
            <a:prstGeom prst="straightConnector1">
              <a:avLst/>
            </a:prstGeom>
            <a:grpFill/>
            <a:ln w="19050" cap="flat" cmpd="sng" algn="ctr">
              <a:solidFill>
                <a:schemeClr val="accent6">
                  <a:lumMod val="50000"/>
                </a:schemeClr>
              </a:solidFill>
              <a:prstDash val="solid"/>
              <a:round/>
              <a:headEnd type="none" w="med" len="med"/>
              <a:tailEnd type="triangle"/>
            </a:ln>
            <a:effectLst/>
          </p:spPr>
        </p:cxnSp>
      </p:grpSp>
      <p:sp>
        <p:nvSpPr>
          <p:cNvPr id="4" name="Slide Number Placeholder 3">
            <a:extLst>
              <a:ext uri="{FF2B5EF4-FFF2-40B4-BE49-F238E27FC236}">
                <a16:creationId xmlns:a16="http://schemas.microsoft.com/office/drawing/2014/main" id="{E6DE4D24-F7BE-4041-A4BA-900E3AF7D6E0}"/>
              </a:ext>
            </a:extLst>
          </p:cNvPr>
          <p:cNvSpPr>
            <a:spLocks noGrp="1"/>
          </p:cNvSpPr>
          <p:nvPr>
            <p:ph type="sldNum" sz="quarter" idx="11"/>
          </p:nvPr>
        </p:nvSpPr>
        <p:spPr/>
        <p:txBody>
          <a:bodyPr/>
          <a:lstStyle/>
          <a:p>
            <a:fld id="{59395FB3-9C97-154F-86B2-7E381B951268}" type="slidenum">
              <a:rPr lang="en-US" smtClean="0"/>
              <a:pPr/>
              <a:t>29</a:t>
            </a:fld>
            <a:endParaRPr lang="en-US" dirty="0"/>
          </a:p>
        </p:txBody>
      </p:sp>
      <p:pic>
        <p:nvPicPr>
          <p:cNvPr id="41" name="Picture 40">
            <a:extLst>
              <a:ext uri="{FF2B5EF4-FFF2-40B4-BE49-F238E27FC236}">
                <a16:creationId xmlns:a16="http://schemas.microsoft.com/office/drawing/2014/main" id="{B40630EA-27C5-48E6-9B1B-5670E7A03C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6914" y="79791"/>
            <a:ext cx="406255" cy="331690"/>
          </a:xfrm>
          <a:prstGeom prst="rect">
            <a:avLst/>
          </a:prstGeom>
        </p:spPr>
      </p:pic>
      <p:sp>
        <p:nvSpPr>
          <p:cNvPr id="42" name="Footer Placeholder 2">
            <a:extLst>
              <a:ext uri="{FF2B5EF4-FFF2-40B4-BE49-F238E27FC236}">
                <a16:creationId xmlns:a16="http://schemas.microsoft.com/office/drawing/2014/main" id="{5C341E58-DD7A-4260-BDE0-F1BCFE76BA82}"/>
              </a:ext>
            </a:extLst>
          </p:cNvPr>
          <p:cNvSpPr txBox="1">
            <a:spLocks/>
          </p:cNvSpPr>
          <p:nvPr/>
        </p:nvSpPr>
        <p:spPr>
          <a:xfrm>
            <a:off x="237809" y="4954587"/>
            <a:ext cx="4114735"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defRPr/>
            </a:pPr>
            <a:r>
              <a:rPr lang="en-US" altLang="en-US">
                <a:solidFill>
                  <a:srgbClr val="FFFFFF"/>
                </a:solidFill>
              </a:rPr>
              <a:t>IBM Cloud Pak for Data Workshop v3.0.1 / © 2020 IBM Corporation</a:t>
            </a:r>
            <a:endParaRPr lang="en-US" altLang="en-US" dirty="0">
              <a:solidFill>
                <a:srgbClr val="FFFFFF"/>
              </a:solidFill>
            </a:endParaRPr>
          </a:p>
        </p:txBody>
      </p:sp>
    </p:spTree>
    <p:extLst>
      <p:ext uri="{BB962C8B-B14F-4D97-AF65-F5344CB8AC3E}">
        <p14:creationId xmlns:p14="http://schemas.microsoft.com/office/powerpoint/2010/main" val="266095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Rectangle 15"/>
          <p:cNvSpPr>
            <a:spLocks noGrp="1" noChangeArrowheads="1"/>
          </p:cNvSpPr>
          <p:nvPr>
            <p:ph type="title" idx="4294967295"/>
          </p:nvPr>
        </p:nvSpPr>
        <p:spPr>
          <a:xfrm>
            <a:off x="210311" y="201168"/>
            <a:ext cx="8783669" cy="757123"/>
          </a:xfrm>
        </p:spPr>
        <p:txBody>
          <a:bodyPr/>
          <a:lstStyle/>
          <a:p>
            <a:pPr eaLnBrk="1" hangingPunct="1"/>
            <a:r>
              <a:rPr lang="en-US" dirty="0"/>
              <a:t>IBM Analytics Modernization Workshop</a:t>
            </a:r>
            <a:br>
              <a:rPr lang="en-US" dirty="0"/>
            </a:br>
            <a:r>
              <a:rPr lang="en-US" sz="1800" dirty="0"/>
              <a:t>Agenda</a:t>
            </a:r>
          </a:p>
        </p:txBody>
      </p:sp>
      <p:graphicFrame>
        <p:nvGraphicFramePr>
          <p:cNvPr id="4" name="Table 3">
            <a:extLst>
              <a:ext uri="{FF2B5EF4-FFF2-40B4-BE49-F238E27FC236}">
                <a16:creationId xmlns:a16="http://schemas.microsoft.com/office/drawing/2014/main" id="{E101BEC2-72B9-42D3-B1DF-2F9CC375C403}"/>
              </a:ext>
            </a:extLst>
          </p:cNvPr>
          <p:cNvGraphicFramePr>
            <a:graphicFrameLocks noGrp="1"/>
          </p:cNvGraphicFramePr>
          <p:nvPr/>
        </p:nvGraphicFramePr>
        <p:xfrm>
          <a:off x="1177290" y="1337310"/>
          <a:ext cx="6069330" cy="3154680"/>
        </p:xfrm>
        <a:graphic>
          <a:graphicData uri="http://schemas.openxmlformats.org/drawingml/2006/table">
            <a:tbl>
              <a:tblPr firstRow="1" bandRow="1">
                <a:effectLst>
                  <a:outerShdw blurRad="50800" dist="63500" dir="2700000" algn="tl" rotWithShape="0">
                    <a:prstClr val="black">
                      <a:alpha val="40000"/>
                    </a:prstClr>
                  </a:outerShdw>
                </a:effectLst>
                <a:tableStyleId>{2D5ABB26-0587-4C30-8999-92F81FD0307C}</a:tableStyleId>
              </a:tblPr>
              <a:tblGrid>
                <a:gridCol w="4457700">
                  <a:extLst>
                    <a:ext uri="{9D8B030D-6E8A-4147-A177-3AD203B41FA5}">
                      <a16:colId xmlns:a16="http://schemas.microsoft.com/office/drawing/2014/main" val="1193564226"/>
                    </a:ext>
                  </a:extLst>
                </a:gridCol>
                <a:gridCol w="1611630">
                  <a:extLst>
                    <a:ext uri="{9D8B030D-6E8A-4147-A177-3AD203B41FA5}">
                      <a16:colId xmlns:a16="http://schemas.microsoft.com/office/drawing/2014/main" val="2410915508"/>
                    </a:ext>
                  </a:extLst>
                </a:gridCol>
              </a:tblGrid>
              <a:tr h="685800">
                <a:tc>
                  <a:txBody>
                    <a:bodyPr/>
                    <a:lstStyle/>
                    <a:p>
                      <a:pPr marL="457200" indent="-457200">
                        <a:buFont typeface="Arial" panose="020B0604020202020204" pitchFamily="34" charset="0"/>
                        <a:buChar char="•"/>
                      </a:pPr>
                      <a:r>
                        <a:rPr lang="en-US" sz="1800" dirty="0">
                          <a:solidFill>
                            <a:schemeClr val="accent5">
                              <a:lumMod val="10000"/>
                            </a:schemeClr>
                          </a:solidFill>
                        </a:rPr>
                        <a:t>Introduction</a:t>
                      </a:r>
                    </a:p>
                    <a:p>
                      <a:pPr marL="457200" indent="-457200">
                        <a:buFont typeface="Arial" panose="020B0604020202020204" pitchFamily="34" charset="0"/>
                        <a:buChar char="•"/>
                      </a:pPr>
                      <a:r>
                        <a:rPr lang="en-US" sz="1800" dirty="0">
                          <a:solidFill>
                            <a:schemeClr val="accent5">
                              <a:lumMod val="10000"/>
                            </a:schemeClr>
                          </a:solidFill>
                        </a:rPr>
                        <a:t>Business Use Case</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01</a:t>
                      </a:r>
                    </a:p>
                    <a:p>
                      <a:pPr marL="457200" indent="-457200">
                        <a:buFont typeface="Arial" panose="020B0604020202020204" pitchFamily="34" charset="0"/>
                        <a:buChar char="•"/>
                      </a:pPr>
                      <a:r>
                        <a:rPr lang="en-US" sz="1800" dirty="0">
                          <a:solidFill>
                            <a:schemeClr val="accent5">
                              <a:lumMod val="10000"/>
                            </a:schemeClr>
                          </a:solidFill>
                        </a:rPr>
                        <a:t>Lab 02</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2523556346"/>
                  </a:ext>
                </a:extLst>
              </a:tr>
              <a:tr h="960120">
                <a:tc>
                  <a:txBody>
                    <a:bodyPr/>
                    <a:lstStyle/>
                    <a:p>
                      <a:pPr marL="457200" indent="-457200">
                        <a:buFont typeface="Arial" panose="020B0604020202020204" pitchFamily="34" charset="0"/>
                        <a:buChar char="•"/>
                      </a:pPr>
                      <a:r>
                        <a:rPr lang="en-US" sz="1800" dirty="0">
                          <a:solidFill>
                            <a:schemeClr val="accent5">
                              <a:lumMod val="10000"/>
                            </a:schemeClr>
                          </a:solidFill>
                        </a:rPr>
                        <a:t>Collect: Connect</a:t>
                      </a:r>
                    </a:p>
                    <a:p>
                      <a:pPr marL="457200" indent="-457200">
                        <a:buFont typeface="Arial" panose="020B0604020202020204" pitchFamily="34" charset="0"/>
                        <a:buChar char="•"/>
                      </a:pPr>
                      <a:r>
                        <a:rPr lang="en-US" sz="1800" dirty="0">
                          <a:solidFill>
                            <a:schemeClr val="accent5">
                              <a:lumMod val="10000"/>
                            </a:schemeClr>
                          </a:solidFill>
                        </a:rPr>
                        <a:t>Organize</a:t>
                      </a:r>
                    </a:p>
                    <a:p>
                      <a:pPr marL="457200" indent="-457200">
                        <a:buFont typeface="Arial" panose="020B0604020202020204" pitchFamily="34" charset="0"/>
                        <a:buChar char="•"/>
                      </a:pPr>
                      <a:r>
                        <a:rPr lang="en-US" sz="1800" dirty="0">
                          <a:solidFill>
                            <a:schemeClr val="accent5">
                              <a:lumMod val="10000"/>
                            </a:schemeClr>
                          </a:solidFill>
                        </a:rPr>
                        <a:t>Collect: Virtualize</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03</a:t>
                      </a:r>
                    </a:p>
                    <a:p>
                      <a:pPr marL="457200" indent="-457200">
                        <a:buFont typeface="Arial" panose="020B0604020202020204" pitchFamily="34" charset="0"/>
                        <a:buChar char="•"/>
                      </a:pPr>
                      <a:r>
                        <a:rPr lang="en-US" sz="1800" dirty="0">
                          <a:solidFill>
                            <a:schemeClr val="accent5">
                              <a:lumMod val="10000"/>
                            </a:schemeClr>
                          </a:solidFill>
                        </a:rPr>
                        <a:t>Lab 04</a:t>
                      </a:r>
                    </a:p>
                    <a:p>
                      <a:pPr marL="457200" indent="-457200">
                        <a:buFont typeface="Arial" panose="020B0604020202020204" pitchFamily="34" charset="0"/>
                        <a:buChar char="•"/>
                      </a:pPr>
                      <a:r>
                        <a:rPr lang="en-US" sz="1800" dirty="0">
                          <a:solidFill>
                            <a:schemeClr val="accent5">
                              <a:lumMod val="10000"/>
                            </a:schemeClr>
                          </a:solidFill>
                        </a:rPr>
                        <a:t>Lab 05</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068178669"/>
                  </a:ext>
                </a:extLst>
              </a:tr>
              <a:tr h="1508760">
                <a:tc>
                  <a:txBody>
                    <a:bodyPr/>
                    <a:lstStyle/>
                    <a:p>
                      <a:pPr marL="457200" indent="-457200">
                        <a:buFont typeface="Arial" panose="020B0604020202020204" pitchFamily="34" charset="0"/>
                        <a:buChar char="•"/>
                      </a:pPr>
                      <a:r>
                        <a:rPr lang="en-US" sz="1800" dirty="0">
                          <a:solidFill>
                            <a:schemeClr val="accent5">
                              <a:lumMod val="10000"/>
                            </a:schemeClr>
                          </a:solidFill>
                        </a:rPr>
                        <a:t>Analyze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Deploy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OpenScale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Cognos Analytics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Wrap up</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06</a:t>
                      </a:r>
                    </a:p>
                    <a:p>
                      <a:pPr marL="457200" indent="-457200">
                        <a:buFont typeface="Arial" panose="020B0604020202020204" pitchFamily="34" charset="0"/>
                        <a:buChar char="•"/>
                      </a:pPr>
                      <a:r>
                        <a:rPr lang="en-US" sz="1800" dirty="0">
                          <a:solidFill>
                            <a:schemeClr val="accent5">
                              <a:lumMod val="10000"/>
                            </a:schemeClr>
                          </a:solidFill>
                        </a:rPr>
                        <a:t>Lab 07</a:t>
                      </a:r>
                    </a:p>
                    <a:p>
                      <a:pPr marL="457200" indent="-457200">
                        <a:buFont typeface="Arial" panose="020B0604020202020204" pitchFamily="34" charset="0"/>
                        <a:buChar char="•"/>
                      </a:pPr>
                      <a:r>
                        <a:rPr lang="en-US" sz="1800" dirty="0">
                          <a:solidFill>
                            <a:schemeClr val="accent5">
                              <a:lumMod val="10000"/>
                            </a:schemeClr>
                          </a:solidFill>
                        </a:rPr>
                        <a:t>Lab 08</a:t>
                      </a:r>
                    </a:p>
                    <a:p>
                      <a:pPr marL="457200" indent="-457200">
                        <a:buFont typeface="Arial" panose="020B0604020202020204" pitchFamily="34" charset="0"/>
                        <a:buChar char="•"/>
                      </a:pPr>
                      <a:r>
                        <a:rPr lang="en-US" sz="1800" dirty="0">
                          <a:solidFill>
                            <a:schemeClr val="accent5">
                              <a:lumMod val="10000"/>
                            </a:schemeClr>
                          </a:solidFill>
                        </a:rPr>
                        <a:t>Lab 09</a:t>
                      </a:r>
                    </a:p>
                    <a:p>
                      <a:pPr marL="457200" indent="-457200">
                        <a:buFont typeface="Arial" panose="020B0604020202020204" pitchFamily="34" charset="0"/>
                        <a:buChar char="•"/>
                      </a:pPr>
                      <a:r>
                        <a:rPr lang="en-US" sz="1800" dirty="0">
                          <a:solidFill>
                            <a:schemeClr val="accent5">
                              <a:lumMod val="10000"/>
                            </a:schemeClr>
                          </a:solidFill>
                        </a:rPr>
                        <a:t>Lab 10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628719619"/>
                  </a:ext>
                </a:extLst>
              </a:tr>
            </a:tbl>
          </a:graphicData>
        </a:graphic>
      </p:graphicFrame>
      <p:sp>
        <p:nvSpPr>
          <p:cNvPr id="5" name="Title 1">
            <a:extLst>
              <a:ext uri="{FF2B5EF4-FFF2-40B4-BE49-F238E27FC236}">
                <a16:creationId xmlns:a16="http://schemas.microsoft.com/office/drawing/2014/main" id="{A95C6C32-1DA9-4128-99F5-CD18D0B59C9F}"/>
              </a:ext>
            </a:extLst>
          </p:cNvPr>
          <p:cNvSpPr txBox="1">
            <a:spLocks/>
          </p:cNvSpPr>
          <p:nvPr/>
        </p:nvSpPr>
        <p:spPr bwMode="auto">
          <a:xfrm>
            <a:off x="182568" y="1543050"/>
            <a:ext cx="983293" cy="246888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algn="l" rtl="0" fontAlgn="base">
              <a:lnSpc>
                <a:spcPct val="90000"/>
              </a:lnSpc>
              <a:spcBef>
                <a:spcPct val="0"/>
              </a:spcBef>
              <a:spcAft>
                <a:spcPct val="0"/>
              </a:spcAft>
              <a:defRPr sz="28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a:buClrTx/>
              <a:buFontTx/>
            </a:pPr>
            <a:r>
              <a:rPr lang="en-US" sz="1650" b="1" dirty="0">
                <a:solidFill>
                  <a:schemeClr val="bg1"/>
                </a:solidFill>
                <a:ea typeface="+mn-ea"/>
                <a:cs typeface="+mn-cs"/>
              </a:rPr>
              <a:t>Part 1</a:t>
            </a:r>
          </a:p>
          <a:p>
            <a:pPr algn="ctr">
              <a:buClrTx/>
              <a:buFontTx/>
            </a:pPr>
            <a:endParaRPr lang="en-US" sz="1650" b="1" dirty="0">
              <a:solidFill>
                <a:schemeClr val="bg1"/>
              </a:solidFill>
              <a:ea typeface="+mn-ea"/>
              <a:cs typeface="+mn-cs"/>
            </a:endParaRPr>
          </a:p>
          <a:p>
            <a:pPr algn="ctr">
              <a:buClrTx/>
              <a:buFontTx/>
            </a:pPr>
            <a:endParaRPr lang="en-US" sz="1650" b="1" dirty="0">
              <a:solidFill>
                <a:schemeClr val="bg1"/>
              </a:solidFill>
              <a:ea typeface="+mn-ea"/>
              <a:cs typeface="+mn-cs"/>
            </a:endParaRPr>
          </a:p>
          <a:p>
            <a:pPr algn="ctr">
              <a:buClrTx/>
              <a:buFontTx/>
            </a:pPr>
            <a:endParaRPr lang="en-US" sz="1650" b="1" dirty="0">
              <a:solidFill>
                <a:schemeClr val="bg1"/>
              </a:solidFill>
              <a:ea typeface="+mn-ea"/>
              <a:cs typeface="+mn-cs"/>
            </a:endParaRPr>
          </a:p>
          <a:p>
            <a:pPr algn="ctr">
              <a:buClrTx/>
              <a:buFontTx/>
            </a:pPr>
            <a:r>
              <a:rPr lang="en-US" sz="1650" b="1" dirty="0">
                <a:solidFill>
                  <a:schemeClr val="bg1"/>
                </a:solidFill>
                <a:ea typeface="+mn-ea"/>
                <a:cs typeface="+mn-cs"/>
              </a:rPr>
              <a:t>Part 2</a:t>
            </a:r>
          </a:p>
          <a:p>
            <a:pPr algn="ctr">
              <a:buClrTx/>
              <a:buFontTx/>
            </a:pPr>
            <a:endParaRPr lang="en-US" sz="1650" b="1" dirty="0">
              <a:solidFill>
                <a:schemeClr val="bg1"/>
              </a:solidFill>
              <a:ea typeface="+mn-ea"/>
              <a:cs typeface="+mn-cs"/>
            </a:endParaRPr>
          </a:p>
          <a:p>
            <a:pPr algn="ctr">
              <a:buClrTx/>
              <a:buFontTx/>
            </a:pPr>
            <a:endParaRPr lang="en-US" sz="1650" b="1" dirty="0">
              <a:solidFill>
                <a:schemeClr val="bg1"/>
              </a:solidFill>
              <a:ea typeface="+mn-ea"/>
              <a:cs typeface="+mn-cs"/>
            </a:endParaRPr>
          </a:p>
          <a:p>
            <a:pPr algn="ctr">
              <a:buClrTx/>
              <a:buFontTx/>
            </a:pPr>
            <a:endParaRPr lang="en-US" sz="1650" b="1" dirty="0">
              <a:solidFill>
                <a:schemeClr val="bg1"/>
              </a:solidFill>
              <a:ea typeface="+mn-ea"/>
              <a:cs typeface="+mn-cs"/>
            </a:endParaRPr>
          </a:p>
          <a:p>
            <a:pPr algn="ctr">
              <a:buClrTx/>
              <a:buFontTx/>
            </a:pPr>
            <a:r>
              <a:rPr lang="en-US" sz="1650" b="1" dirty="0">
                <a:solidFill>
                  <a:schemeClr val="bg1"/>
                </a:solidFill>
                <a:ea typeface="+mn-ea"/>
                <a:cs typeface="+mn-cs"/>
              </a:rPr>
              <a:t>Part 3</a:t>
            </a:r>
            <a:br>
              <a:rPr lang="en-US" sz="1650" b="1" dirty="0">
                <a:solidFill>
                  <a:schemeClr val="bg1"/>
                </a:solidFill>
                <a:ea typeface="+mn-ea"/>
                <a:cs typeface="+mn-cs"/>
              </a:rPr>
            </a:br>
            <a:endParaRPr lang="en-US" sz="1650" b="1" dirty="0">
              <a:solidFill>
                <a:schemeClr val="bg1"/>
              </a:solidFill>
              <a:ea typeface="+mn-ea"/>
              <a:cs typeface="+mn-cs"/>
            </a:endParaRPr>
          </a:p>
        </p:txBody>
      </p:sp>
      <p:sp>
        <p:nvSpPr>
          <p:cNvPr id="2" name="Footer Placeholder 1">
            <a:extLst>
              <a:ext uri="{FF2B5EF4-FFF2-40B4-BE49-F238E27FC236}">
                <a16:creationId xmlns:a16="http://schemas.microsoft.com/office/drawing/2014/main" id="{ECC08B79-BC2C-6A43-A9CB-631E75268577}"/>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5BB056E1-BA78-814B-ABF8-74BA79E6BD97}"/>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206287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0311" y="201168"/>
            <a:ext cx="8783669" cy="654710"/>
          </a:xfrm>
        </p:spPr>
        <p:txBody>
          <a:bodyPr/>
          <a:lstStyle/>
          <a:p>
            <a:r>
              <a:rPr lang="en-US" dirty="0"/>
              <a:t>Trade Co. Application “Stock Trader” – After:  Infused with ML</a:t>
            </a:r>
            <a:br>
              <a:rPr lang="en-US" dirty="0"/>
            </a:br>
            <a:r>
              <a:rPr lang="en-US" sz="1800" dirty="0"/>
              <a:t>Microservices Application</a:t>
            </a:r>
          </a:p>
        </p:txBody>
      </p:sp>
      <p:sp>
        <p:nvSpPr>
          <p:cNvPr id="5" name="TextBox 4">
            <a:extLst>
              <a:ext uri="{FF2B5EF4-FFF2-40B4-BE49-F238E27FC236}">
                <a16:creationId xmlns:a16="http://schemas.microsoft.com/office/drawing/2014/main" id="{C7D3E969-126C-8B44-B3F4-B677318F2D8D}"/>
              </a:ext>
            </a:extLst>
          </p:cNvPr>
          <p:cNvSpPr txBox="1"/>
          <p:nvPr/>
        </p:nvSpPr>
        <p:spPr>
          <a:xfrm>
            <a:off x="2000250" y="995885"/>
            <a:ext cx="4354830" cy="507831"/>
          </a:xfrm>
          <a:prstGeom prst="rect">
            <a:avLst/>
          </a:prstGeom>
          <a:noFill/>
        </p:spPr>
        <p:txBody>
          <a:bodyPr wrap="square" rtlCol="0">
            <a:spAutoFit/>
          </a:bodyPr>
          <a:lstStyle/>
          <a:p>
            <a:r>
              <a:rPr lang="en-US" b="1" dirty="0">
                <a:solidFill>
                  <a:schemeClr val="bg1"/>
                </a:solidFill>
              </a:rPr>
              <a:t>Stock Trader (enhanced)</a:t>
            </a:r>
          </a:p>
          <a:p>
            <a:r>
              <a:rPr lang="en-US" dirty="0">
                <a:solidFill>
                  <a:schemeClr val="bg1"/>
                </a:solidFill>
              </a:rPr>
              <a:t>as a modern microservice application</a:t>
            </a:r>
          </a:p>
        </p:txBody>
      </p:sp>
      <p:grpSp>
        <p:nvGrpSpPr>
          <p:cNvPr id="82" name="Group 81">
            <a:extLst>
              <a:ext uri="{FF2B5EF4-FFF2-40B4-BE49-F238E27FC236}">
                <a16:creationId xmlns:a16="http://schemas.microsoft.com/office/drawing/2014/main" id="{9A747650-E8ED-4F02-A832-C504BDD89197}"/>
              </a:ext>
            </a:extLst>
          </p:cNvPr>
          <p:cNvGrpSpPr/>
          <p:nvPr/>
        </p:nvGrpSpPr>
        <p:grpSpPr>
          <a:xfrm>
            <a:off x="997709" y="1591718"/>
            <a:ext cx="6156827" cy="3017520"/>
            <a:chOff x="1330279" y="2122291"/>
            <a:chExt cx="8209102" cy="4023360"/>
          </a:xfrm>
        </p:grpSpPr>
        <p:sp>
          <p:nvSpPr>
            <p:cNvPr id="7" name="Rectangle 6">
              <a:extLst>
                <a:ext uri="{FF2B5EF4-FFF2-40B4-BE49-F238E27FC236}">
                  <a16:creationId xmlns:a16="http://schemas.microsoft.com/office/drawing/2014/main" id="{F1E12CEB-4A34-4D72-8860-F638E8D5B9A1}"/>
                </a:ext>
              </a:extLst>
            </p:cNvPr>
            <p:cNvSpPr/>
            <p:nvPr/>
          </p:nvSpPr>
          <p:spPr bwMode="auto">
            <a:xfrm>
              <a:off x="2667000" y="2122291"/>
              <a:ext cx="4251960" cy="4023360"/>
            </a:xfrm>
            <a:prstGeom prst="rect">
              <a:avLst/>
            </a:prstGeom>
            <a:solidFill>
              <a:srgbClr val="EAEAEA"/>
            </a:solidFill>
            <a:ln w="38100" cap="flat" cmpd="sng" algn="ctr">
              <a:solidFill>
                <a:schemeClr val="tx1">
                  <a:lumMod val="50000"/>
                  <a:lumOff val="50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1013" b="1" dirty="0"/>
                <a:t>OpenShift</a:t>
              </a:r>
            </a:p>
          </p:txBody>
        </p:sp>
        <p:sp>
          <p:nvSpPr>
            <p:cNvPr id="8" name="Rectangle: Rounded Corners 7">
              <a:extLst>
                <a:ext uri="{FF2B5EF4-FFF2-40B4-BE49-F238E27FC236}">
                  <a16:creationId xmlns:a16="http://schemas.microsoft.com/office/drawing/2014/main" id="{BD4F7307-B1F3-4FA5-8FBE-FFAC6BA72152}"/>
                </a:ext>
              </a:extLst>
            </p:cNvPr>
            <p:cNvSpPr/>
            <p:nvPr/>
          </p:nvSpPr>
          <p:spPr bwMode="auto">
            <a:xfrm>
              <a:off x="2929194" y="3356075"/>
              <a:ext cx="1188720" cy="410528"/>
            </a:xfrm>
            <a:prstGeom prst="roundRect">
              <a:avLst/>
            </a:prstGeom>
            <a:solidFill>
              <a:schemeClr val="accent1">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Trader UI</a:t>
              </a:r>
            </a:p>
            <a:p>
              <a:r>
                <a:rPr lang="en-US" sz="825" dirty="0"/>
                <a:t>Traditional JSP </a:t>
              </a:r>
            </a:p>
          </p:txBody>
        </p:sp>
        <p:sp>
          <p:nvSpPr>
            <p:cNvPr id="11" name="Rectangle: Rounded Corners 10">
              <a:extLst>
                <a:ext uri="{FF2B5EF4-FFF2-40B4-BE49-F238E27FC236}">
                  <a16:creationId xmlns:a16="http://schemas.microsoft.com/office/drawing/2014/main" id="{8622EB7E-336C-4E89-BC00-6670A69665D3}"/>
                </a:ext>
              </a:extLst>
            </p:cNvPr>
            <p:cNvSpPr/>
            <p:nvPr/>
          </p:nvSpPr>
          <p:spPr bwMode="auto">
            <a:xfrm>
              <a:off x="4295078" y="2719113"/>
              <a:ext cx="777240" cy="410528"/>
            </a:xfrm>
            <a:prstGeom prst="roundRect">
              <a:avLst/>
            </a:prstGeom>
            <a:solidFill>
              <a:srgbClr val="00B050"/>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Db2</a:t>
              </a:r>
            </a:p>
          </p:txBody>
        </p:sp>
        <p:sp>
          <p:nvSpPr>
            <p:cNvPr id="12" name="Rectangle: Rounded Corners 11">
              <a:extLst>
                <a:ext uri="{FF2B5EF4-FFF2-40B4-BE49-F238E27FC236}">
                  <a16:creationId xmlns:a16="http://schemas.microsoft.com/office/drawing/2014/main" id="{2638BE1D-A5A1-44BE-A203-7F8C5A71AC98}"/>
                </a:ext>
              </a:extLst>
            </p:cNvPr>
            <p:cNvSpPr/>
            <p:nvPr/>
          </p:nvSpPr>
          <p:spPr bwMode="auto">
            <a:xfrm>
              <a:off x="5581053" y="2708167"/>
              <a:ext cx="777241" cy="410528"/>
            </a:xfrm>
            <a:prstGeom prst="roundRect">
              <a:avLst/>
            </a:prstGeom>
            <a:solidFill>
              <a:srgbClr val="00B050"/>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Redis</a:t>
              </a:r>
            </a:p>
          </p:txBody>
        </p:sp>
        <p:sp>
          <p:nvSpPr>
            <p:cNvPr id="13" name="Rectangle: Rounded Corners 12">
              <a:extLst>
                <a:ext uri="{FF2B5EF4-FFF2-40B4-BE49-F238E27FC236}">
                  <a16:creationId xmlns:a16="http://schemas.microsoft.com/office/drawing/2014/main" id="{63BF7052-EAA1-4D27-8E53-70A9F7C1EAB7}"/>
                </a:ext>
              </a:extLst>
            </p:cNvPr>
            <p:cNvSpPr/>
            <p:nvPr/>
          </p:nvSpPr>
          <p:spPr bwMode="auto">
            <a:xfrm>
              <a:off x="5406740" y="3311501"/>
              <a:ext cx="1152144" cy="410528"/>
            </a:xfrm>
            <a:prstGeom prst="roundRect">
              <a:avLst/>
            </a:prstGeom>
            <a:solidFill>
              <a:schemeClr val="accent1">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Stock Quote</a:t>
              </a:r>
            </a:p>
          </p:txBody>
        </p:sp>
        <p:sp>
          <p:nvSpPr>
            <p:cNvPr id="14" name="Rectangle: Rounded Corners 13">
              <a:extLst>
                <a:ext uri="{FF2B5EF4-FFF2-40B4-BE49-F238E27FC236}">
                  <a16:creationId xmlns:a16="http://schemas.microsoft.com/office/drawing/2014/main" id="{AD0F8165-0FBA-4CAC-A670-C2AAD2174FD5}"/>
                </a:ext>
              </a:extLst>
            </p:cNvPr>
            <p:cNvSpPr/>
            <p:nvPr/>
          </p:nvSpPr>
          <p:spPr bwMode="auto">
            <a:xfrm>
              <a:off x="5406740" y="3908109"/>
              <a:ext cx="1152144" cy="410528"/>
            </a:xfrm>
            <a:prstGeom prst="roundRect">
              <a:avLst/>
            </a:prstGeom>
            <a:solidFill>
              <a:schemeClr val="accent1">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Loyalty Level</a:t>
              </a:r>
            </a:p>
          </p:txBody>
        </p:sp>
        <p:sp>
          <p:nvSpPr>
            <p:cNvPr id="15" name="Rectangle: Rounded Corners 14">
              <a:extLst>
                <a:ext uri="{FF2B5EF4-FFF2-40B4-BE49-F238E27FC236}">
                  <a16:creationId xmlns:a16="http://schemas.microsoft.com/office/drawing/2014/main" id="{A613D82E-B734-46C8-BD87-F6DD5FC2A809}"/>
                </a:ext>
              </a:extLst>
            </p:cNvPr>
            <p:cNvSpPr/>
            <p:nvPr/>
          </p:nvSpPr>
          <p:spPr bwMode="auto">
            <a:xfrm>
              <a:off x="5393602" y="5243346"/>
              <a:ext cx="1152144" cy="410528"/>
            </a:xfrm>
            <a:prstGeom prst="roundRect">
              <a:avLst/>
            </a:prstGeom>
            <a:solidFill>
              <a:schemeClr val="accent1">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900" dirty="0"/>
                <a:t>Notification</a:t>
              </a:r>
            </a:p>
          </p:txBody>
        </p:sp>
        <p:sp>
          <p:nvSpPr>
            <p:cNvPr id="16" name="Rectangle: Rounded Corners 15">
              <a:extLst>
                <a:ext uri="{FF2B5EF4-FFF2-40B4-BE49-F238E27FC236}">
                  <a16:creationId xmlns:a16="http://schemas.microsoft.com/office/drawing/2014/main" id="{3EB8A31C-381E-4937-BF47-F4E8E084877F}"/>
                </a:ext>
              </a:extLst>
            </p:cNvPr>
            <p:cNvSpPr/>
            <p:nvPr/>
          </p:nvSpPr>
          <p:spPr bwMode="auto">
            <a:xfrm>
              <a:off x="1330279" y="3356076"/>
              <a:ext cx="1131188" cy="1022568"/>
            </a:xfrm>
            <a:prstGeom prst="roundRect">
              <a:avLst/>
            </a:prstGeom>
            <a:solidFill>
              <a:schemeClr val="bg1">
                <a:lumMod val="9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Browser</a:t>
              </a:r>
            </a:p>
          </p:txBody>
        </p:sp>
        <p:sp>
          <p:nvSpPr>
            <p:cNvPr id="17" name="Rectangle 16">
              <a:extLst>
                <a:ext uri="{FF2B5EF4-FFF2-40B4-BE49-F238E27FC236}">
                  <a16:creationId xmlns:a16="http://schemas.microsoft.com/office/drawing/2014/main" id="{18DD509E-732E-4DB2-950C-4275C5930D71}"/>
                </a:ext>
              </a:extLst>
            </p:cNvPr>
            <p:cNvSpPr/>
            <p:nvPr/>
          </p:nvSpPr>
          <p:spPr bwMode="auto">
            <a:xfrm>
              <a:off x="6995159" y="2122291"/>
              <a:ext cx="1465250" cy="402336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1013" b="1" dirty="0"/>
                <a:t>IBM Cloud Public</a:t>
              </a:r>
            </a:p>
          </p:txBody>
        </p:sp>
        <p:sp>
          <p:nvSpPr>
            <p:cNvPr id="18" name="Rectangle: Rounded Corners 17">
              <a:extLst>
                <a:ext uri="{FF2B5EF4-FFF2-40B4-BE49-F238E27FC236}">
                  <a16:creationId xmlns:a16="http://schemas.microsoft.com/office/drawing/2014/main" id="{373AC447-4985-47B8-A08C-DDA6AE9D2BBA}"/>
                </a:ext>
              </a:extLst>
            </p:cNvPr>
            <p:cNvSpPr/>
            <p:nvPr/>
          </p:nvSpPr>
          <p:spPr bwMode="auto">
            <a:xfrm>
              <a:off x="7253381" y="3371184"/>
              <a:ext cx="777240" cy="410528"/>
            </a:xfrm>
            <a:prstGeom prst="roundRect">
              <a:avLst/>
            </a:prstGeom>
            <a:solidFill>
              <a:schemeClr val="accent1">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API Connect</a:t>
              </a:r>
            </a:p>
          </p:txBody>
        </p:sp>
        <p:sp>
          <p:nvSpPr>
            <p:cNvPr id="19" name="Rectangle: Rounded Corners 18">
              <a:extLst>
                <a:ext uri="{FF2B5EF4-FFF2-40B4-BE49-F238E27FC236}">
                  <a16:creationId xmlns:a16="http://schemas.microsoft.com/office/drawing/2014/main" id="{50AA751D-8C7D-4A07-A83B-AF19889F4809}"/>
                </a:ext>
              </a:extLst>
            </p:cNvPr>
            <p:cNvSpPr/>
            <p:nvPr/>
          </p:nvSpPr>
          <p:spPr bwMode="auto">
            <a:xfrm>
              <a:off x="7183655" y="5217525"/>
              <a:ext cx="777240" cy="410528"/>
            </a:xfrm>
            <a:prstGeom prst="roundRect">
              <a:avLst/>
            </a:prstGeom>
            <a:solidFill>
              <a:schemeClr val="accent1">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Open Whisk</a:t>
              </a:r>
            </a:p>
          </p:txBody>
        </p:sp>
        <p:sp>
          <p:nvSpPr>
            <p:cNvPr id="20" name="Rectangle: Rounded Corners 19">
              <a:extLst>
                <a:ext uri="{FF2B5EF4-FFF2-40B4-BE49-F238E27FC236}">
                  <a16:creationId xmlns:a16="http://schemas.microsoft.com/office/drawing/2014/main" id="{E5B841F5-F616-472E-B149-BB5C24A5A9B3}"/>
                </a:ext>
              </a:extLst>
            </p:cNvPr>
            <p:cNvSpPr/>
            <p:nvPr/>
          </p:nvSpPr>
          <p:spPr bwMode="auto">
            <a:xfrm>
              <a:off x="8762141" y="3371184"/>
              <a:ext cx="777240" cy="410528"/>
            </a:xfrm>
            <a:prstGeom prst="roundRect">
              <a:avLst/>
            </a:prstGeom>
            <a:solidFill>
              <a:schemeClr val="bg1">
                <a:lumMod val="8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Quandl</a:t>
              </a:r>
            </a:p>
          </p:txBody>
        </p:sp>
        <p:sp>
          <p:nvSpPr>
            <p:cNvPr id="21" name="Rectangle: Rounded Corners 20">
              <a:extLst>
                <a:ext uri="{FF2B5EF4-FFF2-40B4-BE49-F238E27FC236}">
                  <a16:creationId xmlns:a16="http://schemas.microsoft.com/office/drawing/2014/main" id="{2C579544-F613-476F-8CC2-BB52E0383F14}"/>
                </a:ext>
              </a:extLst>
            </p:cNvPr>
            <p:cNvSpPr/>
            <p:nvPr/>
          </p:nvSpPr>
          <p:spPr bwMode="auto">
            <a:xfrm>
              <a:off x="8691555" y="5201278"/>
              <a:ext cx="840635" cy="410528"/>
            </a:xfrm>
            <a:prstGeom prst="roundRect">
              <a:avLst/>
            </a:prstGeom>
            <a:solidFill>
              <a:schemeClr val="bg1">
                <a:lumMod val="8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Slack</a:t>
              </a:r>
            </a:p>
          </p:txBody>
        </p:sp>
        <p:sp>
          <p:nvSpPr>
            <p:cNvPr id="22" name="Rectangle: Rounded Corners 21">
              <a:extLst>
                <a:ext uri="{FF2B5EF4-FFF2-40B4-BE49-F238E27FC236}">
                  <a16:creationId xmlns:a16="http://schemas.microsoft.com/office/drawing/2014/main" id="{9A452377-259C-4ED5-9173-A38DC24E0EEF}"/>
                </a:ext>
              </a:extLst>
            </p:cNvPr>
            <p:cNvSpPr/>
            <p:nvPr/>
          </p:nvSpPr>
          <p:spPr bwMode="auto">
            <a:xfrm>
              <a:off x="8684365" y="5719501"/>
              <a:ext cx="855016" cy="426150"/>
            </a:xfrm>
            <a:prstGeom prst="roundRect">
              <a:avLst/>
            </a:prstGeom>
            <a:solidFill>
              <a:schemeClr val="bg1">
                <a:lumMod val="8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Twitter</a:t>
              </a:r>
            </a:p>
          </p:txBody>
        </p:sp>
        <p:sp>
          <p:nvSpPr>
            <p:cNvPr id="23" name="Rectangle: Rounded Corners 22">
              <a:extLst>
                <a:ext uri="{FF2B5EF4-FFF2-40B4-BE49-F238E27FC236}">
                  <a16:creationId xmlns:a16="http://schemas.microsoft.com/office/drawing/2014/main" id="{CEDB33A9-D024-4B38-9B62-FD36CAAC8BC4}"/>
                </a:ext>
              </a:extLst>
            </p:cNvPr>
            <p:cNvSpPr/>
            <p:nvPr/>
          </p:nvSpPr>
          <p:spPr bwMode="auto">
            <a:xfrm>
              <a:off x="5594192" y="4553497"/>
              <a:ext cx="777240" cy="410528"/>
            </a:xfrm>
            <a:prstGeom prst="roundRect">
              <a:avLst/>
            </a:prstGeom>
            <a:solidFill>
              <a:srgbClr val="00B050"/>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IBM MQ</a:t>
              </a:r>
            </a:p>
          </p:txBody>
        </p:sp>
        <p:cxnSp>
          <p:nvCxnSpPr>
            <p:cNvPr id="24" name="Straight Arrow Connector 23">
              <a:extLst>
                <a:ext uri="{FF2B5EF4-FFF2-40B4-BE49-F238E27FC236}">
                  <a16:creationId xmlns:a16="http://schemas.microsoft.com/office/drawing/2014/main" id="{9982CB07-48D8-49BE-AD35-29FE30A00E27}"/>
                </a:ext>
              </a:extLst>
            </p:cNvPr>
            <p:cNvCxnSpPr>
              <a:cxnSpLocks/>
              <a:endCxn id="8" idx="1"/>
            </p:cNvCxnSpPr>
            <p:nvPr/>
          </p:nvCxnSpPr>
          <p:spPr bwMode="auto">
            <a:xfrm>
              <a:off x="2461467" y="3561339"/>
              <a:ext cx="467727" cy="0"/>
            </a:xfrm>
            <a:prstGeom prst="straightConnector1">
              <a:avLst/>
            </a:prstGeom>
            <a:solidFill>
              <a:srgbClr val="EAEAEA"/>
            </a:solidFill>
            <a:ln w="19050" cap="flat" cmpd="sng" algn="ctr">
              <a:solidFill>
                <a:schemeClr val="accent6">
                  <a:lumMod val="50000"/>
                </a:schemeClr>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09AE05FA-F8AD-4292-A47D-641648ECB54F}"/>
                </a:ext>
              </a:extLst>
            </p:cNvPr>
            <p:cNvCxnSpPr>
              <a:cxnSpLocks/>
            </p:cNvCxnSpPr>
            <p:nvPr/>
          </p:nvCxnSpPr>
          <p:spPr bwMode="auto">
            <a:xfrm>
              <a:off x="2461467" y="4200049"/>
              <a:ext cx="446771" cy="0"/>
            </a:xfrm>
            <a:prstGeom prst="straightConnector1">
              <a:avLst/>
            </a:prstGeom>
            <a:solidFill>
              <a:srgbClr val="EAEAEA"/>
            </a:solidFill>
            <a:ln w="19050" cap="flat" cmpd="sng" algn="ctr">
              <a:solidFill>
                <a:schemeClr val="accent6">
                  <a:lumMod val="50000"/>
                </a:schemeClr>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3A7DCBA1-D4D6-425C-8A5B-67E78D03B127}"/>
                </a:ext>
              </a:extLst>
            </p:cNvPr>
            <p:cNvCxnSpPr>
              <a:cxnSpLocks/>
            </p:cNvCxnSpPr>
            <p:nvPr/>
          </p:nvCxnSpPr>
          <p:spPr bwMode="auto">
            <a:xfrm flipV="1">
              <a:off x="4087052" y="4085749"/>
              <a:ext cx="217932" cy="0"/>
            </a:xfrm>
            <a:prstGeom prst="straightConnector1">
              <a:avLst/>
            </a:prstGeom>
            <a:solidFill>
              <a:srgbClr val="EAEAEA"/>
            </a:solidFill>
            <a:ln w="19050" cap="flat" cmpd="sng" algn="ctr">
              <a:solidFill>
                <a:schemeClr val="accent6">
                  <a:lumMod val="50000"/>
                </a:schemeClr>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92DB4D07-F7C3-42B2-A0BF-614990E0D52A}"/>
                </a:ext>
              </a:extLst>
            </p:cNvPr>
            <p:cNvCxnSpPr>
              <a:cxnSpLocks/>
              <a:stCxn id="10" idx="0"/>
              <a:endCxn id="11" idx="2"/>
            </p:cNvCxnSpPr>
            <p:nvPr/>
          </p:nvCxnSpPr>
          <p:spPr bwMode="auto">
            <a:xfrm flipV="1">
              <a:off x="4683698" y="3129641"/>
              <a:ext cx="0" cy="659880"/>
            </a:xfrm>
            <a:prstGeom prst="straightConnector1">
              <a:avLst/>
            </a:prstGeom>
            <a:solidFill>
              <a:srgbClr val="EAEAEA"/>
            </a:solidFill>
            <a:ln w="19050" cap="flat" cmpd="sng" algn="ctr">
              <a:solidFill>
                <a:schemeClr val="accent6">
                  <a:lumMod val="50000"/>
                </a:schemeClr>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FB107BE4-EA51-46FF-81E0-8C91DD91CD78}"/>
                </a:ext>
              </a:extLst>
            </p:cNvPr>
            <p:cNvCxnSpPr>
              <a:cxnSpLocks/>
            </p:cNvCxnSpPr>
            <p:nvPr/>
          </p:nvCxnSpPr>
          <p:spPr bwMode="auto">
            <a:xfrm flipH="1">
              <a:off x="5072319" y="4085749"/>
              <a:ext cx="334421" cy="0"/>
            </a:xfrm>
            <a:prstGeom prst="straightConnector1">
              <a:avLst/>
            </a:prstGeom>
            <a:solidFill>
              <a:srgbClr val="EAEAEA"/>
            </a:solidFill>
            <a:ln w="19050" cap="flat" cmpd="sng" algn="ctr">
              <a:solidFill>
                <a:schemeClr val="accent6">
                  <a:lumMod val="50000"/>
                </a:schemeClr>
              </a:solidFill>
              <a:prstDash val="solid"/>
              <a:round/>
              <a:headEnd type="triangle" w="med" len="med"/>
              <a:tailEnd type="none"/>
            </a:ln>
            <a:effectLst/>
          </p:spPr>
        </p:cxnSp>
        <p:cxnSp>
          <p:nvCxnSpPr>
            <p:cNvPr id="35" name="Straight Arrow Connector 34">
              <a:extLst>
                <a:ext uri="{FF2B5EF4-FFF2-40B4-BE49-F238E27FC236}">
                  <a16:creationId xmlns:a16="http://schemas.microsoft.com/office/drawing/2014/main" id="{A9ED0459-3989-4091-A294-91ABBDBBD583}"/>
                </a:ext>
              </a:extLst>
            </p:cNvPr>
            <p:cNvCxnSpPr>
              <a:cxnSpLocks/>
            </p:cNvCxnSpPr>
            <p:nvPr/>
          </p:nvCxnSpPr>
          <p:spPr bwMode="auto">
            <a:xfrm flipV="1">
              <a:off x="5951568" y="3131149"/>
              <a:ext cx="0" cy="180353"/>
            </a:xfrm>
            <a:prstGeom prst="straightConnector1">
              <a:avLst/>
            </a:prstGeom>
            <a:solidFill>
              <a:srgbClr val="EAEAEA"/>
            </a:solidFill>
            <a:ln w="19050" cap="flat" cmpd="sng" algn="ctr">
              <a:solidFill>
                <a:schemeClr val="accent6">
                  <a:lumMod val="50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573B864-C338-469B-B70E-C4699F0F72C6}"/>
                </a:ext>
              </a:extLst>
            </p:cNvPr>
            <p:cNvCxnSpPr>
              <a:cxnSpLocks/>
            </p:cNvCxnSpPr>
            <p:nvPr/>
          </p:nvCxnSpPr>
          <p:spPr bwMode="auto">
            <a:xfrm flipH="1" flipV="1">
              <a:off x="6520488" y="5422789"/>
              <a:ext cx="682850" cy="950"/>
            </a:xfrm>
            <a:prstGeom prst="straightConnector1">
              <a:avLst/>
            </a:prstGeom>
            <a:solidFill>
              <a:srgbClr val="EAEAEA"/>
            </a:solidFill>
            <a:ln w="19050" cap="flat" cmpd="sng" algn="ctr">
              <a:solidFill>
                <a:schemeClr val="accent6">
                  <a:lumMod val="50000"/>
                </a:schemeClr>
              </a:solidFill>
              <a:prstDash val="solid"/>
              <a:round/>
              <a:headEnd type="triangle" w="med" len="med"/>
              <a:tailEnd type="none"/>
            </a:ln>
            <a:effectLst/>
          </p:spPr>
        </p:cxnSp>
        <p:cxnSp>
          <p:nvCxnSpPr>
            <p:cNvPr id="39" name="Straight Arrow Connector 38">
              <a:extLst>
                <a:ext uri="{FF2B5EF4-FFF2-40B4-BE49-F238E27FC236}">
                  <a16:creationId xmlns:a16="http://schemas.microsoft.com/office/drawing/2014/main" id="{83F2572F-6B27-4FF4-AAB5-2630719C4764}"/>
                </a:ext>
              </a:extLst>
            </p:cNvPr>
            <p:cNvCxnSpPr>
              <a:cxnSpLocks/>
              <a:stCxn id="18" idx="1"/>
            </p:cNvCxnSpPr>
            <p:nvPr/>
          </p:nvCxnSpPr>
          <p:spPr bwMode="auto">
            <a:xfrm flipH="1" flipV="1">
              <a:off x="6570531" y="3569592"/>
              <a:ext cx="682850" cy="6856"/>
            </a:xfrm>
            <a:prstGeom prst="straightConnector1">
              <a:avLst/>
            </a:prstGeom>
            <a:solidFill>
              <a:srgbClr val="EAEAEA"/>
            </a:solidFill>
            <a:ln w="19050" cap="flat" cmpd="sng" algn="ctr">
              <a:solidFill>
                <a:schemeClr val="accent6">
                  <a:lumMod val="50000"/>
                </a:schemeClr>
              </a:solidFill>
              <a:prstDash val="solid"/>
              <a:round/>
              <a:headEnd type="triangle" w="med" len="med"/>
              <a:tailEnd type="none"/>
            </a:ln>
            <a:effectLst/>
          </p:spPr>
        </p:cxnSp>
        <p:cxnSp>
          <p:nvCxnSpPr>
            <p:cNvPr id="42" name="Straight Arrow Connector 41">
              <a:extLst>
                <a:ext uri="{FF2B5EF4-FFF2-40B4-BE49-F238E27FC236}">
                  <a16:creationId xmlns:a16="http://schemas.microsoft.com/office/drawing/2014/main" id="{CF480CEB-188D-4710-B655-EB658F6A56D2}"/>
                </a:ext>
              </a:extLst>
            </p:cNvPr>
            <p:cNvCxnSpPr>
              <a:cxnSpLocks/>
            </p:cNvCxnSpPr>
            <p:nvPr/>
          </p:nvCxnSpPr>
          <p:spPr bwMode="auto">
            <a:xfrm flipH="1" flipV="1">
              <a:off x="7948622" y="5406542"/>
              <a:ext cx="731520" cy="6040"/>
            </a:xfrm>
            <a:prstGeom prst="straightConnector1">
              <a:avLst/>
            </a:prstGeom>
            <a:solidFill>
              <a:srgbClr val="EAEAEA"/>
            </a:solidFill>
            <a:ln w="19050" cap="flat" cmpd="sng" algn="ctr">
              <a:solidFill>
                <a:schemeClr val="accent6">
                  <a:lumMod val="50000"/>
                </a:schemeClr>
              </a:solidFill>
              <a:prstDash val="solid"/>
              <a:round/>
              <a:headEnd type="triangle" w="med" len="med"/>
              <a:tailEnd type="none"/>
            </a:ln>
            <a:effectLst/>
          </p:spPr>
        </p:cxnSp>
        <p:cxnSp>
          <p:nvCxnSpPr>
            <p:cNvPr id="43" name="Straight Arrow Connector 42">
              <a:extLst>
                <a:ext uri="{FF2B5EF4-FFF2-40B4-BE49-F238E27FC236}">
                  <a16:creationId xmlns:a16="http://schemas.microsoft.com/office/drawing/2014/main" id="{587DCB2F-D3FA-4840-9CFD-6A0C4C51D69F}"/>
                </a:ext>
              </a:extLst>
            </p:cNvPr>
            <p:cNvCxnSpPr>
              <a:cxnSpLocks/>
            </p:cNvCxnSpPr>
            <p:nvPr/>
          </p:nvCxnSpPr>
          <p:spPr bwMode="auto">
            <a:xfrm flipH="1" flipV="1">
              <a:off x="8053481" y="3558216"/>
              <a:ext cx="731520" cy="6040"/>
            </a:xfrm>
            <a:prstGeom prst="straightConnector1">
              <a:avLst/>
            </a:prstGeom>
            <a:solidFill>
              <a:srgbClr val="EAEAEA"/>
            </a:solidFill>
            <a:ln w="19050" cap="flat" cmpd="sng" algn="ctr">
              <a:solidFill>
                <a:schemeClr val="accent6">
                  <a:lumMod val="50000"/>
                </a:schemeClr>
              </a:solidFill>
              <a:prstDash val="solid"/>
              <a:round/>
              <a:headEnd type="triangle" w="med" len="med"/>
              <a:tailEnd type="none"/>
            </a:ln>
            <a:effectLst/>
          </p:spPr>
        </p:cxnSp>
        <p:sp>
          <p:nvSpPr>
            <p:cNvPr id="44" name="Rectangle: Rounded Corners 44">
              <a:extLst>
                <a:ext uri="{FF2B5EF4-FFF2-40B4-BE49-F238E27FC236}">
                  <a16:creationId xmlns:a16="http://schemas.microsoft.com/office/drawing/2014/main" id="{5B2E5688-F4B9-A648-A972-B26949B74B81}"/>
                </a:ext>
              </a:extLst>
            </p:cNvPr>
            <p:cNvSpPr/>
            <p:nvPr/>
          </p:nvSpPr>
          <p:spPr bwMode="auto">
            <a:xfrm>
              <a:off x="2923645" y="4864950"/>
              <a:ext cx="1173313" cy="410528"/>
            </a:xfrm>
            <a:prstGeom prst="roundRect">
              <a:avLst/>
            </a:prstGeom>
            <a:solidFill>
              <a:srgbClr val="99FF33"/>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Predictive Analysis</a:t>
              </a:r>
            </a:p>
          </p:txBody>
        </p:sp>
        <p:sp>
          <p:nvSpPr>
            <p:cNvPr id="45" name="Rectangle: Rounded Corners 45">
              <a:extLst>
                <a:ext uri="{FF2B5EF4-FFF2-40B4-BE49-F238E27FC236}">
                  <a16:creationId xmlns:a16="http://schemas.microsoft.com/office/drawing/2014/main" id="{B33480EA-9C35-184D-8696-3013AC76BAB7}"/>
                </a:ext>
              </a:extLst>
            </p:cNvPr>
            <p:cNvSpPr/>
            <p:nvPr/>
          </p:nvSpPr>
          <p:spPr bwMode="auto">
            <a:xfrm>
              <a:off x="2923645" y="5485988"/>
              <a:ext cx="1131449" cy="519589"/>
            </a:xfrm>
            <a:prstGeom prst="roundRect">
              <a:avLst/>
            </a:prstGeom>
            <a:solidFill>
              <a:srgbClr val="99FF33"/>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CPD</a:t>
              </a:r>
            </a:p>
          </p:txBody>
        </p:sp>
        <p:cxnSp>
          <p:nvCxnSpPr>
            <p:cNvPr id="46" name="Straight Arrow Connector 45">
              <a:extLst>
                <a:ext uri="{FF2B5EF4-FFF2-40B4-BE49-F238E27FC236}">
                  <a16:creationId xmlns:a16="http://schemas.microsoft.com/office/drawing/2014/main" id="{E82A3432-47CD-4B4F-A11C-14448F9DD4B0}"/>
                </a:ext>
              </a:extLst>
            </p:cNvPr>
            <p:cNvCxnSpPr>
              <a:cxnSpLocks/>
              <a:endCxn id="45" idx="0"/>
            </p:cNvCxnSpPr>
            <p:nvPr/>
          </p:nvCxnSpPr>
          <p:spPr bwMode="auto">
            <a:xfrm flipH="1">
              <a:off x="3489363" y="5281859"/>
              <a:ext cx="0" cy="204122"/>
            </a:xfrm>
            <a:prstGeom prst="straightConnector1">
              <a:avLst/>
            </a:prstGeom>
            <a:solidFill>
              <a:srgbClr val="EAEAEA"/>
            </a:solidFill>
            <a:ln w="19050" cap="flat" cmpd="sng" algn="ctr">
              <a:solidFill>
                <a:schemeClr val="accent6">
                  <a:lumMod val="50000"/>
                </a:schemeClr>
              </a:solidFill>
              <a:prstDash val="solid"/>
              <a:round/>
              <a:headEnd type="triangle" w="med" len="med"/>
              <a:tailEnd type="none"/>
            </a:ln>
            <a:effectLst/>
          </p:spPr>
        </p:cxnSp>
        <p:cxnSp>
          <p:nvCxnSpPr>
            <p:cNvPr id="6" name="Elbow Connector 5">
              <a:extLst>
                <a:ext uri="{FF2B5EF4-FFF2-40B4-BE49-F238E27FC236}">
                  <a16:creationId xmlns:a16="http://schemas.microsoft.com/office/drawing/2014/main" id="{BEA7CD28-B81A-8848-85F4-7529D500841B}"/>
                </a:ext>
              </a:extLst>
            </p:cNvPr>
            <p:cNvCxnSpPr>
              <a:cxnSpLocks/>
            </p:cNvCxnSpPr>
            <p:nvPr/>
          </p:nvCxnSpPr>
          <p:spPr bwMode="auto">
            <a:xfrm>
              <a:off x="4096958" y="3651408"/>
              <a:ext cx="453391" cy="130304"/>
            </a:xfrm>
            <a:prstGeom prst="bentConnector3">
              <a:avLst>
                <a:gd name="adj1" fmla="val 99730"/>
              </a:avLst>
            </a:prstGeom>
            <a:solidFill>
              <a:srgbClr val="EAEAEA"/>
            </a:solidFill>
            <a:ln w="19050" cap="flat" cmpd="sng" algn="ctr">
              <a:solidFill>
                <a:srgbClr val="002060"/>
              </a:solidFill>
              <a:prstDash val="solid"/>
              <a:round/>
              <a:headEnd type="none" w="med" len="med"/>
              <a:tailEnd type="triangle"/>
            </a:ln>
            <a:effectLst/>
          </p:spPr>
        </p:cxnSp>
        <p:cxnSp>
          <p:nvCxnSpPr>
            <p:cNvPr id="52" name="Elbow Connector 51">
              <a:extLst>
                <a:ext uri="{FF2B5EF4-FFF2-40B4-BE49-F238E27FC236}">
                  <a16:creationId xmlns:a16="http://schemas.microsoft.com/office/drawing/2014/main" id="{F8FC6448-8FFE-C042-883E-C4156C20EC7B}"/>
                </a:ext>
              </a:extLst>
            </p:cNvPr>
            <p:cNvCxnSpPr>
              <a:cxnSpLocks/>
              <a:stCxn id="10" idx="3"/>
              <a:endCxn id="13" idx="1"/>
            </p:cNvCxnSpPr>
            <p:nvPr/>
          </p:nvCxnSpPr>
          <p:spPr bwMode="auto">
            <a:xfrm flipV="1">
              <a:off x="5072318" y="3516765"/>
              <a:ext cx="334422" cy="537313"/>
            </a:xfrm>
            <a:prstGeom prst="bentConnector3">
              <a:avLst>
                <a:gd name="adj1" fmla="val 50000"/>
              </a:avLst>
            </a:prstGeom>
            <a:solidFill>
              <a:srgbClr val="EAEAEA"/>
            </a:solidFill>
            <a:ln w="19050" cap="flat" cmpd="sng" algn="ctr">
              <a:solidFill>
                <a:srgbClr val="002060"/>
              </a:solidFill>
              <a:prstDash val="solid"/>
              <a:round/>
              <a:headEnd type="none" w="med" len="med"/>
              <a:tailEnd type="triangle"/>
            </a:ln>
            <a:effectLst/>
          </p:spPr>
        </p:cxnSp>
        <p:sp>
          <p:nvSpPr>
            <p:cNvPr id="10" name="Rectangle: Rounded Corners 9">
              <a:extLst>
                <a:ext uri="{FF2B5EF4-FFF2-40B4-BE49-F238E27FC236}">
                  <a16:creationId xmlns:a16="http://schemas.microsoft.com/office/drawing/2014/main" id="{174CBBCA-EF0D-4251-AD86-FC4B203B4822}"/>
                </a:ext>
              </a:extLst>
            </p:cNvPr>
            <p:cNvSpPr/>
            <p:nvPr/>
          </p:nvSpPr>
          <p:spPr bwMode="auto">
            <a:xfrm>
              <a:off x="4295078" y="3789521"/>
              <a:ext cx="777240" cy="529114"/>
            </a:xfrm>
            <a:prstGeom prst="roundRect">
              <a:avLst/>
            </a:prstGeom>
            <a:solidFill>
              <a:schemeClr val="accent1">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Portfolio</a:t>
              </a:r>
            </a:p>
          </p:txBody>
        </p:sp>
        <p:cxnSp>
          <p:nvCxnSpPr>
            <p:cNvPr id="62" name="Elbow Connector 61">
              <a:extLst>
                <a:ext uri="{FF2B5EF4-FFF2-40B4-BE49-F238E27FC236}">
                  <a16:creationId xmlns:a16="http://schemas.microsoft.com/office/drawing/2014/main" id="{676307E3-DFBA-D14C-BB7C-65C5DAC040AC}"/>
                </a:ext>
              </a:extLst>
            </p:cNvPr>
            <p:cNvCxnSpPr>
              <a:cxnSpLocks/>
              <a:stCxn id="15" idx="2"/>
              <a:endCxn id="22" idx="1"/>
            </p:cNvCxnSpPr>
            <p:nvPr/>
          </p:nvCxnSpPr>
          <p:spPr bwMode="auto">
            <a:xfrm rot="16200000" flipH="1">
              <a:off x="7187668" y="4435879"/>
              <a:ext cx="278702" cy="2714691"/>
            </a:xfrm>
            <a:prstGeom prst="bentConnector2">
              <a:avLst/>
            </a:prstGeom>
            <a:solidFill>
              <a:srgbClr val="EAEAEA"/>
            </a:solidFill>
            <a:ln w="19050" cap="flat" cmpd="sng" algn="ctr">
              <a:solidFill>
                <a:srgbClr val="002060"/>
              </a:solidFill>
              <a:prstDash val="solid"/>
              <a:round/>
              <a:headEnd type="none" w="med" len="med"/>
              <a:tailEnd type="triangle"/>
            </a:ln>
            <a:effectLst/>
          </p:spPr>
        </p:cxnSp>
        <p:cxnSp>
          <p:nvCxnSpPr>
            <p:cNvPr id="65" name="Elbow Connector 64">
              <a:extLst>
                <a:ext uri="{FF2B5EF4-FFF2-40B4-BE49-F238E27FC236}">
                  <a16:creationId xmlns:a16="http://schemas.microsoft.com/office/drawing/2014/main" id="{889659A1-83F7-BB41-9838-BD560F694734}"/>
                </a:ext>
              </a:extLst>
            </p:cNvPr>
            <p:cNvCxnSpPr>
              <a:cxnSpLocks/>
              <a:endCxn id="44" idx="0"/>
            </p:cNvCxnSpPr>
            <p:nvPr/>
          </p:nvCxnSpPr>
          <p:spPr bwMode="auto">
            <a:xfrm rot="5400000">
              <a:off x="3283676" y="4638322"/>
              <a:ext cx="453254" cy="2"/>
            </a:xfrm>
            <a:prstGeom prst="bentConnector3">
              <a:avLst>
                <a:gd name="adj1" fmla="val 50000"/>
              </a:avLst>
            </a:prstGeom>
            <a:solidFill>
              <a:srgbClr val="EAEAEA"/>
            </a:solidFill>
            <a:ln w="19050" cap="flat" cmpd="sng" algn="ctr">
              <a:solidFill>
                <a:srgbClr val="002060"/>
              </a:solidFill>
              <a:prstDash val="solid"/>
              <a:round/>
              <a:headEnd type="none" w="med" len="med"/>
              <a:tailEnd type="triangle"/>
            </a:ln>
            <a:effectLst/>
          </p:spPr>
        </p:cxnSp>
        <p:cxnSp>
          <p:nvCxnSpPr>
            <p:cNvPr id="47" name="Elbow Connector 64">
              <a:extLst>
                <a:ext uri="{FF2B5EF4-FFF2-40B4-BE49-F238E27FC236}">
                  <a16:creationId xmlns:a16="http://schemas.microsoft.com/office/drawing/2014/main" id="{57173AB1-B18B-40ED-BB83-08E85E3E5EEC}"/>
                </a:ext>
              </a:extLst>
            </p:cNvPr>
            <p:cNvCxnSpPr>
              <a:cxnSpLocks/>
            </p:cNvCxnSpPr>
            <p:nvPr/>
          </p:nvCxnSpPr>
          <p:spPr bwMode="auto">
            <a:xfrm rot="5400000">
              <a:off x="2747159" y="4311213"/>
              <a:ext cx="1055090" cy="12700"/>
            </a:xfrm>
            <a:prstGeom prst="bentConnector3">
              <a:avLst>
                <a:gd name="adj1" fmla="val 50000"/>
              </a:avLst>
            </a:prstGeom>
            <a:solidFill>
              <a:srgbClr val="EAEAEA"/>
            </a:solidFill>
            <a:ln w="19050" cap="flat" cmpd="sng" algn="ctr">
              <a:solidFill>
                <a:srgbClr val="002060"/>
              </a:solidFill>
              <a:prstDash val="sysDash"/>
              <a:round/>
              <a:headEnd type="none" w="med" len="med"/>
              <a:tailEnd type="triangle"/>
            </a:ln>
            <a:effectLst/>
          </p:spPr>
        </p:cxnSp>
        <p:sp>
          <p:nvSpPr>
            <p:cNvPr id="48" name="Rectangle: Rounded Corners 47">
              <a:extLst>
                <a:ext uri="{FF2B5EF4-FFF2-40B4-BE49-F238E27FC236}">
                  <a16:creationId xmlns:a16="http://schemas.microsoft.com/office/drawing/2014/main" id="{49EB3226-E7B0-447F-9528-DD44E3CC3295}"/>
                </a:ext>
              </a:extLst>
            </p:cNvPr>
            <p:cNvSpPr/>
            <p:nvPr/>
          </p:nvSpPr>
          <p:spPr bwMode="auto">
            <a:xfrm>
              <a:off x="2908238" y="3994785"/>
              <a:ext cx="1188720" cy="410528"/>
            </a:xfrm>
            <a:prstGeom prst="roundRect">
              <a:avLst/>
            </a:prstGeom>
            <a:solidFill>
              <a:schemeClr val="accent1">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68580" tIns="34290" rIns="68580" bIns="34290" numCol="1" rtlCol="0" anchor="ctr" anchorCtr="0" compatLnSpc="1">
              <a:prstTxWarp prst="textNoShape">
                <a:avLst/>
              </a:prstTxWarp>
            </a:bodyPr>
            <a:lstStyle/>
            <a:p>
              <a:r>
                <a:rPr lang="en-US" sz="825" dirty="0"/>
                <a:t>Trader UI</a:t>
              </a:r>
            </a:p>
            <a:p>
              <a:r>
                <a:rPr lang="en-US" sz="825" dirty="0"/>
                <a:t>Node.js based</a:t>
              </a:r>
            </a:p>
          </p:txBody>
        </p:sp>
        <p:cxnSp>
          <p:nvCxnSpPr>
            <p:cNvPr id="58" name="Straight Arrow Connector 57">
              <a:extLst>
                <a:ext uri="{FF2B5EF4-FFF2-40B4-BE49-F238E27FC236}">
                  <a16:creationId xmlns:a16="http://schemas.microsoft.com/office/drawing/2014/main" id="{0178D1E8-9608-42E1-8B3B-374DBAE0D571}"/>
                </a:ext>
              </a:extLst>
            </p:cNvPr>
            <p:cNvCxnSpPr>
              <a:cxnSpLocks/>
              <a:stCxn id="13" idx="2"/>
              <a:endCxn id="14" idx="0"/>
            </p:cNvCxnSpPr>
            <p:nvPr/>
          </p:nvCxnSpPr>
          <p:spPr bwMode="auto">
            <a:xfrm>
              <a:off x="5982812" y="3722029"/>
              <a:ext cx="0" cy="186080"/>
            </a:xfrm>
            <a:prstGeom prst="straightConnector1">
              <a:avLst/>
            </a:prstGeom>
            <a:solidFill>
              <a:srgbClr val="EAEAEA"/>
            </a:solidFill>
            <a:ln w="19050" cap="flat" cmpd="sng" algn="ctr">
              <a:solidFill>
                <a:schemeClr val="accent6">
                  <a:lumMod val="50000"/>
                </a:schemeClr>
              </a:soli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0D192C82-AD2F-4029-952F-708CB57583CB}"/>
                </a:ext>
              </a:extLst>
            </p:cNvPr>
            <p:cNvCxnSpPr>
              <a:cxnSpLocks/>
              <a:stCxn id="14" idx="2"/>
              <a:endCxn id="23" idx="0"/>
            </p:cNvCxnSpPr>
            <p:nvPr/>
          </p:nvCxnSpPr>
          <p:spPr bwMode="auto">
            <a:xfrm>
              <a:off x="5982812" y="4318637"/>
              <a:ext cx="0" cy="234860"/>
            </a:xfrm>
            <a:prstGeom prst="straightConnector1">
              <a:avLst/>
            </a:prstGeom>
            <a:solidFill>
              <a:srgbClr val="EAEAEA"/>
            </a:solidFill>
            <a:ln w="19050" cap="flat" cmpd="sng" algn="ctr">
              <a:solidFill>
                <a:schemeClr val="accent6">
                  <a:lumMod val="50000"/>
                </a:schemeClr>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301A1990-6E4D-4B5A-BE51-6455EB7BA7B8}"/>
                </a:ext>
              </a:extLst>
            </p:cNvPr>
            <p:cNvCxnSpPr>
              <a:cxnSpLocks/>
              <a:endCxn id="15" idx="0"/>
            </p:cNvCxnSpPr>
            <p:nvPr/>
          </p:nvCxnSpPr>
          <p:spPr bwMode="auto">
            <a:xfrm>
              <a:off x="5969674" y="4964023"/>
              <a:ext cx="0" cy="279323"/>
            </a:xfrm>
            <a:prstGeom prst="straightConnector1">
              <a:avLst/>
            </a:prstGeom>
            <a:solidFill>
              <a:srgbClr val="EAEAEA"/>
            </a:solidFill>
            <a:ln w="19050" cap="flat" cmpd="sng" algn="ctr">
              <a:solidFill>
                <a:schemeClr val="accent6">
                  <a:lumMod val="50000"/>
                </a:schemeClr>
              </a:solidFill>
              <a:prstDash val="solid"/>
              <a:round/>
              <a:headEnd type="none" w="med" len="med"/>
              <a:tailEnd type="triangle"/>
            </a:ln>
            <a:effectLst/>
          </p:spPr>
        </p:cxnSp>
      </p:grpSp>
      <p:sp>
        <p:nvSpPr>
          <p:cNvPr id="4" name="Slide Number Placeholder 3">
            <a:extLst>
              <a:ext uri="{FF2B5EF4-FFF2-40B4-BE49-F238E27FC236}">
                <a16:creationId xmlns:a16="http://schemas.microsoft.com/office/drawing/2014/main" id="{9C074325-D7D8-E249-9542-196242ADD4E1}"/>
              </a:ext>
            </a:extLst>
          </p:cNvPr>
          <p:cNvSpPr>
            <a:spLocks noGrp="1"/>
          </p:cNvSpPr>
          <p:nvPr>
            <p:ph type="sldNum" sz="quarter" idx="11"/>
          </p:nvPr>
        </p:nvSpPr>
        <p:spPr/>
        <p:txBody>
          <a:bodyPr/>
          <a:lstStyle/>
          <a:p>
            <a:fld id="{59395FB3-9C97-154F-86B2-7E381B951268}" type="slidenum">
              <a:rPr lang="en-US" smtClean="0"/>
              <a:pPr/>
              <a:t>30</a:t>
            </a:fld>
            <a:endParaRPr lang="en-US" dirty="0"/>
          </a:p>
        </p:txBody>
      </p:sp>
      <p:pic>
        <p:nvPicPr>
          <p:cNvPr id="51" name="Picture 50">
            <a:extLst>
              <a:ext uri="{FF2B5EF4-FFF2-40B4-BE49-F238E27FC236}">
                <a16:creationId xmlns:a16="http://schemas.microsoft.com/office/drawing/2014/main" id="{E583E8B7-0F4C-4501-B926-52D1AED33E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7919" y="79791"/>
            <a:ext cx="406255" cy="331690"/>
          </a:xfrm>
          <a:prstGeom prst="rect">
            <a:avLst/>
          </a:prstGeom>
        </p:spPr>
      </p:pic>
      <p:sp>
        <p:nvSpPr>
          <p:cNvPr id="49" name="Footer Placeholder 2">
            <a:extLst>
              <a:ext uri="{FF2B5EF4-FFF2-40B4-BE49-F238E27FC236}">
                <a16:creationId xmlns:a16="http://schemas.microsoft.com/office/drawing/2014/main" id="{32553258-2129-42C7-B9B4-6ECDE7F6953F}"/>
              </a:ext>
            </a:extLst>
          </p:cNvPr>
          <p:cNvSpPr txBox="1">
            <a:spLocks/>
          </p:cNvSpPr>
          <p:nvPr/>
        </p:nvSpPr>
        <p:spPr>
          <a:xfrm>
            <a:off x="237809" y="4954587"/>
            <a:ext cx="4114735"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defRPr/>
            </a:pPr>
            <a:r>
              <a:rPr lang="en-US" altLang="en-US">
                <a:solidFill>
                  <a:srgbClr val="FFFFFF"/>
                </a:solidFill>
              </a:rPr>
              <a:t>IBM Cloud Pak for Data Workshop v3.0.1 / © 2020 IBM Corporation</a:t>
            </a:r>
            <a:endParaRPr lang="en-US" altLang="en-US" dirty="0">
              <a:solidFill>
                <a:srgbClr val="FFFFFF"/>
              </a:solidFill>
            </a:endParaRPr>
          </a:p>
        </p:txBody>
      </p:sp>
    </p:spTree>
    <p:extLst>
      <p:ext uri="{BB962C8B-B14F-4D97-AF65-F5344CB8AC3E}">
        <p14:creationId xmlns:p14="http://schemas.microsoft.com/office/powerpoint/2010/main" val="308853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0311" y="201168"/>
            <a:ext cx="8783669" cy="4294632"/>
          </a:xfrm>
        </p:spPr>
        <p:txBody>
          <a:bodyPr/>
          <a:lstStyle/>
          <a:p>
            <a:r>
              <a:rPr lang="en-US" dirty="0"/>
              <a:t>Stock Trader – After</a:t>
            </a:r>
            <a:br>
              <a:rPr lang="en-US" dirty="0"/>
            </a:br>
            <a:r>
              <a:rPr lang="en-US" sz="1800" dirty="0"/>
              <a:t>Monetizing the ML model</a:t>
            </a:r>
          </a:p>
        </p:txBody>
      </p:sp>
      <p:pic>
        <p:nvPicPr>
          <p:cNvPr id="3" name="Picture 2">
            <a:extLst>
              <a:ext uri="{FF2B5EF4-FFF2-40B4-BE49-F238E27FC236}">
                <a16:creationId xmlns:a16="http://schemas.microsoft.com/office/drawing/2014/main" id="{14E64A4F-F9A6-4419-8DCD-7DE6EA75E916}"/>
              </a:ext>
            </a:extLst>
          </p:cNvPr>
          <p:cNvPicPr>
            <a:picLocks noChangeAspect="1"/>
          </p:cNvPicPr>
          <p:nvPr/>
        </p:nvPicPr>
        <p:blipFill>
          <a:blip r:embed="rId3"/>
          <a:stretch>
            <a:fillRect/>
          </a:stretch>
        </p:blipFill>
        <p:spPr>
          <a:xfrm>
            <a:off x="240338" y="1109107"/>
            <a:ext cx="6977372" cy="3272393"/>
          </a:xfrm>
          <a:prstGeom prst="rect">
            <a:avLst/>
          </a:prstGeom>
        </p:spPr>
      </p:pic>
      <p:sp>
        <p:nvSpPr>
          <p:cNvPr id="7" name="Slide Number Placeholder 6">
            <a:extLst>
              <a:ext uri="{FF2B5EF4-FFF2-40B4-BE49-F238E27FC236}">
                <a16:creationId xmlns:a16="http://schemas.microsoft.com/office/drawing/2014/main" id="{1C0C8023-DB89-9141-B756-94E3DBE009C1}"/>
              </a:ext>
            </a:extLst>
          </p:cNvPr>
          <p:cNvSpPr>
            <a:spLocks noGrp="1"/>
          </p:cNvSpPr>
          <p:nvPr>
            <p:ph type="sldNum" sz="quarter" idx="11"/>
          </p:nvPr>
        </p:nvSpPr>
        <p:spPr/>
        <p:txBody>
          <a:bodyPr/>
          <a:lstStyle/>
          <a:p>
            <a:fld id="{59395FB3-9C97-154F-86B2-7E381B951268}" type="slidenum">
              <a:rPr lang="en-US" smtClean="0"/>
              <a:pPr/>
              <a:t>31</a:t>
            </a:fld>
            <a:endParaRPr lang="en-US" dirty="0"/>
          </a:p>
        </p:txBody>
      </p:sp>
      <p:pic>
        <p:nvPicPr>
          <p:cNvPr id="8" name="Picture 7">
            <a:extLst>
              <a:ext uri="{FF2B5EF4-FFF2-40B4-BE49-F238E27FC236}">
                <a16:creationId xmlns:a16="http://schemas.microsoft.com/office/drawing/2014/main" id="{464EA865-DC25-4198-8102-33D3F95039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6914" y="79791"/>
            <a:ext cx="406255" cy="331690"/>
          </a:xfrm>
          <a:prstGeom prst="rect">
            <a:avLst/>
          </a:prstGeom>
        </p:spPr>
      </p:pic>
      <p:sp>
        <p:nvSpPr>
          <p:cNvPr id="9" name="Footer Placeholder 2">
            <a:extLst>
              <a:ext uri="{FF2B5EF4-FFF2-40B4-BE49-F238E27FC236}">
                <a16:creationId xmlns:a16="http://schemas.microsoft.com/office/drawing/2014/main" id="{37144322-FEBA-4653-A242-2C15360F5267}"/>
              </a:ext>
            </a:extLst>
          </p:cNvPr>
          <p:cNvSpPr txBox="1">
            <a:spLocks/>
          </p:cNvSpPr>
          <p:nvPr/>
        </p:nvSpPr>
        <p:spPr>
          <a:xfrm>
            <a:off x="237809" y="4954587"/>
            <a:ext cx="4114735"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defRPr/>
            </a:pPr>
            <a:r>
              <a:rPr lang="en-US" altLang="en-US">
                <a:solidFill>
                  <a:srgbClr val="FFFFFF"/>
                </a:solidFill>
              </a:rPr>
              <a:t>IBM Cloud Pak for Data Workshop v3.0.1 / © 2020 IBM Corporation</a:t>
            </a:r>
            <a:endParaRPr lang="en-US" altLang="en-US" dirty="0">
              <a:solidFill>
                <a:srgbClr val="FFFFFF"/>
              </a:solidFill>
            </a:endParaRPr>
          </a:p>
        </p:txBody>
      </p:sp>
    </p:spTree>
    <p:extLst>
      <p:ext uri="{BB962C8B-B14F-4D97-AF65-F5344CB8AC3E}">
        <p14:creationId xmlns:p14="http://schemas.microsoft.com/office/powerpoint/2010/main" val="4257670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3040E41-3554-3B42-B5D2-DE66B096970D}"/>
              </a:ext>
            </a:extLst>
          </p:cNvPr>
          <p:cNvSpPr/>
          <p:nvPr/>
        </p:nvSpPr>
        <p:spPr bwMode="auto">
          <a:xfrm>
            <a:off x="210311"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p:cNvSpPr>
            <a:spLocks noGrp="1"/>
          </p:cNvSpPr>
          <p:nvPr>
            <p:ph type="title" idx="4294967295"/>
          </p:nvPr>
        </p:nvSpPr>
        <p:spPr>
          <a:xfrm>
            <a:off x="210311" y="201168"/>
            <a:ext cx="8783669" cy="4294632"/>
          </a:xfrm>
        </p:spPr>
        <p:txBody>
          <a:bodyPr/>
          <a:lstStyle/>
          <a:p>
            <a:r>
              <a:rPr lang="en-US" dirty="0"/>
              <a:t>Trade Co. Dashboards </a:t>
            </a:r>
            <a:br>
              <a:rPr lang="en-US" dirty="0"/>
            </a:br>
            <a:r>
              <a:rPr lang="en-US" sz="1800" dirty="0"/>
              <a:t>Before and After deploying the CPD developed ML model</a:t>
            </a:r>
          </a:p>
        </p:txBody>
      </p:sp>
      <p:sp>
        <p:nvSpPr>
          <p:cNvPr id="7" name="TextBox 6">
            <a:extLst>
              <a:ext uri="{FF2B5EF4-FFF2-40B4-BE49-F238E27FC236}">
                <a16:creationId xmlns:a16="http://schemas.microsoft.com/office/drawing/2014/main" id="{316D0CEB-B000-43B9-AE33-B602C2FD2E53}"/>
              </a:ext>
            </a:extLst>
          </p:cNvPr>
          <p:cNvSpPr txBox="1"/>
          <p:nvPr/>
        </p:nvSpPr>
        <p:spPr>
          <a:xfrm>
            <a:off x="537882" y="1838456"/>
            <a:ext cx="1844167" cy="400110"/>
          </a:xfrm>
          <a:prstGeom prst="rect">
            <a:avLst/>
          </a:prstGeom>
          <a:noFill/>
        </p:spPr>
        <p:txBody>
          <a:bodyPr wrap="square" rtlCol="0">
            <a:spAutoFit/>
          </a:bodyPr>
          <a:lstStyle/>
          <a:p>
            <a:pPr algn="l"/>
            <a:r>
              <a:rPr lang="en-US" sz="2000" b="1" dirty="0">
                <a:solidFill>
                  <a:schemeClr val="accent2"/>
                </a:solidFill>
              </a:rPr>
              <a:t>Before AI</a:t>
            </a:r>
          </a:p>
        </p:txBody>
      </p:sp>
      <p:sp>
        <p:nvSpPr>
          <p:cNvPr id="8" name="TextBox 7">
            <a:extLst>
              <a:ext uri="{FF2B5EF4-FFF2-40B4-BE49-F238E27FC236}">
                <a16:creationId xmlns:a16="http://schemas.microsoft.com/office/drawing/2014/main" id="{B9DB2E97-4DBB-427C-BBF2-2D79F556356E}"/>
              </a:ext>
            </a:extLst>
          </p:cNvPr>
          <p:cNvSpPr txBox="1"/>
          <p:nvPr/>
        </p:nvSpPr>
        <p:spPr>
          <a:xfrm>
            <a:off x="537883" y="3722490"/>
            <a:ext cx="1552174" cy="400110"/>
          </a:xfrm>
          <a:prstGeom prst="rect">
            <a:avLst/>
          </a:prstGeom>
          <a:noFill/>
        </p:spPr>
        <p:txBody>
          <a:bodyPr wrap="square" rtlCol="0">
            <a:spAutoFit/>
          </a:bodyPr>
          <a:lstStyle/>
          <a:p>
            <a:r>
              <a:rPr lang="en-US" sz="2000" b="1" dirty="0">
                <a:solidFill>
                  <a:schemeClr val="accent2"/>
                </a:solidFill>
              </a:rPr>
              <a:t>After AI</a:t>
            </a:r>
          </a:p>
        </p:txBody>
      </p:sp>
      <p:pic>
        <p:nvPicPr>
          <p:cNvPr id="2050" name="Picture 2">
            <a:extLst>
              <a:ext uri="{FF2B5EF4-FFF2-40B4-BE49-F238E27FC236}">
                <a16:creationId xmlns:a16="http://schemas.microsoft.com/office/drawing/2014/main" id="{E79C724E-C596-4CE6-B9CE-028E9C661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982" y="1071818"/>
            <a:ext cx="4763210" cy="185690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E50D971-05D0-4B0F-94B6-70B8D904E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982" y="3084551"/>
            <a:ext cx="4778238" cy="178872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D7B59BAD-6B68-8E48-8211-50808AC83835}"/>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B94A6B39-A42E-254A-A820-A3BC7E41DC75}"/>
              </a:ext>
            </a:extLst>
          </p:cNvPr>
          <p:cNvSpPr>
            <a:spLocks noGrp="1"/>
          </p:cNvSpPr>
          <p:nvPr>
            <p:ph type="sldNum" sz="quarter" idx="11"/>
          </p:nvPr>
        </p:nvSpPr>
        <p:spPr/>
        <p:txBody>
          <a:bodyPr/>
          <a:lstStyle/>
          <a:p>
            <a:fld id="{59395FB3-9C97-154F-86B2-7E381B951268}" type="slidenum">
              <a:rPr lang="en-US" smtClean="0"/>
              <a:pPr/>
              <a:t>32</a:t>
            </a:fld>
            <a:endParaRPr lang="en-US" dirty="0"/>
          </a:p>
        </p:txBody>
      </p:sp>
      <p:pic>
        <p:nvPicPr>
          <p:cNvPr id="11" name="Picture 10">
            <a:extLst>
              <a:ext uri="{FF2B5EF4-FFF2-40B4-BE49-F238E27FC236}">
                <a16:creationId xmlns:a16="http://schemas.microsoft.com/office/drawing/2014/main" id="{032DBC0E-35E7-4BF5-AE5A-903D9312D5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6914" y="79791"/>
            <a:ext cx="406255" cy="331690"/>
          </a:xfrm>
          <a:prstGeom prst="rect">
            <a:avLst/>
          </a:prstGeom>
        </p:spPr>
      </p:pic>
    </p:spTree>
    <p:extLst>
      <p:ext uri="{BB962C8B-B14F-4D97-AF65-F5344CB8AC3E}">
        <p14:creationId xmlns:p14="http://schemas.microsoft.com/office/powerpoint/2010/main" val="106547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Rectangle 15"/>
          <p:cNvSpPr>
            <a:spLocks noGrp="1" noChangeArrowheads="1"/>
          </p:cNvSpPr>
          <p:nvPr>
            <p:ph type="title" idx="4294967295"/>
          </p:nvPr>
        </p:nvSpPr>
        <p:spPr>
          <a:xfrm>
            <a:off x="210311" y="201168"/>
            <a:ext cx="8783669" cy="436607"/>
          </a:xfrm>
        </p:spPr>
        <p:txBody>
          <a:bodyPr/>
          <a:lstStyle/>
          <a:p>
            <a:pPr eaLnBrk="1" hangingPunct="1"/>
            <a:r>
              <a:rPr lang="en-US" dirty="0"/>
              <a:t>IBM Analytics Modernization Workshop</a:t>
            </a:r>
            <a:br>
              <a:rPr lang="en-US" dirty="0"/>
            </a:br>
            <a:endParaRPr lang="en-US" sz="1800" dirty="0"/>
          </a:p>
        </p:txBody>
      </p:sp>
      <p:graphicFrame>
        <p:nvGraphicFramePr>
          <p:cNvPr id="4" name="Table 3">
            <a:extLst>
              <a:ext uri="{FF2B5EF4-FFF2-40B4-BE49-F238E27FC236}">
                <a16:creationId xmlns:a16="http://schemas.microsoft.com/office/drawing/2014/main" id="{E101BEC2-72B9-42D3-B1DF-2F9CC375C403}"/>
              </a:ext>
            </a:extLst>
          </p:cNvPr>
          <p:cNvGraphicFramePr>
            <a:graphicFrameLocks noGrp="1"/>
          </p:cNvGraphicFramePr>
          <p:nvPr/>
        </p:nvGraphicFramePr>
        <p:xfrm>
          <a:off x="1177290" y="1337310"/>
          <a:ext cx="6069330" cy="3154680"/>
        </p:xfrm>
        <a:graphic>
          <a:graphicData uri="http://schemas.openxmlformats.org/drawingml/2006/table">
            <a:tbl>
              <a:tblPr firstRow="1" bandRow="1">
                <a:effectLst>
                  <a:outerShdw blurRad="50800" dist="63500" dir="2700000" algn="tl" rotWithShape="0">
                    <a:prstClr val="black">
                      <a:alpha val="40000"/>
                    </a:prstClr>
                  </a:outerShdw>
                </a:effectLst>
                <a:tableStyleId>{2D5ABB26-0587-4C30-8999-92F81FD0307C}</a:tableStyleId>
              </a:tblPr>
              <a:tblGrid>
                <a:gridCol w="4457700">
                  <a:extLst>
                    <a:ext uri="{9D8B030D-6E8A-4147-A177-3AD203B41FA5}">
                      <a16:colId xmlns:a16="http://schemas.microsoft.com/office/drawing/2014/main" val="1193564226"/>
                    </a:ext>
                  </a:extLst>
                </a:gridCol>
                <a:gridCol w="1611630">
                  <a:extLst>
                    <a:ext uri="{9D8B030D-6E8A-4147-A177-3AD203B41FA5}">
                      <a16:colId xmlns:a16="http://schemas.microsoft.com/office/drawing/2014/main" val="2410915508"/>
                    </a:ext>
                  </a:extLst>
                </a:gridCol>
              </a:tblGrid>
              <a:tr h="685800">
                <a:tc>
                  <a:txBody>
                    <a:bodyPr/>
                    <a:lstStyle/>
                    <a:p>
                      <a:pPr marL="457200" indent="-457200">
                        <a:buFont typeface="Arial" panose="020B0604020202020204" pitchFamily="34" charset="0"/>
                        <a:buChar char="•"/>
                      </a:pPr>
                      <a:r>
                        <a:rPr lang="en-US" sz="1800" dirty="0">
                          <a:solidFill>
                            <a:schemeClr val="accent5">
                              <a:lumMod val="10000"/>
                            </a:schemeClr>
                          </a:solidFill>
                        </a:rPr>
                        <a:t>Introduction</a:t>
                      </a:r>
                    </a:p>
                    <a:p>
                      <a:pPr marL="457200" indent="-457200">
                        <a:buFont typeface="Arial" panose="020B0604020202020204" pitchFamily="34" charset="0"/>
                        <a:buChar char="•"/>
                      </a:pPr>
                      <a:r>
                        <a:rPr lang="en-US" sz="1800" dirty="0">
                          <a:solidFill>
                            <a:schemeClr val="accent5">
                              <a:lumMod val="10000"/>
                            </a:schemeClr>
                          </a:solidFill>
                        </a:rPr>
                        <a:t>Business Use Case</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01</a:t>
                      </a:r>
                    </a:p>
                    <a:p>
                      <a:pPr marL="457200" indent="-457200">
                        <a:buFont typeface="Arial" panose="020B0604020202020204" pitchFamily="34" charset="0"/>
                        <a:buChar char="•"/>
                      </a:pPr>
                      <a:r>
                        <a:rPr lang="en-US" sz="1800" dirty="0">
                          <a:solidFill>
                            <a:schemeClr val="accent5">
                              <a:lumMod val="10000"/>
                            </a:schemeClr>
                          </a:solidFill>
                        </a:rPr>
                        <a:t>Lab 02</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2523556346"/>
                  </a:ext>
                </a:extLst>
              </a:tr>
              <a:tr h="960120">
                <a:tc>
                  <a:txBody>
                    <a:bodyPr/>
                    <a:lstStyle/>
                    <a:p>
                      <a:pPr marL="457200" indent="-457200">
                        <a:buFont typeface="Arial" panose="020B0604020202020204" pitchFamily="34" charset="0"/>
                        <a:buChar char="•"/>
                      </a:pPr>
                      <a:r>
                        <a:rPr lang="en-US" sz="1800" dirty="0">
                          <a:solidFill>
                            <a:schemeClr val="accent5">
                              <a:lumMod val="10000"/>
                            </a:schemeClr>
                          </a:solidFill>
                        </a:rPr>
                        <a:t>Collect: Connect</a:t>
                      </a:r>
                    </a:p>
                    <a:p>
                      <a:pPr marL="457200" indent="-457200">
                        <a:buFont typeface="Arial" panose="020B0604020202020204" pitchFamily="34" charset="0"/>
                        <a:buChar char="•"/>
                      </a:pPr>
                      <a:r>
                        <a:rPr lang="en-US" sz="1800" dirty="0">
                          <a:solidFill>
                            <a:schemeClr val="accent5">
                              <a:lumMod val="10000"/>
                            </a:schemeClr>
                          </a:solidFill>
                        </a:rPr>
                        <a:t>Organize</a:t>
                      </a:r>
                    </a:p>
                    <a:p>
                      <a:pPr marL="457200" indent="-457200">
                        <a:buFont typeface="Arial" panose="020B0604020202020204" pitchFamily="34" charset="0"/>
                        <a:buChar char="•"/>
                      </a:pPr>
                      <a:r>
                        <a:rPr lang="en-US" sz="1800" dirty="0">
                          <a:solidFill>
                            <a:schemeClr val="accent5">
                              <a:lumMod val="10000"/>
                            </a:schemeClr>
                          </a:solidFill>
                        </a:rPr>
                        <a:t>Collect: Virtualize</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03</a:t>
                      </a:r>
                    </a:p>
                    <a:p>
                      <a:pPr marL="457200" indent="-457200">
                        <a:buFont typeface="Arial" panose="020B0604020202020204" pitchFamily="34" charset="0"/>
                        <a:buChar char="•"/>
                      </a:pPr>
                      <a:r>
                        <a:rPr lang="en-US" sz="1800" dirty="0">
                          <a:solidFill>
                            <a:schemeClr val="accent5">
                              <a:lumMod val="10000"/>
                            </a:schemeClr>
                          </a:solidFill>
                        </a:rPr>
                        <a:t>Lab 04</a:t>
                      </a:r>
                    </a:p>
                    <a:p>
                      <a:pPr marL="457200" indent="-457200">
                        <a:buFont typeface="Arial" panose="020B0604020202020204" pitchFamily="34" charset="0"/>
                        <a:buChar char="•"/>
                      </a:pPr>
                      <a:r>
                        <a:rPr lang="en-US" sz="1800" dirty="0">
                          <a:solidFill>
                            <a:schemeClr val="accent5">
                              <a:lumMod val="10000"/>
                            </a:schemeClr>
                          </a:solidFill>
                        </a:rPr>
                        <a:t>Lab 05</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068178669"/>
                  </a:ext>
                </a:extLst>
              </a:tr>
              <a:tr h="1508760">
                <a:tc>
                  <a:txBody>
                    <a:bodyPr/>
                    <a:lstStyle/>
                    <a:p>
                      <a:pPr marL="457200" indent="-457200">
                        <a:buFont typeface="Arial" panose="020B0604020202020204" pitchFamily="34" charset="0"/>
                        <a:buChar char="•"/>
                      </a:pPr>
                      <a:r>
                        <a:rPr lang="en-US" sz="1800" dirty="0">
                          <a:solidFill>
                            <a:schemeClr val="accent5">
                              <a:lumMod val="10000"/>
                            </a:schemeClr>
                          </a:solidFill>
                        </a:rPr>
                        <a:t>Analyze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Deploy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OpenScale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Cognos Analytics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Wrap up</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06</a:t>
                      </a:r>
                    </a:p>
                    <a:p>
                      <a:pPr marL="457200" indent="-457200">
                        <a:buFont typeface="Arial" panose="020B0604020202020204" pitchFamily="34" charset="0"/>
                        <a:buChar char="•"/>
                      </a:pPr>
                      <a:r>
                        <a:rPr lang="en-US" sz="1800" dirty="0">
                          <a:solidFill>
                            <a:schemeClr val="accent5">
                              <a:lumMod val="10000"/>
                            </a:schemeClr>
                          </a:solidFill>
                        </a:rPr>
                        <a:t>Lab 07</a:t>
                      </a:r>
                    </a:p>
                    <a:p>
                      <a:pPr marL="457200" indent="-457200">
                        <a:buFont typeface="Arial" panose="020B0604020202020204" pitchFamily="34" charset="0"/>
                        <a:buChar char="•"/>
                      </a:pPr>
                      <a:r>
                        <a:rPr lang="en-US" sz="1800" dirty="0">
                          <a:solidFill>
                            <a:schemeClr val="accent5">
                              <a:lumMod val="10000"/>
                            </a:schemeClr>
                          </a:solidFill>
                        </a:rPr>
                        <a:t>Lab 08</a:t>
                      </a:r>
                    </a:p>
                    <a:p>
                      <a:pPr marL="457200" indent="-457200">
                        <a:buFont typeface="Arial" panose="020B0604020202020204" pitchFamily="34" charset="0"/>
                        <a:buChar char="•"/>
                      </a:pPr>
                      <a:r>
                        <a:rPr lang="en-US" sz="1800" dirty="0">
                          <a:solidFill>
                            <a:schemeClr val="accent5">
                              <a:lumMod val="10000"/>
                            </a:schemeClr>
                          </a:solidFill>
                        </a:rPr>
                        <a:t>Lab 09</a:t>
                      </a:r>
                    </a:p>
                    <a:p>
                      <a:pPr marL="457200" indent="-457200">
                        <a:buFont typeface="Arial" panose="020B0604020202020204" pitchFamily="34" charset="0"/>
                        <a:buChar char="•"/>
                      </a:pPr>
                      <a:r>
                        <a:rPr lang="en-US" sz="1800" dirty="0">
                          <a:solidFill>
                            <a:schemeClr val="accent5">
                              <a:lumMod val="10000"/>
                            </a:schemeClr>
                          </a:solidFill>
                        </a:rPr>
                        <a:t>Lab 10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628719619"/>
                  </a:ext>
                </a:extLst>
              </a:tr>
            </a:tbl>
          </a:graphicData>
        </a:graphic>
      </p:graphicFrame>
      <p:sp>
        <p:nvSpPr>
          <p:cNvPr id="5" name="Rectangle 4">
            <a:extLst>
              <a:ext uri="{FF2B5EF4-FFF2-40B4-BE49-F238E27FC236}">
                <a16:creationId xmlns:a16="http://schemas.microsoft.com/office/drawing/2014/main" id="{8E8FD7C9-1A0E-4902-B141-FA3F4CBC1E21}"/>
              </a:ext>
            </a:extLst>
          </p:cNvPr>
          <p:cNvSpPr/>
          <p:nvPr/>
        </p:nvSpPr>
        <p:spPr bwMode="auto">
          <a:xfrm>
            <a:off x="1196340" y="2022773"/>
            <a:ext cx="6039247" cy="2454191"/>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6" name="Title 1">
            <a:extLst>
              <a:ext uri="{FF2B5EF4-FFF2-40B4-BE49-F238E27FC236}">
                <a16:creationId xmlns:a16="http://schemas.microsoft.com/office/drawing/2014/main" id="{0A237E51-BDA0-4C70-849A-223DC69FF84E}"/>
              </a:ext>
            </a:extLst>
          </p:cNvPr>
          <p:cNvSpPr txBox="1">
            <a:spLocks/>
          </p:cNvSpPr>
          <p:nvPr/>
        </p:nvSpPr>
        <p:spPr bwMode="auto">
          <a:xfrm>
            <a:off x="182568" y="1543050"/>
            <a:ext cx="983293" cy="246888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algn="l" rtl="0" fontAlgn="base">
              <a:lnSpc>
                <a:spcPct val="90000"/>
              </a:lnSpc>
              <a:spcBef>
                <a:spcPct val="0"/>
              </a:spcBef>
              <a:spcAft>
                <a:spcPct val="0"/>
              </a:spcAft>
              <a:defRPr sz="28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a:buClrTx/>
              <a:buFontTx/>
            </a:pPr>
            <a:r>
              <a:rPr lang="en-US" sz="1650" b="1" dirty="0">
                <a:solidFill>
                  <a:schemeClr val="accent2"/>
                </a:solidFill>
                <a:latin typeface="Arial"/>
                <a:ea typeface="+mn-ea"/>
                <a:cs typeface="+mn-cs"/>
              </a:rPr>
              <a:t>Part 1</a:t>
            </a:r>
          </a:p>
          <a:p>
            <a:pPr algn="ctr">
              <a:buClrTx/>
              <a:buFontTx/>
            </a:pPr>
            <a:endParaRPr lang="en-US" sz="1650" b="1" dirty="0">
              <a:solidFill>
                <a:schemeClr val="accent2"/>
              </a:solidFill>
              <a:latin typeface="Arial"/>
              <a:ea typeface="+mn-ea"/>
              <a:cs typeface="+mn-cs"/>
            </a:endParaRPr>
          </a:p>
          <a:p>
            <a:pPr algn="ctr">
              <a:buClrTx/>
              <a:buFontTx/>
            </a:pPr>
            <a:endParaRPr lang="en-US" sz="1650" b="1" dirty="0">
              <a:solidFill>
                <a:schemeClr val="accent2"/>
              </a:solidFill>
              <a:latin typeface="Arial"/>
              <a:ea typeface="+mn-ea"/>
              <a:cs typeface="+mn-cs"/>
            </a:endParaRPr>
          </a:p>
          <a:p>
            <a:pPr algn="ctr">
              <a:buClrTx/>
              <a:buFontTx/>
            </a:pPr>
            <a:endParaRPr lang="en-US" sz="1650" b="1" dirty="0">
              <a:solidFill>
                <a:schemeClr val="accent2"/>
              </a:solidFill>
              <a:latin typeface="Arial"/>
              <a:ea typeface="+mn-ea"/>
              <a:cs typeface="+mn-cs"/>
            </a:endParaRPr>
          </a:p>
        </p:txBody>
      </p:sp>
      <p:sp>
        <p:nvSpPr>
          <p:cNvPr id="7" name="Rectangle 6">
            <a:extLst>
              <a:ext uri="{FF2B5EF4-FFF2-40B4-BE49-F238E27FC236}">
                <a16:creationId xmlns:a16="http://schemas.microsoft.com/office/drawing/2014/main" id="{32963A9E-0DD9-4D00-9882-A95DE435E060}"/>
              </a:ext>
            </a:extLst>
          </p:cNvPr>
          <p:cNvSpPr/>
          <p:nvPr/>
        </p:nvSpPr>
        <p:spPr bwMode="auto">
          <a:xfrm>
            <a:off x="1185242" y="1348740"/>
            <a:ext cx="4435202" cy="685800"/>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2" name="Footer Placeholder 1">
            <a:extLst>
              <a:ext uri="{FF2B5EF4-FFF2-40B4-BE49-F238E27FC236}">
                <a16:creationId xmlns:a16="http://schemas.microsoft.com/office/drawing/2014/main" id="{7D029840-A9FC-C64E-A64E-703DBDFB815C}"/>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018CFBB8-820F-5B45-A090-F1FAF38ECFE8}"/>
              </a:ext>
            </a:extLst>
          </p:cNvPr>
          <p:cNvSpPr>
            <a:spLocks noGrp="1"/>
          </p:cNvSpPr>
          <p:nvPr>
            <p:ph type="sldNum" sz="quarter" idx="11"/>
          </p:nvPr>
        </p:nvSpPr>
        <p:spPr/>
        <p:txBody>
          <a:bodyPr/>
          <a:lstStyle/>
          <a:p>
            <a:fld id="{59395FB3-9C97-154F-86B2-7E381B951268}" type="slidenum">
              <a:rPr lang="en-US" smtClean="0"/>
              <a:pPr/>
              <a:t>33</a:t>
            </a:fld>
            <a:endParaRPr lang="en-US" dirty="0"/>
          </a:p>
        </p:txBody>
      </p:sp>
    </p:spTree>
    <p:extLst>
      <p:ext uri="{BB962C8B-B14F-4D97-AF65-F5344CB8AC3E}">
        <p14:creationId xmlns:p14="http://schemas.microsoft.com/office/powerpoint/2010/main" val="825217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Rectangle 15"/>
          <p:cNvSpPr>
            <a:spLocks noGrp="1" noChangeArrowheads="1"/>
          </p:cNvSpPr>
          <p:nvPr>
            <p:ph type="title" idx="4294967295"/>
          </p:nvPr>
        </p:nvSpPr>
        <p:spPr>
          <a:xfrm>
            <a:off x="210311" y="201168"/>
            <a:ext cx="8783669" cy="4294632"/>
          </a:xfrm>
        </p:spPr>
        <p:txBody>
          <a:bodyPr/>
          <a:lstStyle/>
          <a:p>
            <a:pPr eaLnBrk="1" hangingPunct="1"/>
            <a:r>
              <a:rPr lang="en-US" dirty="0"/>
              <a:t>IBM Analytics Modernization Workshop</a:t>
            </a:r>
            <a:br>
              <a:rPr lang="en-US" dirty="0"/>
            </a:br>
            <a:endParaRPr lang="en-US" sz="1800" dirty="0"/>
          </a:p>
        </p:txBody>
      </p:sp>
      <p:graphicFrame>
        <p:nvGraphicFramePr>
          <p:cNvPr id="4" name="Table 3">
            <a:extLst>
              <a:ext uri="{FF2B5EF4-FFF2-40B4-BE49-F238E27FC236}">
                <a16:creationId xmlns:a16="http://schemas.microsoft.com/office/drawing/2014/main" id="{E101BEC2-72B9-42D3-B1DF-2F9CC375C403}"/>
              </a:ext>
            </a:extLst>
          </p:cNvPr>
          <p:cNvGraphicFramePr>
            <a:graphicFrameLocks noGrp="1"/>
          </p:cNvGraphicFramePr>
          <p:nvPr/>
        </p:nvGraphicFramePr>
        <p:xfrm>
          <a:off x="1177290" y="1337310"/>
          <a:ext cx="6069330" cy="3154680"/>
        </p:xfrm>
        <a:graphic>
          <a:graphicData uri="http://schemas.openxmlformats.org/drawingml/2006/table">
            <a:tbl>
              <a:tblPr firstRow="1" bandRow="1">
                <a:effectLst>
                  <a:outerShdw blurRad="50800" dist="63500" dir="2700000" algn="tl" rotWithShape="0">
                    <a:prstClr val="black">
                      <a:alpha val="40000"/>
                    </a:prstClr>
                  </a:outerShdw>
                </a:effectLst>
                <a:tableStyleId>{2D5ABB26-0587-4C30-8999-92F81FD0307C}</a:tableStyleId>
              </a:tblPr>
              <a:tblGrid>
                <a:gridCol w="4457700">
                  <a:extLst>
                    <a:ext uri="{9D8B030D-6E8A-4147-A177-3AD203B41FA5}">
                      <a16:colId xmlns:a16="http://schemas.microsoft.com/office/drawing/2014/main" val="1193564226"/>
                    </a:ext>
                  </a:extLst>
                </a:gridCol>
                <a:gridCol w="1611630">
                  <a:extLst>
                    <a:ext uri="{9D8B030D-6E8A-4147-A177-3AD203B41FA5}">
                      <a16:colId xmlns:a16="http://schemas.microsoft.com/office/drawing/2014/main" val="2410915508"/>
                    </a:ext>
                  </a:extLst>
                </a:gridCol>
              </a:tblGrid>
              <a:tr h="685800">
                <a:tc>
                  <a:txBody>
                    <a:bodyPr/>
                    <a:lstStyle/>
                    <a:p>
                      <a:pPr marL="457200" indent="-457200">
                        <a:buFont typeface="Arial" panose="020B0604020202020204" pitchFamily="34" charset="0"/>
                        <a:buChar char="•"/>
                      </a:pPr>
                      <a:r>
                        <a:rPr lang="en-US" sz="1800" dirty="0">
                          <a:solidFill>
                            <a:schemeClr val="accent5">
                              <a:lumMod val="10000"/>
                            </a:schemeClr>
                          </a:solidFill>
                        </a:rPr>
                        <a:t>Introduction</a:t>
                      </a:r>
                    </a:p>
                    <a:p>
                      <a:pPr marL="457200" indent="-457200">
                        <a:buFont typeface="Arial" panose="020B0604020202020204" pitchFamily="34" charset="0"/>
                        <a:buChar char="•"/>
                      </a:pPr>
                      <a:r>
                        <a:rPr lang="en-US" sz="1800" dirty="0">
                          <a:solidFill>
                            <a:schemeClr val="accent5">
                              <a:lumMod val="10000"/>
                            </a:schemeClr>
                          </a:solidFill>
                        </a:rPr>
                        <a:t>Business Use Case</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01</a:t>
                      </a:r>
                    </a:p>
                    <a:p>
                      <a:pPr marL="457200" indent="-457200">
                        <a:buFont typeface="Arial" panose="020B0604020202020204" pitchFamily="34" charset="0"/>
                        <a:buChar char="•"/>
                      </a:pPr>
                      <a:r>
                        <a:rPr lang="en-US" sz="1800" dirty="0">
                          <a:solidFill>
                            <a:schemeClr val="accent5">
                              <a:lumMod val="10000"/>
                            </a:schemeClr>
                          </a:solidFill>
                        </a:rPr>
                        <a:t>Lab 02</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2523556346"/>
                  </a:ext>
                </a:extLst>
              </a:tr>
              <a:tr h="960120">
                <a:tc>
                  <a:txBody>
                    <a:bodyPr/>
                    <a:lstStyle/>
                    <a:p>
                      <a:pPr marL="457200" indent="-457200">
                        <a:buFont typeface="Arial" panose="020B0604020202020204" pitchFamily="34" charset="0"/>
                        <a:buChar char="•"/>
                      </a:pPr>
                      <a:r>
                        <a:rPr lang="en-US" sz="1800" dirty="0">
                          <a:solidFill>
                            <a:schemeClr val="accent5">
                              <a:lumMod val="10000"/>
                            </a:schemeClr>
                          </a:solidFill>
                        </a:rPr>
                        <a:t>Collect: Connect</a:t>
                      </a:r>
                    </a:p>
                    <a:p>
                      <a:pPr marL="457200" indent="-457200">
                        <a:buFont typeface="Arial" panose="020B0604020202020204" pitchFamily="34" charset="0"/>
                        <a:buChar char="•"/>
                      </a:pPr>
                      <a:r>
                        <a:rPr lang="en-US" sz="1800" dirty="0">
                          <a:solidFill>
                            <a:schemeClr val="accent5">
                              <a:lumMod val="10000"/>
                            </a:schemeClr>
                          </a:solidFill>
                        </a:rPr>
                        <a:t>Organize</a:t>
                      </a:r>
                    </a:p>
                    <a:p>
                      <a:pPr marL="457200" indent="-457200">
                        <a:buFont typeface="Arial" panose="020B0604020202020204" pitchFamily="34" charset="0"/>
                        <a:buChar char="•"/>
                      </a:pPr>
                      <a:r>
                        <a:rPr lang="en-US" sz="1800" dirty="0">
                          <a:solidFill>
                            <a:schemeClr val="accent5">
                              <a:lumMod val="10000"/>
                            </a:schemeClr>
                          </a:solidFill>
                        </a:rPr>
                        <a:t>Collect: Virtualize</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03</a:t>
                      </a:r>
                    </a:p>
                    <a:p>
                      <a:pPr marL="457200" indent="-457200">
                        <a:buFont typeface="Arial" panose="020B0604020202020204" pitchFamily="34" charset="0"/>
                        <a:buChar char="•"/>
                      </a:pPr>
                      <a:r>
                        <a:rPr lang="en-US" sz="1800" dirty="0">
                          <a:solidFill>
                            <a:schemeClr val="accent5">
                              <a:lumMod val="10000"/>
                            </a:schemeClr>
                          </a:solidFill>
                        </a:rPr>
                        <a:t>Lab 04</a:t>
                      </a:r>
                    </a:p>
                    <a:p>
                      <a:pPr marL="457200" indent="-457200">
                        <a:buFont typeface="Arial" panose="020B0604020202020204" pitchFamily="34" charset="0"/>
                        <a:buChar char="•"/>
                      </a:pPr>
                      <a:r>
                        <a:rPr lang="en-US" sz="1800" dirty="0">
                          <a:solidFill>
                            <a:schemeClr val="accent5">
                              <a:lumMod val="10000"/>
                            </a:schemeClr>
                          </a:solidFill>
                        </a:rPr>
                        <a:t>Lab 05</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068178669"/>
                  </a:ext>
                </a:extLst>
              </a:tr>
              <a:tr h="1508760">
                <a:tc>
                  <a:txBody>
                    <a:bodyPr/>
                    <a:lstStyle/>
                    <a:p>
                      <a:pPr marL="457200" indent="-457200">
                        <a:buFont typeface="Arial" panose="020B0604020202020204" pitchFamily="34" charset="0"/>
                        <a:buChar char="•"/>
                      </a:pPr>
                      <a:r>
                        <a:rPr lang="en-US" sz="1800" dirty="0">
                          <a:solidFill>
                            <a:schemeClr val="accent5">
                              <a:lumMod val="10000"/>
                            </a:schemeClr>
                          </a:solidFill>
                        </a:rPr>
                        <a:t>Analyze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Deploy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OpenScale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Cognos Analytics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Wrap up</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06</a:t>
                      </a:r>
                    </a:p>
                    <a:p>
                      <a:pPr marL="457200" indent="-457200">
                        <a:buFont typeface="Arial" panose="020B0604020202020204" pitchFamily="34" charset="0"/>
                        <a:buChar char="•"/>
                      </a:pPr>
                      <a:r>
                        <a:rPr lang="en-US" sz="1800" dirty="0">
                          <a:solidFill>
                            <a:schemeClr val="accent5">
                              <a:lumMod val="10000"/>
                            </a:schemeClr>
                          </a:solidFill>
                        </a:rPr>
                        <a:t>Lab 07</a:t>
                      </a:r>
                    </a:p>
                    <a:p>
                      <a:pPr marL="457200" indent="-457200">
                        <a:buFont typeface="Arial" panose="020B0604020202020204" pitchFamily="34" charset="0"/>
                        <a:buChar char="•"/>
                      </a:pPr>
                      <a:r>
                        <a:rPr lang="en-US" sz="1800" dirty="0">
                          <a:solidFill>
                            <a:schemeClr val="accent5">
                              <a:lumMod val="10000"/>
                            </a:schemeClr>
                          </a:solidFill>
                        </a:rPr>
                        <a:t>Lab 08</a:t>
                      </a:r>
                    </a:p>
                    <a:p>
                      <a:pPr marL="457200" indent="-457200">
                        <a:buFont typeface="Arial" panose="020B0604020202020204" pitchFamily="34" charset="0"/>
                        <a:buChar char="•"/>
                      </a:pPr>
                      <a:r>
                        <a:rPr lang="en-US" sz="1800" dirty="0">
                          <a:solidFill>
                            <a:schemeClr val="accent5">
                              <a:lumMod val="10000"/>
                            </a:schemeClr>
                          </a:solidFill>
                        </a:rPr>
                        <a:t>Lab 09</a:t>
                      </a:r>
                    </a:p>
                    <a:p>
                      <a:pPr marL="457200" indent="-457200">
                        <a:buFont typeface="Arial" panose="020B0604020202020204" pitchFamily="34" charset="0"/>
                        <a:buChar char="•"/>
                      </a:pPr>
                      <a:r>
                        <a:rPr lang="en-US" sz="1800" dirty="0">
                          <a:solidFill>
                            <a:schemeClr val="accent5">
                              <a:lumMod val="10000"/>
                            </a:schemeClr>
                          </a:solidFill>
                        </a:rPr>
                        <a:t>Lab 10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628719619"/>
                  </a:ext>
                </a:extLst>
              </a:tr>
            </a:tbl>
          </a:graphicData>
        </a:graphic>
      </p:graphicFrame>
      <p:sp>
        <p:nvSpPr>
          <p:cNvPr id="5" name="Rectangle 4">
            <a:extLst>
              <a:ext uri="{FF2B5EF4-FFF2-40B4-BE49-F238E27FC236}">
                <a16:creationId xmlns:a16="http://schemas.microsoft.com/office/drawing/2014/main" id="{8E8FD7C9-1A0E-4902-B141-FA3F4CBC1E21}"/>
              </a:ext>
            </a:extLst>
          </p:cNvPr>
          <p:cNvSpPr/>
          <p:nvPr/>
        </p:nvSpPr>
        <p:spPr bwMode="auto">
          <a:xfrm>
            <a:off x="1181100" y="1348740"/>
            <a:ext cx="6047033" cy="659130"/>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6" name="Rectangle 5">
            <a:extLst>
              <a:ext uri="{FF2B5EF4-FFF2-40B4-BE49-F238E27FC236}">
                <a16:creationId xmlns:a16="http://schemas.microsoft.com/office/drawing/2014/main" id="{D5EF2C4E-C40F-405D-9F82-D187C48F6DCC}"/>
              </a:ext>
            </a:extLst>
          </p:cNvPr>
          <p:cNvSpPr/>
          <p:nvPr/>
        </p:nvSpPr>
        <p:spPr bwMode="auto">
          <a:xfrm>
            <a:off x="1185408" y="2990684"/>
            <a:ext cx="6045476" cy="1486280"/>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7" name="Title 1">
            <a:extLst>
              <a:ext uri="{FF2B5EF4-FFF2-40B4-BE49-F238E27FC236}">
                <a16:creationId xmlns:a16="http://schemas.microsoft.com/office/drawing/2014/main" id="{EAA3FD30-78F2-4C9D-BF58-4DB5FC62B947}"/>
              </a:ext>
            </a:extLst>
          </p:cNvPr>
          <p:cNvSpPr txBox="1">
            <a:spLocks/>
          </p:cNvSpPr>
          <p:nvPr/>
        </p:nvSpPr>
        <p:spPr bwMode="auto">
          <a:xfrm>
            <a:off x="182568" y="1543050"/>
            <a:ext cx="983293" cy="246888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algn="l" rtl="0" fontAlgn="base">
              <a:lnSpc>
                <a:spcPct val="90000"/>
              </a:lnSpc>
              <a:spcBef>
                <a:spcPct val="0"/>
              </a:spcBef>
              <a:spcAft>
                <a:spcPct val="0"/>
              </a:spcAft>
              <a:defRPr sz="28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a:buClrTx/>
              <a:buFontTx/>
            </a:pPr>
            <a:endParaRPr lang="en-US" sz="1650" b="1" dirty="0">
              <a:solidFill>
                <a:schemeClr val="accent2"/>
              </a:solidFill>
              <a:latin typeface="Arial"/>
              <a:ea typeface="+mn-ea"/>
              <a:cs typeface="+mn-cs"/>
            </a:endParaRPr>
          </a:p>
          <a:p>
            <a:pPr algn="ctr">
              <a:buClrTx/>
              <a:buFontTx/>
            </a:pPr>
            <a:endParaRPr lang="en-US" sz="1650" b="1" dirty="0">
              <a:solidFill>
                <a:schemeClr val="accent2"/>
              </a:solidFill>
              <a:latin typeface="Arial"/>
              <a:ea typeface="+mn-ea"/>
              <a:cs typeface="+mn-cs"/>
            </a:endParaRPr>
          </a:p>
          <a:p>
            <a:pPr algn="ctr">
              <a:buClrTx/>
              <a:buFontTx/>
            </a:pPr>
            <a:endParaRPr lang="en-US" sz="1650" b="1" dirty="0">
              <a:solidFill>
                <a:schemeClr val="accent2"/>
              </a:solidFill>
              <a:latin typeface="Arial"/>
              <a:ea typeface="+mn-ea"/>
              <a:cs typeface="+mn-cs"/>
            </a:endParaRPr>
          </a:p>
          <a:p>
            <a:pPr algn="ctr">
              <a:buClrTx/>
              <a:buFontTx/>
            </a:pPr>
            <a:endParaRPr lang="en-US" sz="1650" b="1" dirty="0">
              <a:solidFill>
                <a:schemeClr val="accent2"/>
              </a:solidFill>
              <a:latin typeface="Arial"/>
              <a:ea typeface="+mn-ea"/>
              <a:cs typeface="+mn-cs"/>
            </a:endParaRPr>
          </a:p>
          <a:p>
            <a:pPr algn="ctr">
              <a:buClrTx/>
              <a:buFontTx/>
            </a:pPr>
            <a:r>
              <a:rPr lang="en-US" sz="1650" b="1" dirty="0">
                <a:solidFill>
                  <a:schemeClr val="accent2"/>
                </a:solidFill>
                <a:latin typeface="Arial"/>
                <a:ea typeface="+mn-ea"/>
                <a:cs typeface="+mn-cs"/>
              </a:rPr>
              <a:t>Part 2</a:t>
            </a:r>
          </a:p>
          <a:p>
            <a:pPr algn="ctr">
              <a:buClrTx/>
              <a:buFontTx/>
            </a:pPr>
            <a:endParaRPr lang="en-US" sz="1650" b="1" dirty="0">
              <a:solidFill>
                <a:schemeClr val="accent2"/>
              </a:solidFill>
              <a:latin typeface="Arial"/>
              <a:ea typeface="+mn-ea"/>
              <a:cs typeface="+mn-cs"/>
            </a:endParaRPr>
          </a:p>
          <a:p>
            <a:pPr algn="ctr">
              <a:buClrTx/>
              <a:buFontTx/>
            </a:pPr>
            <a:endParaRPr lang="en-US" sz="1650" b="1" dirty="0">
              <a:solidFill>
                <a:schemeClr val="accent2"/>
              </a:solidFill>
              <a:latin typeface="Arial"/>
              <a:ea typeface="+mn-ea"/>
              <a:cs typeface="+mn-cs"/>
            </a:endParaRPr>
          </a:p>
          <a:p>
            <a:pPr algn="ctr">
              <a:buClrTx/>
              <a:buFontTx/>
            </a:pPr>
            <a:br>
              <a:rPr lang="en-US" sz="1650" b="1" dirty="0">
                <a:solidFill>
                  <a:schemeClr val="accent2"/>
                </a:solidFill>
                <a:latin typeface="Arial"/>
                <a:ea typeface="+mn-ea"/>
                <a:cs typeface="+mn-cs"/>
              </a:rPr>
            </a:br>
            <a:endParaRPr lang="en-US" sz="1650" b="1" dirty="0">
              <a:solidFill>
                <a:schemeClr val="accent2"/>
              </a:solidFill>
              <a:latin typeface="Arial"/>
              <a:ea typeface="+mn-ea"/>
              <a:cs typeface="+mn-cs"/>
            </a:endParaRPr>
          </a:p>
        </p:txBody>
      </p:sp>
      <p:sp>
        <p:nvSpPr>
          <p:cNvPr id="8" name="Rectangle 7">
            <a:extLst>
              <a:ext uri="{FF2B5EF4-FFF2-40B4-BE49-F238E27FC236}">
                <a16:creationId xmlns:a16="http://schemas.microsoft.com/office/drawing/2014/main" id="{66F0F91A-624F-4D75-A4D5-DC5F6FAE9765}"/>
              </a:ext>
            </a:extLst>
          </p:cNvPr>
          <p:cNvSpPr/>
          <p:nvPr/>
        </p:nvSpPr>
        <p:spPr bwMode="auto">
          <a:xfrm>
            <a:off x="5644055" y="2014980"/>
            <a:ext cx="1591697" cy="989123"/>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2" name="Footer Placeholder 1">
            <a:extLst>
              <a:ext uri="{FF2B5EF4-FFF2-40B4-BE49-F238E27FC236}">
                <a16:creationId xmlns:a16="http://schemas.microsoft.com/office/drawing/2014/main" id="{AACF0279-720B-3640-AA74-BB714CC14438}"/>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4F0CD79D-1DD8-ED43-B923-52BF7E627E8B}"/>
              </a:ext>
            </a:extLst>
          </p:cNvPr>
          <p:cNvSpPr>
            <a:spLocks noGrp="1"/>
          </p:cNvSpPr>
          <p:nvPr>
            <p:ph type="sldNum" sz="quarter" idx="11"/>
          </p:nvPr>
        </p:nvSpPr>
        <p:spPr/>
        <p:txBody>
          <a:bodyPr/>
          <a:lstStyle/>
          <a:p>
            <a:fld id="{59395FB3-9C97-154F-86B2-7E381B951268}" type="slidenum">
              <a:rPr lang="en-US" smtClean="0"/>
              <a:pPr/>
              <a:t>34</a:t>
            </a:fld>
            <a:endParaRPr lang="en-US" dirty="0"/>
          </a:p>
        </p:txBody>
      </p:sp>
    </p:spTree>
    <p:extLst>
      <p:ext uri="{BB962C8B-B14F-4D97-AF65-F5344CB8AC3E}">
        <p14:creationId xmlns:p14="http://schemas.microsoft.com/office/powerpoint/2010/main" val="442985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F90904-1C3A-7A48-8623-52723358682B}"/>
              </a:ext>
            </a:extLst>
          </p:cNvPr>
          <p:cNvPicPr>
            <a:picLocks noChangeAspect="1"/>
          </p:cNvPicPr>
          <p:nvPr/>
        </p:nvPicPr>
        <p:blipFill>
          <a:blip r:embed="rId3"/>
          <a:stretch>
            <a:fillRect/>
          </a:stretch>
        </p:blipFill>
        <p:spPr>
          <a:xfrm>
            <a:off x="0" y="2490952"/>
            <a:ext cx="9144000" cy="2422683"/>
          </a:xfrm>
          <a:prstGeom prst="rect">
            <a:avLst/>
          </a:prstGeom>
        </p:spPr>
      </p:pic>
      <p:sp>
        <p:nvSpPr>
          <p:cNvPr id="976898" name="Rectangle 2"/>
          <p:cNvSpPr>
            <a:spLocks noGrp="1" noChangeArrowheads="1"/>
          </p:cNvSpPr>
          <p:nvPr>
            <p:ph type="ctrTitle" idx="4294967295"/>
          </p:nvPr>
        </p:nvSpPr>
        <p:spPr>
          <a:xfrm>
            <a:off x="1165860" y="1920240"/>
            <a:ext cx="6450818" cy="1337310"/>
          </a:xfrm>
        </p:spPr>
        <p:txBody>
          <a:bodyPr/>
          <a:lstStyle/>
          <a:p>
            <a:r>
              <a:rPr lang="en-US" sz="2700" dirty="0"/>
              <a:t>Collect</a:t>
            </a:r>
            <a:br>
              <a:rPr lang="en-US" dirty="0"/>
            </a:br>
            <a:br>
              <a:rPr lang="en-US" dirty="0"/>
            </a:br>
            <a:r>
              <a:rPr lang="en-US" sz="1500" i="1" dirty="0"/>
              <a:t>Lab 03 – Collect: Connections</a:t>
            </a:r>
            <a:br>
              <a:rPr lang="en-US" sz="1500" i="1" dirty="0"/>
            </a:br>
            <a:r>
              <a:rPr lang="en-US" sz="1500" i="1" dirty="0"/>
              <a:t>Lab 05 – Collect: Virtualize</a:t>
            </a:r>
          </a:p>
        </p:txBody>
      </p:sp>
      <p:sp>
        <p:nvSpPr>
          <p:cNvPr id="2" name="Footer Placeholder 1">
            <a:extLst>
              <a:ext uri="{FF2B5EF4-FFF2-40B4-BE49-F238E27FC236}">
                <a16:creationId xmlns:a16="http://schemas.microsoft.com/office/drawing/2014/main" id="{81445155-D4BB-AA4B-89B4-1EE56D1F180E}"/>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CE0EFDF7-65CE-7346-A17E-A4CA866E38D8}"/>
              </a:ext>
            </a:extLst>
          </p:cNvPr>
          <p:cNvSpPr>
            <a:spLocks noGrp="1"/>
          </p:cNvSpPr>
          <p:nvPr>
            <p:ph type="sldNum" sz="quarter" idx="11"/>
          </p:nvPr>
        </p:nvSpPr>
        <p:spPr/>
        <p:txBody>
          <a:bodyPr/>
          <a:lstStyle/>
          <a:p>
            <a:fld id="{59395FB3-9C97-154F-86B2-7E381B951268}" type="slidenum">
              <a:rPr lang="en-US" smtClean="0"/>
              <a:pPr/>
              <a:t>35</a:t>
            </a:fld>
            <a:endParaRPr lang="en-US" dirty="0"/>
          </a:p>
        </p:txBody>
      </p:sp>
      <p:pic>
        <p:nvPicPr>
          <p:cNvPr id="6" name="Picture 5">
            <a:extLst>
              <a:ext uri="{FF2B5EF4-FFF2-40B4-BE49-F238E27FC236}">
                <a16:creationId xmlns:a16="http://schemas.microsoft.com/office/drawing/2014/main" id="{6B56B9D4-0B3B-D643-A9BF-3C621FE1F81F}"/>
              </a:ext>
            </a:extLst>
          </p:cNvPr>
          <p:cNvPicPr>
            <a:picLocks noChangeAspect="1"/>
          </p:cNvPicPr>
          <p:nvPr/>
        </p:nvPicPr>
        <p:blipFill>
          <a:blip r:embed="rId4"/>
          <a:stretch>
            <a:fillRect/>
          </a:stretch>
        </p:blipFill>
        <p:spPr>
          <a:xfrm>
            <a:off x="6430718" y="275606"/>
            <a:ext cx="2371919" cy="2741953"/>
          </a:xfrm>
          <a:prstGeom prst="rect">
            <a:avLst/>
          </a:prstGeom>
        </p:spPr>
      </p:pic>
    </p:spTree>
    <p:extLst>
      <p:ext uri="{BB962C8B-B14F-4D97-AF65-F5344CB8AC3E}">
        <p14:creationId xmlns:p14="http://schemas.microsoft.com/office/powerpoint/2010/main" val="272416102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683625" cy="603541"/>
          </a:xfrm>
        </p:spPr>
        <p:txBody>
          <a:bodyPr/>
          <a:lstStyle/>
          <a:p>
            <a:r>
              <a:rPr lang="en-US" dirty="0"/>
              <a:t>CPD Collect </a:t>
            </a:r>
            <a:br>
              <a:rPr lang="en-US" dirty="0"/>
            </a:br>
            <a:r>
              <a:rPr lang="en-US" sz="1800" dirty="0"/>
              <a:t>1. Provision in-cluster databases</a:t>
            </a:r>
          </a:p>
        </p:txBody>
      </p:sp>
      <p:sp>
        <p:nvSpPr>
          <p:cNvPr id="4" name="TextBox 3">
            <a:extLst>
              <a:ext uri="{FF2B5EF4-FFF2-40B4-BE49-F238E27FC236}">
                <a16:creationId xmlns:a16="http://schemas.microsoft.com/office/drawing/2014/main" id="{D35C1EF1-DA16-4061-AD8A-02D88A1B53B6}"/>
              </a:ext>
            </a:extLst>
          </p:cNvPr>
          <p:cNvSpPr txBox="1"/>
          <p:nvPr/>
        </p:nvSpPr>
        <p:spPr>
          <a:xfrm>
            <a:off x="268357" y="1142917"/>
            <a:ext cx="8597834" cy="300082"/>
          </a:xfrm>
          <a:prstGeom prst="rect">
            <a:avLst/>
          </a:prstGeom>
          <a:solidFill>
            <a:schemeClr val="tx1"/>
          </a:solidFill>
        </p:spPr>
        <p:txBody>
          <a:bodyPr wrap="square" rtlCol="0">
            <a:spAutoFit/>
          </a:bodyPr>
          <a:lstStyle/>
          <a:p>
            <a:pPr algn="l"/>
            <a:r>
              <a:rPr lang="en-US" b="1" dirty="0">
                <a:solidFill>
                  <a:schemeClr val="bg1"/>
                </a:solidFill>
              </a:rPr>
              <a:t>Provision, host, and manage these data sources directly on the CPD cluster</a:t>
            </a:r>
          </a:p>
        </p:txBody>
      </p:sp>
      <p:pic>
        <p:nvPicPr>
          <p:cNvPr id="3074" name="Picture 2">
            <a:extLst>
              <a:ext uri="{FF2B5EF4-FFF2-40B4-BE49-F238E27FC236}">
                <a16:creationId xmlns:a16="http://schemas.microsoft.com/office/drawing/2014/main" id="{B568F55F-EA45-4020-AC5E-5E292512E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94" y="1521248"/>
            <a:ext cx="8661952" cy="327191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D5C0785-4E46-5F4F-B65A-1C7BAFBF3D8D}"/>
              </a:ext>
            </a:extLst>
          </p:cNvPr>
          <p:cNvSpPr>
            <a:spLocks noGrp="1"/>
          </p:cNvSpPr>
          <p:nvPr>
            <p:ph type="ftr" sz="quarter" idx="10"/>
          </p:nvPr>
        </p:nvSpPr>
        <p:spPr/>
        <p:txBody>
          <a:bodyPr/>
          <a:lstStyle/>
          <a:p>
            <a:r>
              <a:rPr lang="en-US" dirty="0"/>
              <a:t>IBM Cloud Pak for Data Workshop v3.0.1 / © 2020 IBM Corporation</a:t>
            </a:r>
          </a:p>
        </p:txBody>
      </p:sp>
      <p:sp>
        <p:nvSpPr>
          <p:cNvPr id="5" name="Slide Number Placeholder 4">
            <a:extLst>
              <a:ext uri="{FF2B5EF4-FFF2-40B4-BE49-F238E27FC236}">
                <a16:creationId xmlns:a16="http://schemas.microsoft.com/office/drawing/2014/main" id="{288667EC-EEE5-5D45-8ACA-7B49C37B4D68}"/>
              </a:ext>
            </a:extLst>
          </p:cNvPr>
          <p:cNvSpPr>
            <a:spLocks noGrp="1"/>
          </p:cNvSpPr>
          <p:nvPr>
            <p:ph type="sldNum" sz="quarter" idx="11"/>
          </p:nvPr>
        </p:nvSpPr>
        <p:spPr/>
        <p:txBody>
          <a:bodyPr/>
          <a:lstStyle/>
          <a:p>
            <a:fld id="{59395FB3-9C97-154F-86B2-7E381B951268}" type="slidenum">
              <a:rPr lang="en-US" smtClean="0"/>
              <a:pPr/>
              <a:t>36</a:t>
            </a:fld>
            <a:endParaRPr lang="en-US" dirty="0"/>
          </a:p>
        </p:txBody>
      </p:sp>
    </p:spTree>
    <p:extLst>
      <p:ext uri="{BB962C8B-B14F-4D97-AF65-F5344CB8AC3E}">
        <p14:creationId xmlns:p14="http://schemas.microsoft.com/office/powerpoint/2010/main" val="4277920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683625" cy="603541"/>
          </a:xfrm>
        </p:spPr>
        <p:txBody>
          <a:bodyPr/>
          <a:lstStyle/>
          <a:p>
            <a:r>
              <a:rPr lang="en-US" dirty="0"/>
              <a:t>CPD Collect</a:t>
            </a:r>
            <a:br>
              <a:rPr lang="en-US" dirty="0"/>
            </a:br>
            <a:r>
              <a:rPr lang="en-US" sz="1800" dirty="0"/>
              <a:t>2. Connect to existing data sources: IBM *</a:t>
            </a:r>
            <a:endParaRPr lang="en-US" sz="750" dirty="0"/>
          </a:p>
        </p:txBody>
      </p:sp>
      <p:graphicFrame>
        <p:nvGraphicFramePr>
          <p:cNvPr id="4" name="Table 3">
            <a:extLst>
              <a:ext uri="{FF2B5EF4-FFF2-40B4-BE49-F238E27FC236}">
                <a16:creationId xmlns:a16="http://schemas.microsoft.com/office/drawing/2014/main" id="{BD30EB38-CE1B-492A-92C8-06934537F466}"/>
              </a:ext>
            </a:extLst>
          </p:cNvPr>
          <p:cNvGraphicFramePr>
            <a:graphicFrameLocks noGrp="1"/>
          </p:cNvGraphicFramePr>
          <p:nvPr>
            <p:extLst>
              <p:ext uri="{D42A27DB-BD31-4B8C-83A1-F6EECF244321}">
                <p14:modId xmlns:p14="http://schemas.microsoft.com/office/powerpoint/2010/main" val="1420313267"/>
              </p:ext>
            </p:extLst>
          </p:nvPr>
        </p:nvGraphicFramePr>
        <p:xfrm>
          <a:off x="272420" y="1080031"/>
          <a:ext cx="4217134" cy="3557026"/>
        </p:xfrm>
        <a:graphic>
          <a:graphicData uri="http://schemas.openxmlformats.org/drawingml/2006/table">
            <a:tbl>
              <a:tblPr>
                <a:tableStyleId>{5C22544A-7EE6-4342-B048-85BDC9FD1C3A}</a:tableStyleId>
              </a:tblPr>
              <a:tblGrid>
                <a:gridCol w="1593855">
                  <a:extLst>
                    <a:ext uri="{9D8B030D-6E8A-4147-A177-3AD203B41FA5}">
                      <a16:colId xmlns:a16="http://schemas.microsoft.com/office/drawing/2014/main" val="1874277669"/>
                    </a:ext>
                  </a:extLst>
                </a:gridCol>
                <a:gridCol w="554636">
                  <a:extLst>
                    <a:ext uri="{9D8B030D-6E8A-4147-A177-3AD203B41FA5}">
                      <a16:colId xmlns:a16="http://schemas.microsoft.com/office/drawing/2014/main" val="1289518433"/>
                    </a:ext>
                  </a:extLst>
                </a:gridCol>
                <a:gridCol w="509666">
                  <a:extLst>
                    <a:ext uri="{9D8B030D-6E8A-4147-A177-3AD203B41FA5}">
                      <a16:colId xmlns:a16="http://schemas.microsoft.com/office/drawing/2014/main" val="4201215954"/>
                    </a:ext>
                  </a:extLst>
                </a:gridCol>
                <a:gridCol w="637082">
                  <a:extLst>
                    <a:ext uri="{9D8B030D-6E8A-4147-A177-3AD203B41FA5}">
                      <a16:colId xmlns:a16="http://schemas.microsoft.com/office/drawing/2014/main" val="134266392"/>
                    </a:ext>
                  </a:extLst>
                </a:gridCol>
                <a:gridCol w="389744">
                  <a:extLst>
                    <a:ext uri="{9D8B030D-6E8A-4147-A177-3AD203B41FA5}">
                      <a16:colId xmlns:a16="http://schemas.microsoft.com/office/drawing/2014/main" val="2317818293"/>
                    </a:ext>
                  </a:extLst>
                </a:gridCol>
                <a:gridCol w="532151">
                  <a:extLst>
                    <a:ext uri="{9D8B030D-6E8A-4147-A177-3AD203B41FA5}">
                      <a16:colId xmlns:a16="http://schemas.microsoft.com/office/drawing/2014/main" val="4038253791"/>
                    </a:ext>
                  </a:extLst>
                </a:gridCol>
              </a:tblGrid>
              <a:tr h="173440">
                <a:tc>
                  <a:txBody>
                    <a:bodyPr/>
                    <a:lstStyle/>
                    <a:p>
                      <a:pPr algn="l" fontAlgn="t"/>
                      <a:r>
                        <a:rPr lang="en-US" sz="800" b="1" i="0" u="none" strike="noStrike" kern="1200" dirty="0">
                          <a:solidFill>
                            <a:srgbClr val="000000"/>
                          </a:solidFill>
                          <a:effectLst/>
                          <a:latin typeface="Calibri" panose="020F0502020204030204" pitchFamily="34" charset="0"/>
                          <a:ea typeface="+mn-ea"/>
                          <a:cs typeface="+mn-cs"/>
                        </a:rPr>
                        <a:t>IBM Data Sources</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rgbClr val="000000"/>
                          </a:solidFill>
                          <a:effectLst/>
                          <a:latin typeface="Calibri" panose="020F0502020204030204" pitchFamily="34" charset="0"/>
                          <a:ea typeface="+mn-ea"/>
                          <a:cs typeface="+mn-cs"/>
                        </a:rPr>
                        <a:t>Cognos Dashboards</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rgbClr val="000000"/>
                          </a:solidFill>
                          <a:effectLst/>
                          <a:latin typeface="Calibri" panose="020F0502020204030204" pitchFamily="34" charset="0"/>
                          <a:ea typeface="+mn-ea"/>
                          <a:cs typeface="+mn-cs"/>
                        </a:rPr>
                        <a:t>DataStage Edition</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rgbClr val="000000"/>
                          </a:solidFill>
                          <a:effectLst/>
                          <a:latin typeface="Calibri" panose="020F0502020204030204" pitchFamily="34" charset="0"/>
                          <a:ea typeface="+mn-ea"/>
                          <a:cs typeface="+mn-cs"/>
                        </a:rPr>
                        <a:t>Data Virtualization</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rgbClr val="000000"/>
                          </a:solidFill>
                          <a:effectLst/>
                          <a:latin typeface="Calibri" panose="020F0502020204030204" pitchFamily="34" charset="0"/>
                          <a:ea typeface="+mn-ea"/>
                          <a:cs typeface="+mn-cs"/>
                        </a:rPr>
                        <a:t>WKC</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rgbClr val="000000"/>
                          </a:solidFill>
                          <a:effectLst/>
                          <a:latin typeface="Calibri" panose="020F0502020204030204" pitchFamily="34" charset="0"/>
                          <a:ea typeface="+mn-ea"/>
                          <a:cs typeface="+mn-cs"/>
                        </a:rPr>
                        <a:t>Watson Studio</a:t>
                      </a:r>
                    </a:p>
                  </a:txBody>
                  <a:tcPr marL="13716" marR="13716" marT="13716" marB="13716">
                    <a:solidFill>
                      <a:schemeClr val="accent2">
                        <a:lumMod val="40000"/>
                        <a:lumOff val="60000"/>
                      </a:schemeClr>
                    </a:solidFill>
                  </a:tcPr>
                </a:tc>
                <a:extLst>
                  <a:ext uri="{0D108BD9-81ED-4DB2-BD59-A6C34878D82A}">
                    <a16:rowId xmlns:a16="http://schemas.microsoft.com/office/drawing/2014/main" val="1776857411"/>
                  </a:ext>
                </a:extLst>
              </a:tr>
              <a:tr h="95490">
                <a:tc>
                  <a:txBody>
                    <a:bodyPr/>
                    <a:lstStyle/>
                    <a:p>
                      <a:pPr algn="l" fontAlgn="b"/>
                      <a:r>
                        <a:rPr lang="en-US" sz="800" u="none" strike="noStrike" dirty="0">
                          <a:solidFill>
                            <a:schemeClr val="tx1"/>
                          </a:solidFill>
                          <a:effectLst/>
                          <a:latin typeface="+mn-lt"/>
                        </a:rPr>
                        <a:t>Analytics Engine HDFS</a:t>
                      </a:r>
                      <a:endParaRPr lang="en-US" sz="800" b="0" i="0" u="none" strike="noStrike" dirty="0">
                        <a:solidFill>
                          <a:schemeClr val="tx1"/>
                        </a:solidFill>
                        <a:effectLst/>
                        <a:latin typeface="+mn-lt"/>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285277563"/>
                  </a:ext>
                </a:extLst>
              </a:tr>
              <a:tr h="64421">
                <a:tc>
                  <a:txBody>
                    <a:bodyPr/>
                    <a:lstStyle/>
                    <a:p>
                      <a:pPr algn="l" fontAlgn="b"/>
                      <a:r>
                        <a:rPr lang="en-US" sz="800" b="0" i="0" u="none" strike="noStrike" dirty="0">
                          <a:solidFill>
                            <a:srgbClr val="000000"/>
                          </a:solidFill>
                          <a:effectLst/>
                          <a:latin typeface="+mn-lt"/>
                        </a:rPr>
                        <a:t>Classic Federation</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904673992"/>
                  </a:ext>
                </a:extLst>
              </a:tr>
              <a:tr h="103842">
                <a:tc>
                  <a:txBody>
                    <a:bodyPr/>
                    <a:lstStyle/>
                    <a:p>
                      <a:pPr algn="l" fontAlgn="b"/>
                      <a:r>
                        <a:rPr lang="en-US" sz="800" b="0" i="0" u="none" strike="noStrike" dirty="0">
                          <a:solidFill>
                            <a:srgbClr val="000000"/>
                          </a:solidFill>
                          <a:effectLst/>
                          <a:latin typeface="+mn-lt"/>
                        </a:rPr>
                        <a:t>Cloud object storage (IBM)</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309630639"/>
                  </a:ext>
                </a:extLst>
              </a:tr>
              <a:tr h="149362">
                <a:tc>
                  <a:txBody>
                    <a:bodyPr/>
                    <a:lstStyle/>
                    <a:p>
                      <a:pPr algn="l" fontAlgn="b"/>
                      <a:r>
                        <a:rPr lang="en-US" sz="800" b="0" i="0" u="none" strike="noStrike" dirty="0">
                          <a:solidFill>
                            <a:srgbClr val="000000"/>
                          </a:solidFill>
                          <a:effectLst/>
                          <a:latin typeface="+mn-lt"/>
                        </a:rPr>
                        <a:t>Cloud object storage (infra)</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351928551"/>
                  </a:ext>
                </a:extLst>
              </a:tr>
              <a:tr h="96040">
                <a:tc>
                  <a:txBody>
                    <a:bodyPr/>
                    <a:lstStyle/>
                    <a:p>
                      <a:pPr algn="l" fontAlgn="b"/>
                      <a:r>
                        <a:rPr lang="en-US" sz="800" b="0" i="0" u="none" strike="noStrike" dirty="0">
                          <a:solidFill>
                            <a:srgbClr val="000000"/>
                          </a:solidFill>
                          <a:effectLst/>
                          <a:latin typeface="+mn-lt"/>
                        </a:rPr>
                        <a:t>Cloudant</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488451172"/>
                  </a:ext>
                </a:extLst>
              </a:tr>
              <a:tr h="0">
                <a:tc>
                  <a:txBody>
                    <a:bodyPr/>
                    <a:lstStyle/>
                    <a:p>
                      <a:pPr algn="l" fontAlgn="b"/>
                      <a:r>
                        <a:rPr lang="en-US" sz="800" b="0" i="0" u="none" strike="noStrike" dirty="0">
                          <a:solidFill>
                            <a:srgbClr val="000000"/>
                          </a:solidFill>
                          <a:effectLst/>
                          <a:latin typeface="+mn-lt"/>
                        </a:rPr>
                        <a:t>Cognos Analytics</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864547388"/>
                  </a:ext>
                </a:extLst>
              </a:tr>
              <a:tr h="0">
                <a:tc>
                  <a:txBody>
                    <a:bodyPr/>
                    <a:lstStyle/>
                    <a:p>
                      <a:pPr algn="l" fontAlgn="b"/>
                      <a:r>
                        <a:rPr lang="en-US" sz="800" b="0" i="0" u="none" strike="noStrike" dirty="0">
                          <a:solidFill>
                            <a:srgbClr val="000000"/>
                          </a:solidFill>
                          <a:effectLst/>
                          <a:latin typeface="+mn-lt"/>
                        </a:rPr>
                        <a:t>Compose for MySQL</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333185315"/>
                  </a:ext>
                </a:extLst>
              </a:tr>
              <a:tr h="0">
                <a:tc>
                  <a:txBody>
                    <a:bodyPr/>
                    <a:lstStyle/>
                    <a:p>
                      <a:pPr algn="l" fontAlgn="b"/>
                      <a:r>
                        <a:rPr lang="en-US" sz="800" b="0" i="0" u="none" strike="noStrike" dirty="0">
                          <a:solidFill>
                            <a:srgbClr val="000000"/>
                          </a:solidFill>
                          <a:effectLst/>
                          <a:latin typeface="+mn-lt"/>
                        </a:rPr>
                        <a:t>Data Set</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848306389"/>
                  </a:ext>
                </a:extLst>
              </a:tr>
              <a:tr h="0">
                <a:tc>
                  <a:txBody>
                    <a:bodyPr/>
                    <a:lstStyle/>
                    <a:p>
                      <a:pPr algn="l" fontAlgn="b"/>
                      <a:r>
                        <a:rPr lang="en-US" sz="800" b="0" i="0" u="none" strike="noStrike" dirty="0">
                          <a:solidFill>
                            <a:srgbClr val="000000"/>
                          </a:solidFill>
                          <a:effectLst/>
                          <a:latin typeface="+mn-lt"/>
                        </a:rPr>
                        <a:t>Data Virtualization</a:t>
                      </a: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491036959"/>
                  </a:ext>
                </a:extLst>
              </a:tr>
              <a:tr h="85194">
                <a:tc>
                  <a:txBody>
                    <a:bodyPr/>
                    <a:lstStyle/>
                    <a:p>
                      <a:pPr algn="l" fontAlgn="b"/>
                      <a:r>
                        <a:rPr lang="en-US" sz="800" b="0" i="0" u="none" strike="noStrike" dirty="0">
                          <a:solidFill>
                            <a:srgbClr val="000000"/>
                          </a:solidFill>
                          <a:effectLst/>
                          <a:latin typeface="+mn-lt"/>
                        </a:rPr>
                        <a:t>Data Virtualization Mgr z/OS</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452502563"/>
                  </a:ext>
                </a:extLst>
              </a:tr>
              <a:tr h="0">
                <a:tc>
                  <a:txBody>
                    <a:bodyPr/>
                    <a:lstStyle/>
                    <a:p>
                      <a:pPr algn="l" fontAlgn="b"/>
                      <a:r>
                        <a:rPr lang="en-US" sz="800" b="0" i="0" u="none" strike="noStrike" dirty="0">
                          <a:solidFill>
                            <a:srgbClr val="000000"/>
                          </a:solidFill>
                          <a:effectLst/>
                          <a:latin typeface="+mn-lt"/>
                        </a:rPr>
                        <a:t>PostgreSQL databases</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387191257"/>
                  </a:ext>
                </a:extLst>
              </a:tr>
              <a:tr h="0">
                <a:tc>
                  <a:txBody>
                    <a:bodyPr/>
                    <a:lstStyle/>
                    <a:p>
                      <a:pPr algn="l" fontAlgn="b"/>
                      <a:r>
                        <a:rPr lang="en-US" sz="800" b="0" i="0" u="none" strike="noStrike" dirty="0">
                          <a:solidFill>
                            <a:srgbClr val="000000"/>
                          </a:solidFill>
                          <a:effectLst/>
                          <a:latin typeface="+mn-lt"/>
                        </a:rPr>
                        <a:t>Db2</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600976443"/>
                  </a:ext>
                </a:extLst>
              </a:tr>
              <a:tr h="95490">
                <a:tc>
                  <a:txBody>
                    <a:bodyPr/>
                    <a:lstStyle/>
                    <a:p>
                      <a:pPr algn="l" fontAlgn="b"/>
                      <a:r>
                        <a:rPr lang="en-US" sz="800" b="0" i="0" u="none" strike="noStrike" dirty="0">
                          <a:solidFill>
                            <a:srgbClr val="000000"/>
                          </a:solidFill>
                          <a:effectLst/>
                          <a:latin typeface="+mn-lt"/>
                        </a:rPr>
                        <a:t>Db2 Big SQL</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839763849"/>
                  </a:ext>
                </a:extLst>
              </a:tr>
              <a:tr h="95490">
                <a:tc>
                  <a:txBody>
                    <a:bodyPr/>
                    <a:lstStyle/>
                    <a:p>
                      <a:pPr algn="l" fontAlgn="b"/>
                      <a:r>
                        <a:rPr lang="en-US" sz="800" b="0" i="0" u="none" strike="noStrike" dirty="0">
                          <a:solidFill>
                            <a:srgbClr val="000000"/>
                          </a:solidFill>
                          <a:effectLst/>
                          <a:latin typeface="+mn-lt"/>
                        </a:rPr>
                        <a:t>Db2 Event Store</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192209158"/>
                  </a:ext>
                </a:extLst>
              </a:tr>
              <a:tr h="95490">
                <a:tc>
                  <a:txBody>
                    <a:bodyPr/>
                    <a:lstStyle/>
                    <a:p>
                      <a:pPr algn="l" fontAlgn="b"/>
                      <a:r>
                        <a:rPr lang="en-US" sz="800" b="0" i="0" u="none" strike="noStrike" dirty="0">
                          <a:solidFill>
                            <a:srgbClr val="000000"/>
                          </a:solidFill>
                          <a:effectLst/>
                          <a:latin typeface="+mn-lt"/>
                        </a:rPr>
                        <a:t>Db2 for i</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585252765"/>
                  </a:ext>
                </a:extLst>
              </a:tr>
              <a:tr h="95490">
                <a:tc>
                  <a:txBody>
                    <a:bodyPr/>
                    <a:lstStyle/>
                    <a:p>
                      <a:pPr algn="l" fontAlgn="b"/>
                      <a:r>
                        <a:rPr lang="en-US" sz="800" b="0" i="0" u="none" strike="noStrike" dirty="0">
                          <a:solidFill>
                            <a:srgbClr val="000000"/>
                          </a:solidFill>
                          <a:effectLst/>
                          <a:latin typeface="+mn-lt"/>
                        </a:rPr>
                        <a:t>Db2 for z/OS</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239603201"/>
                  </a:ext>
                </a:extLst>
              </a:tr>
              <a:tr h="95490">
                <a:tc>
                  <a:txBody>
                    <a:bodyPr/>
                    <a:lstStyle/>
                    <a:p>
                      <a:pPr algn="l" fontAlgn="b"/>
                      <a:r>
                        <a:rPr lang="en-US" sz="800" b="0" i="0" u="none" strike="noStrike" dirty="0">
                          <a:solidFill>
                            <a:srgbClr val="000000"/>
                          </a:solidFill>
                          <a:effectLst/>
                          <a:latin typeface="+mn-lt"/>
                        </a:rPr>
                        <a:t>Db2 Hosted</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4195828899"/>
                  </a:ext>
                </a:extLst>
              </a:tr>
              <a:tr h="95490">
                <a:tc>
                  <a:txBody>
                    <a:bodyPr/>
                    <a:lstStyle/>
                    <a:p>
                      <a:pPr algn="l" fontAlgn="b"/>
                      <a:r>
                        <a:rPr lang="en-US" sz="800" b="0" i="0" u="none" strike="noStrike" dirty="0">
                          <a:solidFill>
                            <a:srgbClr val="000000"/>
                          </a:solidFill>
                          <a:effectLst/>
                          <a:latin typeface="+mn-lt"/>
                        </a:rPr>
                        <a:t>Db2 on Cloud</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828493068"/>
                  </a:ext>
                </a:extLst>
              </a:tr>
              <a:tr h="95490">
                <a:tc>
                  <a:txBody>
                    <a:bodyPr/>
                    <a:lstStyle/>
                    <a:p>
                      <a:pPr algn="l" fontAlgn="b"/>
                      <a:r>
                        <a:rPr lang="en-US" sz="800" b="0" i="0" u="none" strike="noStrike" dirty="0">
                          <a:solidFill>
                            <a:srgbClr val="000000"/>
                          </a:solidFill>
                          <a:effectLst/>
                          <a:latin typeface="+mn-lt"/>
                        </a:rPr>
                        <a:t>Db2 Warehouse</a:t>
                      </a: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586687249"/>
                  </a:ext>
                </a:extLst>
              </a:tr>
              <a:tr h="95490">
                <a:tc>
                  <a:txBody>
                    <a:bodyPr/>
                    <a:lstStyle/>
                    <a:p>
                      <a:pPr algn="l" fontAlgn="b"/>
                      <a:r>
                        <a:rPr lang="en-US" sz="800" b="0" i="0" u="none" strike="noStrike" dirty="0">
                          <a:solidFill>
                            <a:srgbClr val="000000"/>
                          </a:solidFill>
                          <a:effectLst/>
                          <a:latin typeface="+mn-lt"/>
                        </a:rPr>
                        <a:t>Db2 Warehouse on Cloud</a:t>
                      </a: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567999591"/>
                  </a:ext>
                </a:extLst>
              </a:tr>
              <a:tr h="95490">
                <a:tc>
                  <a:txBody>
                    <a:bodyPr/>
                    <a:lstStyle/>
                    <a:p>
                      <a:pPr algn="l" fontAlgn="b"/>
                      <a:r>
                        <a:rPr lang="en-US" sz="800" b="0" i="0" u="none" strike="noStrike" dirty="0">
                          <a:solidFill>
                            <a:srgbClr val="000000"/>
                          </a:solidFill>
                          <a:effectLst/>
                          <a:latin typeface="+mn-lt"/>
                        </a:rPr>
                        <a:t>Distributed Transactions</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631327271"/>
                  </a:ext>
                </a:extLst>
              </a:tr>
              <a:tr h="95490">
                <a:tc>
                  <a:txBody>
                    <a:bodyPr/>
                    <a:lstStyle/>
                    <a:p>
                      <a:pPr algn="l" fontAlgn="b"/>
                      <a:r>
                        <a:rPr lang="en-US" sz="800" b="0" i="0" u="none" strike="noStrike" dirty="0">
                          <a:solidFill>
                            <a:srgbClr val="000000"/>
                          </a:solidFill>
                          <a:effectLst/>
                          <a:latin typeface="+mn-lt"/>
                        </a:rPr>
                        <a:t>DRS</a:t>
                      </a: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1" i="0" u="none" strike="noStrike" dirty="0">
                          <a:solidFill>
                            <a:schemeClr val="tx1"/>
                          </a:solidFill>
                          <a:effectLst/>
                        </a:rPr>
                        <a:t>✔</a:t>
                      </a:r>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1"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189477593"/>
                  </a:ext>
                </a:extLst>
              </a:tr>
            </a:tbl>
          </a:graphicData>
        </a:graphic>
      </p:graphicFrame>
      <p:graphicFrame>
        <p:nvGraphicFramePr>
          <p:cNvPr id="17" name="Table 16">
            <a:extLst>
              <a:ext uri="{FF2B5EF4-FFF2-40B4-BE49-F238E27FC236}">
                <a16:creationId xmlns:a16="http://schemas.microsoft.com/office/drawing/2014/main" id="{D74ECE51-B576-4A8E-A5E6-2FA604C4BF00}"/>
              </a:ext>
            </a:extLst>
          </p:cNvPr>
          <p:cNvGraphicFramePr>
            <a:graphicFrameLocks noGrp="1"/>
          </p:cNvGraphicFramePr>
          <p:nvPr>
            <p:extLst>
              <p:ext uri="{D42A27DB-BD31-4B8C-83A1-F6EECF244321}">
                <p14:modId xmlns:p14="http://schemas.microsoft.com/office/powerpoint/2010/main" val="1981034341"/>
              </p:ext>
            </p:extLst>
          </p:nvPr>
        </p:nvGraphicFramePr>
        <p:xfrm>
          <a:off x="4572000" y="1070183"/>
          <a:ext cx="4256315" cy="2932176"/>
        </p:xfrm>
        <a:graphic>
          <a:graphicData uri="http://schemas.openxmlformats.org/drawingml/2006/table">
            <a:tbl>
              <a:tblPr>
                <a:tableStyleId>{5C22544A-7EE6-4342-B048-85BDC9FD1C3A}</a:tableStyleId>
              </a:tblPr>
              <a:tblGrid>
                <a:gridCol w="1536492">
                  <a:extLst>
                    <a:ext uri="{9D8B030D-6E8A-4147-A177-3AD203B41FA5}">
                      <a16:colId xmlns:a16="http://schemas.microsoft.com/office/drawing/2014/main" val="1874277669"/>
                    </a:ext>
                  </a:extLst>
                </a:gridCol>
                <a:gridCol w="629587">
                  <a:extLst>
                    <a:ext uri="{9D8B030D-6E8A-4147-A177-3AD203B41FA5}">
                      <a16:colId xmlns:a16="http://schemas.microsoft.com/office/drawing/2014/main" val="1289518433"/>
                    </a:ext>
                  </a:extLst>
                </a:gridCol>
                <a:gridCol w="539646">
                  <a:extLst>
                    <a:ext uri="{9D8B030D-6E8A-4147-A177-3AD203B41FA5}">
                      <a16:colId xmlns:a16="http://schemas.microsoft.com/office/drawing/2014/main" val="4201215954"/>
                    </a:ext>
                  </a:extLst>
                </a:gridCol>
                <a:gridCol w="599606">
                  <a:extLst>
                    <a:ext uri="{9D8B030D-6E8A-4147-A177-3AD203B41FA5}">
                      <a16:colId xmlns:a16="http://schemas.microsoft.com/office/drawing/2014/main" val="134266392"/>
                    </a:ext>
                  </a:extLst>
                </a:gridCol>
                <a:gridCol w="422748">
                  <a:extLst>
                    <a:ext uri="{9D8B030D-6E8A-4147-A177-3AD203B41FA5}">
                      <a16:colId xmlns:a16="http://schemas.microsoft.com/office/drawing/2014/main" val="2317818293"/>
                    </a:ext>
                  </a:extLst>
                </a:gridCol>
                <a:gridCol w="528236">
                  <a:extLst>
                    <a:ext uri="{9D8B030D-6E8A-4147-A177-3AD203B41FA5}">
                      <a16:colId xmlns:a16="http://schemas.microsoft.com/office/drawing/2014/main" val="4038253791"/>
                    </a:ext>
                  </a:extLst>
                </a:gridCol>
              </a:tblGrid>
              <a:tr h="256032">
                <a:tc>
                  <a:txBody>
                    <a:bodyPr/>
                    <a:lstStyle/>
                    <a:p>
                      <a:pPr marL="0" algn="l"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IBM Data Sources</a:t>
                      </a:r>
                    </a:p>
                  </a:txBody>
                  <a:tcPr marL="13716" marR="13716" marT="13716" marB="13716">
                    <a:solidFill>
                      <a:schemeClr val="accent2">
                        <a:lumMod val="40000"/>
                        <a:lumOff val="60000"/>
                      </a:schemeClr>
                    </a:solidFill>
                  </a:tcPr>
                </a:tc>
                <a:tc>
                  <a:txBody>
                    <a:bodyPr/>
                    <a:lstStyle/>
                    <a:p>
                      <a:pPr marL="0" algn="ctr"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Cognos Dashboards</a:t>
                      </a:r>
                    </a:p>
                  </a:txBody>
                  <a:tcPr marL="13716" marR="13716" marT="13716" marB="13716">
                    <a:solidFill>
                      <a:schemeClr val="accent2">
                        <a:lumMod val="40000"/>
                        <a:lumOff val="60000"/>
                      </a:schemeClr>
                    </a:solidFill>
                  </a:tcPr>
                </a:tc>
                <a:tc>
                  <a:txBody>
                    <a:bodyPr/>
                    <a:lstStyle/>
                    <a:p>
                      <a:pPr marL="0" algn="ctr"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DataStage Edition</a:t>
                      </a:r>
                    </a:p>
                  </a:txBody>
                  <a:tcPr marL="13716" marR="13716" marT="13716" marB="13716">
                    <a:solidFill>
                      <a:schemeClr val="accent2">
                        <a:lumMod val="40000"/>
                        <a:lumOff val="60000"/>
                      </a:schemeClr>
                    </a:solidFill>
                  </a:tcPr>
                </a:tc>
                <a:tc>
                  <a:txBody>
                    <a:bodyPr/>
                    <a:lstStyle/>
                    <a:p>
                      <a:pPr marL="0" algn="ctr"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Data Virtualization</a:t>
                      </a:r>
                    </a:p>
                  </a:txBody>
                  <a:tcPr marL="13716" marR="13716" marT="13716" marB="13716">
                    <a:solidFill>
                      <a:schemeClr val="accent2">
                        <a:lumMod val="40000"/>
                        <a:lumOff val="60000"/>
                      </a:schemeClr>
                    </a:solidFill>
                  </a:tcPr>
                </a:tc>
                <a:tc>
                  <a:txBody>
                    <a:bodyPr/>
                    <a:lstStyle/>
                    <a:p>
                      <a:pPr marL="0" algn="ctr"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WKC</a:t>
                      </a:r>
                    </a:p>
                  </a:txBody>
                  <a:tcPr marL="13716" marR="13716" marT="13716" marB="13716">
                    <a:solidFill>
                      <a:schemeClr val="accent2">
                        <a:lumMod val="40000"/>
                        <a:lumOff val="60000"/>
                      </a:schemeClr>
                    </a:solidFill>
                  </a:tcPr>
                </a:tc>
                <a:tc>
                  <a:txBody>
                    <a:bodyPr/>
                    <a:lstStyle/>
                    <a:p>
                      <a:pPr marL="0" algn="ctr"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Watson Studio</a:t>
                      </a:r>
                    </a:p>
                  </a:txBody>
                  <a:tcPr marL="13716" marR="13716" marT="13716" marB="13716">
                    <a:solidFill>
                      <a:schemeClr val="accent2">
                        <a:lumMod val="40000"/>
                        <a:lumOff val="60000"/>
                      </a:schemeClr>
                    </a:solidFill>
                  </a:tcPr>
                </a:tc>
                <a:extLst>
                  <a:ext uri="{0D108BD9-81ED-4DB2-BD59-A6C34878D82A}">
                    <a16:rowId xmlns:a16="http://schemas.microsoft.com/office/drawing/2014/main" val="1776857411"/>
                  </a:ext>
                </a:extLst>
              </a:tr>
              <a:tr h="141732">
                <a:tc>
                  <a:txBody>
                    <a:bodyPr/>
                    <a:lstStyle/>
                    <a:p>
                      <a:pPr algn="l" fontAlgn="b"/>
                      <a:r>
                        <a:rPr lang="en-US" sz="800" b="0" i="0" u="none" strike="noStrike" dirty="0">
                          <a:solidFill>
                            <a:srgbClr val="000000"/>
                          </a:solidFill>
                          <a:effectLst/>
                          <a:latin typeface="+mn-lt"/>
                        </a:rPr>
                        <a:t>External Source</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4271399829"/>
                  </a:ext>
                </a:extLst>
              </a:tr>
              <a:tr h="141732">
                <a:tc>
                  <a:txBody>
                    <a:bodyPr/>
                    <a:lstStyle/>
                    <a:p>
                      <a:pPr algn="l" fontAlgn="b"/>
                      <a:r>
                        <a:rPr lang="en-US" sz="800" b="0" i="0" u="none" strike="noStrike" dirty="0">
                          <a:solidFill>
                            <a:srgbClr val="000000"/>
                          </a:solidFill>
                          <a:effectLst/>
                          <a:latin typeface="+mn-lt"/>
                        </a:rPr>
                        <a:t>External Target</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318120474"/>
                  </a:ext>
                </a:extLst>
              </a:tr>
              <a:tr h="141732">
                <a:tc>
                  <a:txBody>
                    <a:bodyPr/>
                    <a:lstStyle/>
                    <a:p>
                      <a:pPr algn="l" fontAlgn="b"/>
                      <a:r>
                        <a:rPr lang="en-US" sz="800" b="0" i="0" u="none" strike="noStrike" dirty="0">
                          <a:solidFill>
                            <a:srgbClr val="000000"/>
                          </a:solidFill>
                          <a:effectLst/>
                          <a:latin typeface="+mn-lt"/>
                        </a:rPr>
                        <a:t>HDFS via Hadoop</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828715815"/>
                  </a:ext>
                </a:extLst>
              </a:tr>
              <a:tr h="141732">
                <a:tc>
                  <a:txBody>
                    <a:bodyPr/>
                    <a:lstStyle/>
                    <a:p>
                      <a:pPr algn="l" fontAlgn="b"/>
                      <a:r>
                        <a:rPr lang="en-US" sz="800" b="0" i="0" u="none" strike="noStrike" dirty="0">
                          <a:solidFill>
                            <a:srgbClr val="000000"/>
                          </a:solidFill>
                          <a:effectLst/>
                          <a:latin typeface="+mn-lt"/>
                        </a:rPr>
                        <a:t>Hierarchical</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273965802"/>
                  </a:ext>
                </a:extLst>
              </a:tr>
              <a:tr h="141732">
                <a:tc>
                  <a:txBody>
                    <a:bodyPr/>
                    <a:lstStyle/>
                    <a:p>
                      <a:pPr algn="l" fontAlgn="b"/>
                      <a:r>
                        <a:rPr lang="en-US" sz="800" b="0" i="0" u="none" strike="noStrike" dirty="0">
                          <a:solidFill>
                            <a:srgbClr val="000000"/>
                          </a:solidFill>
                          <a:effectLst/>
                          <a:latin typeface="+mn-lt"/>
                        </a:rPr>
                        <a:t>Hive via Hadoop</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060027567"/>
                  </a:ext>
                </a:extLst>
              </a:tr>
              <a:tr h="115339">
                <a:tc>
                  <a:txBody>
                    <a:bodyPr/>
                    <a:lstStyle/>
                    <a:p>
                      <a:pPr algn="l" fontAlgn="b"/>
                      <a:r>
                        <a:rPr lang="en-US" sz="800" b="0" i="0" u="none" strike="noStrike" dirty="0">
                          <a:solidFill>
                            <a:srgbClr val="000000"/>
                          </a:solidFill>
                          <a:effectLst/>
                          <a:latin typeface="+mn-lt"/>
                        </a:rPr>
                        <a:t>Impala via Engine for Hadoop</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814536322"/>
                  </a:ext>
                </a:extLst>
              </a:tr>
              <a:tr h="141732">
                <a:tc>
                  <a:txBody>
                    <a:bodyPr/>
                    <a:lstStyle/>
                    <a:p>
                      <a:pPr algn="l" fontAlgn="b"/>
                      <a:r>
                        <a:rPr lang="en-US" sz="800" b="0" i="0" u="none" strike="noStrike" dirty="0">
                          <a:solidFill>
                            <a:srgbClr val="000000"/>
                          </a:solidFill>
                          <a:effectLst/>
                          <a:latin typeface="+mn-lt"/>
                        </a:rPr>
                        <a:t>Informix</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484372359"/>
                  </a:ext>
                </a:extLst>
              </a:tr>
              <a:tr h="141732">
                <a:tc>
                  <a:txBody>
                    <a:bodyPr/>
                    <a:lstStyle/>
                    <a:p>
                      <a:pPr algn="l" fontAlgn="b"/>
                      <a:r>
                        <a:rPr lang="en-US" sz="800" b="0" i="0" u="none" strike="noStrike" dirty="0">
                          <a:solidFill>
                            <a:srgbClr val="000000"/>
                          </a:solidFill>
                          <a:effectLst/>
                          <a:latin typeface="+mn-lt"/>
                        </a:rPr>
                        <a:t>Informix Enterprise / Load</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584866327"/>
                  </a:ext>
                </a:extLst>
              </a:tr>
              <a:tr h="141732">
                <a:tc>
                  <a:txBody>
                    <a:bodyPr/>
                    <a:lstStyle/>
                    <a:p>
                      <a:pPr algn="l" fontAlgn="b"/>
                      <a:r>
                        <a:rPr lang="en-US" sz="800" b="0" i="0" u="none" strike="noStrike" dirty="0">
                          <a:solidFill>
                            <a:srgbClr val="000000"/>
                          </a:solidFill>
                          <a:effectLst/>
                          <a:latin typeface="+mn-lt"/>
                        </a:rPr>
                        <a:t>ISD Input / Output</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rial"/>
                          <a:ea typeface="+mn-ea"/>
                          <a:cs typeface="+mn-cs"/>
                        </a:rPr>
                        <a:t>✔</a:t>
                      </a:r>
                      <a:endParaRPr kumimoji="0" lang="en-US" sz="6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039278996"/>
                  </a:ext>
                </a:extLst>
              </a:tr>
              <a:tr h="141732">
                <a:tc>
                  <a:txBody>
                    <a:bodyPr/>
                    <a:lstStyle/>
                    <a:p>
                      <a:pPr algn="l" fontAlgn="b"/>
                      <a:r>
                        <a:rPr lang="en-US" sz="800" b="0" i="0" u="none" strike="noStrike" dirty="0">
                          <a:solidFill>
                            <a:srgbClr val="000000"/>
                          </a:solidFill>
                          <a:effectLst/>
                          <a:latin typeface="+mn-lt"/>
                        </a:rPr>
                        <a:t>Java Integration</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mn-ea"/>
                          <a:cs typeface="+mn-cs"/>
                        </a:rPr>
                        <a:t>✔</a:t>
                      </a:r>
                      <a:endParaRPr kumimoji="0" lang="en-US" sz="6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457933369"/>
                  </a:ext>
                </a:extLst>
              </a:tr>
              <a:tr h="141732">
                <a:tc>
                  <a:txBody>
                    <a:bodyPr/>
                    <a:lstStyle/>
                    <a:p>
                      <a:pPr algn="l" fontAlgn="b"/>
                      <a:r>
                        <a:rPr lang="en-US" sz="800" b="0" i="0" u="none" strike="noStrike" dirty="0">
                          <a:solidFill>
                            <a:srgbClr val="000000"/>
                          </a:solidFill>
                          <a:effectLst/>
                          <a:latin typeface="+mn-lt"/>
                        </a:rPr>
                        <a:t>Lookup File Set</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mn-ea"/>
                          <a:cs typeface="+mn-cs"/>
                        </a:rPr>
                        <a:t>✔</a:t>
                      </a:r>
                      <a:endParaRPr kumimoji="0" lang="en-US" sz="6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884737928"/>
                  </a:ext>
                </a:extLst>
              </a:tr>
              <a:tr h="141732">
                <a:tc>
                  <a:txBody>
                    <a:bodyPr/>
                    <a:lstStyle/>
                    <a:p>
                      <a:pPr algn="l" fontAlgn="b"/>
                      <a:r>
                        <a:rPr lang="en-US" sz="800" b="0" i="0" u="none" strike="noStrike" dirty="0">
                          <a:solidFill>
                            <a:srgbClr val="000000"/>
                          </a:solidFill>
                          <a:effectLst/>
                          <a:latin typeface="+mn-lt"/>
                        </a:rPr>
                        <a:t>Netezza</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235029732"/>
                  </a:ext>
                </a:extLst>
              </a:tr>
              <a:tr h="141732">
                <a:tc>
                  <a:txBody>
                    <a:bodyPr/>
                    <a:lstStyle/>
                    <a:p>
                      <a:pPr algn="l" fontAlgn="b"/>
                      <a:r>
                        <a:rPr lang="en-US" sz="800" b="0" i="0" u="none" strike="noStrike" dirty="0">
                          <a:solidFill>
                            <a:srgbClr val="000000"/>
                          </a:solidFill>
                          <a:effectLst/>
                          <a:latin typeface="+mn-lt"/>
                        </a:rPr>
                        <a:t>Planning Analytics</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926094324"/>
                  </a:ext>
                </a:extLst>
              </a:tr>
              <a:tr h="141732">
                <a:tc>
                  <a:txBody>
                    <a:bodyPr/>
                    <a:lstStyle/>
                    <a:p>
                      <a:pPr algn="l" fontAlgn="b"/>
                      <a:r>
                        <a:rPr lang="en-US" sz="800" b="0" i="0" u="none" strike="noStrike" dirty="0">
                          <a:solidFill>
                            <a:srgbClr val="000000"/>
                          </a:solidFill>
                          <a:effectLst/>
                          <a:latin typeface="+mn-lt"/>
                        </a:rPr>
                        <a:t>Obj. Strg. OpenStack Swift</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43743477"/>
                  </a:ext>
                </a:extLst>
              </a:tr>
              <a:tr h="143224">
                <a:tc>
                  <a:txBody>
                    <a:bodyPr/>
                    <a:lstStyle/>
                    <a:p>
                      <a:pPr algn="l" fontAlgn="b"/>
                      <a:r>
                        <a:rPr lang="en-US" sz="800" b="0" i="0" u="none" strike="noStrike" dirty="0">
                          <a:solidFill>
                            <a:srgbClr val="000000"/>
                          </a:solidFill>
                          <a:effectLst/>
                          <a:latin typeface="+mn-lt"/>
                        </a:rPr>
                        <a:t>PureData for Analytics</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924139587"/>
                  </a:ext>
                </a:extLst>
              </a:tr>
              <a:tr h="141732">
                <a:tc>
                  <a:txBody>
                    <a:bodyPr/>
                    <a:lstStyle/>
                    <a:p>
                      <a:pPr algn="l" fontAlgn="b"/>
                      <a:r>
                        <a:rPr lang="en-US" sz="800" b="0" i="0" u="none" strike="noStrike" dirty="0">
                          <a:solidFill>
                            <a:srgbClr val="000000"/>
                          </a:solidFill>
                          <a:effectLst/>
                          <a:latin typeface="+mn-lt"/>
                        </a:rPr>
                        <a:t>WebSphere MQ</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644283619"/>
                  </a:ext>
                </a:extLst>
              </a:tr>
              <a:tr h="256032">
                <a:tc>
                  <a:txBody>
                    <a:bodyPr/>
                    <a:lstStyle/>
                    <a:p>
                      <a:pPr algn="l" fontAlgn="b"/>
                      <a:r>
                        <a:rPr lang="en-US" sz="800" b="0" i="0" u="none" strike="noStrike" dirty="0">
                          <a:solidFill>
                            <a:srgbClr val="000000"/>
                          </a:solidFill>
                          <a:effectLst/>
                          <a:latin typeface="+mn-lt"/>
                        </a:rPr>
                        <a:t>Z/os DVM sources (VSAM, IMS, Adabas, etc.)</a:t>
                      </a:r>
                    </a:p>
                  </a:txBody>
                  <a:tcPr marL="13716" marR="13716" marT="13716" marB="13716" anchor="b"/>
                </a:tc>
                <a:tc>
                  <a:txBody>
                    <a:bodyPr/>
                    <a:lstStyle/>
                    <a:p>
                      <a:pPr algn="ctr" fontAlgn="b"/>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u="none" strike="noStrike" dirty="0">
                          <a:solidFill>
                            <a:schemeClr val="tx1"/>
                          </a:solidFill>
                          <a:effectLst/>
                        </a:rPr>
                        <a:t>✔</a:t>
                      </a:r>
                      <a:endParaRPr lang="en-US" sz="600" b="0" i="0" u="none" strike="noStrike" dirty="0">
                        <a:solidFill>
                          <a:schemeClr val="tx1"/>
                        </a:solidFill>
                        <a:effectLst/>
                        <a:latin typeface="Calibri" panose="020F050202020403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0"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372659361"/>
                  </a:ext>
                </a:extLst>
              </a:tr>
            </a:tbl>
          </a:graphicData>
        </a:graphic>
      </p:graphicFrame>
      <p:sp>
        <p:nvSpPr>
          <p:cNvPr id="20" name="TextBox 19">
            <a:extLst>
              <a:ext uri="{FF2B5EF4-FFF2-40B4-BE49-F238E27FC236}">
                <a16:creationId xmlns:a16="http://schemas.microsoft.com/office/drawing/2014/main" id="{C7697BF6-7310-4D1E-BD5D-8434E036D430}"/>
              </a:ext>
            </a:extLst>
          </p:cNvPr>
          <p:cNvSpPr txBox="1"/>
          <p:nvPr/>
        </p:nvSpPr>
        <p:spPr>
          <a:xfrm>
            <a:off x="182880" y="779949"/>
            <a:ext cx="8555895" cy="300082"/>
          </a:xfrm>
          <a:prstGeom prst="rect">
            <a:avLst/>
          </a:prstGeom>
          <a:solidFill>
            <a:schemeClr val="tx1"/>
          </a:solidFill>
        </p:spPr>
        <p:txBody>
          <a:bodyPr wrap="square" rtlCol="0">
            <a:spAutoFit/>
          </a:bodyPr>
          <a:lstStyle/>
          <a:p>
            <a:pPr algn="l"/>
            <a:r>
              <a:rPr lang="en-US" b="1" dirty="0">
                <a:solidFill>
                  <a:schemeClr val="bg1"/>
                </a:solidFill>
              </a:rPr>
              <a:t>Connect directly to these data sources and perform the CPD component functionality shown</a:t>
            </a:r>
          </a:p>
        </p:txBody>
      </p:sp>
      <p:sp>
        <p:nvSpPr>
          <p:cNvPr id="9" name="Rectangle: Rounded Corners 4">
            <a:extLst>
              <a:ext uri="{FF2B5EF4-FFF2-40B4-BE49-F238E27FC236}">
                <a16:creationId xmlns:a16="http://schemas.microsoft.com/office/drawing/2014/main" id="{23DD227D-C0E3-4C47-A3BD-4DCC90132614}"/>
              </a:ext>
            </a:extLst>
          </p:cNvPr>
          <p:cNvSpPr/>
          <p:nvPr/>
        </p:nvSpPr>
        <p:spPr bwMode="auto">
          <a:xfrm>
            <a:off x="6113149" y="154831"/>
            <a:ext cx="2753552" cy="531526"/>
          </a:xfrm>
          <a:prstGeom prst="roundRect">
            <a:avLst>
              <a:gd name="adj" fmla="val 8323"/>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r>
              <a:rPr lang="en-US" sz="1013" dirty="0"/>
              <a:t>* Note: This list is constantly updated and shows what exists as of August 27, 2020.</a:t>
            </a:r>
          </a:p>
        </p:txBody>
      </p:sp>
      <p:sp>
        <p:nvSpPr>
          <p:cNvPr id="11" name="Text Box 43">
            <a:extLst>
              <a:ext uri="{FF2B5EF4-FFF2-40B4-BE49-F238E27FC236}">
                <a16:creationId xmlns:a16="http://schemas.microsoft.com/office/drawing/2014/main" id="{FE0C4546-F665-4451-A084-8C046C6BB422}"/>
              </a:ext>
            </a:extLst>
          </p:cNvPr>
          <p:cNvSpPr txBox="1">
            <a:spLocks noChangeArrowheads="1"/>
          </p:cNvSpPr>
          <p:nvPr/>
        </p:nvSpPr>
        <p:spPr bwMode="auto">
          <a:xfrm>
            <a:off x="8746991" y="3862981"/>
            <a:ext cx="239421" cy="161583"/>
          </a:xfrm>
          <a:prstGeom prst="rect">
            <a:avLst/>
          </a:prstGeom>
          <a:noFill/>
          <a:ln w="12700" algn="ctr">
            <a:noFill/>
            <a:miter lim="800000"/>
            <a:headEnd/>
            <a:tailEnd/>
          </a:ln>
        </p:spPr>
        <p:txBody>
          <a:bodyPr>
            <a:spAutoFit/>
          </a:bodyPr>
          <a:lstStyle/>
          <a:p>
            <a:pPr defTabSz="514350">
              <a:buClr>
                <a:srgbClr val="EAEAEA"/>
              </a:buClr>
            </a:pPr>
            <a:r>
              <a:rPr lang="en-US" sz="450" dirty="0">
                <a:solidFill>
                  <a:srgbClr val="000000"/>
                </a:solidFill>
                <a:latin typeface="Freestyle Script"/>
              </a:rPr>
              <a:t>BV</a:t>
            </a:r>
          </a:p>
        </p:txBody>
      </p:sp>
      <p:sp>
        <p:nvSpPr>
          <p:cNvPr id="3" name="Footer Placeholder 2">
            <a:extLst>
              <a:ext uri="{FF2B5EF4-FFF2-40B4-BE49-F238E27FC236}">
                <a16:creationId xmlns:a16="http://schemas.microsoft.com/office/drawing/2014/main" id="{CDD658B2-D005-0943-8562-C752E29D2B9F}"/>
              </a:ext>
            </a:extLst>
          </p:cNvPr>
          <p:cNvSpPr>
            <a:spLocks noGrp="1"/>
          </p:cNvSpPr>
          <p:nvPr>
            <p:ph type="ftr" sz="quarter" idx="10"/>
          </p:nvPr>
        </p:nvSpPr>
        <p:spPr>
          <a:xfrm>
            <a:off x="144690" y="5002807"/>
            <a:ext cx="4114735" cy="166687"/>
          </a:xfrm>
        </p:spPr>
        <p:txBody>
          <a:bodyPr/>
          <a:lstStyle/>
          <a:p>
            <a:r>
              <a:rPr lang="en-US" dirty="0"/>
              <a:t>IBM Cloud Pak for Data Workshop v3.0.1 / © 2020 IBM Corporation</a:t>
            </a:r>
          </a:p>
        </p:txBody>
      </p:sp>
      <p:sp>
        <p:nvSpPr>
          <p:cNvPr id="12" name="Slide Number Placeholder 5">
            <a:extLst>
              <a:ext uri="{FF2B5EF4-FFF2-40B4-BE49-F238E27FC236}">
                <a16:creationId xmlns:a16="http://schemas.microsoft.com/office/drawing/2014/main" id="{192CF416-5726-4331-91CB-35136D68A575}"/>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37</a:t>
            </a:fld>
            <a:endParaRPr lang="en-US" dirty="0"/>
          </a:p>
        </p:txBody>
      </p:sp>
    </p:spTree>
    <p:extLst>
      <p:ext uri="{BB962C8B-B14F-4D97-AF65-F5344CB8AC3E}">
        <p14:creationId xmlns:p14="http://schemas.microsoft.com/office/powerpoint/2010/main" val="3967364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683625" cy="603541"/>
          </a:xfrm>
        </p:spPr>
        <p:txBody>
          <a:bodyPr/>
          <a:lstStyle/>
          <a:p>
            <a:r>
              <a:rPr lang="en-US" dirty="0"/>
              <a:t>CPD Collect</a:t>
            </a:r>
            <a:br>
              <a:rPr lang="en-US" dirty="0"/>
            </a:br>
            <a:r>
              <a:rPr lang="en-US" sz="1800" dirty="0"/>
              <a:t>2. Connect to existing data sources: Third-party *</a:t>
            </a:r>
            <a:endParaRPr lang="en-US" sz="750" dirty="0"/>
          </a:p>
        </p:txBody>
      </p:sp>
      <p:graphicFrame>
        <p:nvGraphicFramePr>
          <p:cNvPr id="4" name="Table 3">
            <a:extLst>
              <a:ext uri="{FF2B5EF4-FFF2-40B4-BE49-F238E27FC236}">
                <a16:creationId xmlns:a16="http://schemas.microsoft.com/office/drawing/2014/main" id="{BD30EB38-CE1B-492A-92C8-06934537F466}"/>
              </a:ext>
            </a:extLst>
          </p:cNvPr>
          <p:cNvGraphicFramePr>
            <a:graphicFrameLocks noGrp="1"/>
          </p:cNvGraphicFramePr>
          <p:nvPr>
            <p:extLst>
              <p:ext uri="{D42A27DB-BD31-4B8C-83A1-F6EECF244321}">
                <p14:modId xmlns:p14="http://schemas.microsoft.com/office/powerpoint/2010/main" val="884546909"/>
              </p:ext>
            </p:extLst>
          </p:nvPr>
        </p:nvGraphicFramePr>
        <p:xfrm>
          <a:off x="272420" y="1102898"/>
          <a:ext cx="4251961" cy="3855720"/>
        </p:xfrm>
        <a:graphic>
          <a:graphicData uri="http://schemas.openxmlformats.org/drawingml/2006/table">
            <a:tbl>
              <a:tblPr>
                <a:tableStyleId>{5C22544A-7EE6-4342-B048-85BDC9FD1C3A}</a:tableStyleId>
              </a:tblPr>
              <a:tblGrid>
                <a:gridCol w="1200150">
                  <a:extLst>
                    <a:ext uri="{9D8B030D-6E8A-4147-A177-3AD203B41FA5}">
                      <a16:colId xmlns:a16="http://schemas.microsoft.com/office/drawing/2014/main" val="1874277669"/>
                    </a:ext>
                  </a:extLst>
                </a:gridCol>
                <a:gridCol w="646319">
                  <a:extLst>
                    <a:ext uri="{9D8B030D-6E8A-4147-A177-3AD203B41FA5}">
                      <a16:colId xmlns:a16="http://schemas.microsoft.com/office/drawing/2014/main" val="1289518433"/>
                    </a:ext>
                  </a:extLst>
                </a:gridCol>
                <a:gridCol w="685800">
                  <a:extLst>
                    <a:ext uri="{9D8B030D-6E8A-4147-A177-3AD203B41FA5}">
                      <a16:colId xmlns:a16="http://schemas.microsoft.com/office/drawing/2014/main" val="4201215954"/>
                    </a:ext>
                  </a:extLst>
                </a:gridCol>
                <a:gridCol w="651510">
                  <a:extLst>
                    <a:ext uri="{9D8B030D-6E8A-4147-A177-3AD203B41FA5}">
                      <a16:colId xmlns:a16="http://schemas.microsoft.com/office/drawing/2014/main" val="134266392"/>
                    </a:ext>
                  </a:extLst>
                </a:gridCol>
                <a:gridCol w="480060">
                  <a:extLst>
                    <a:ext uri="{9D8B030D-6E8A-4147-A177-3AD203B41FA5}">
                      <a16:colId xmlns:a16="http://schemas.microsoft.com/office/drawing/2014/main" val="2317818293"/>
                    </a:ext>
                  </a:extLst>
                </a:gridCol>
                <a:gridCol w="588122">
                  <a:extLst>
                    <a:ext uri="{9D8B030D-6E8A-4147-A177-3AD203B41FA5}">
                      <a16:colId xmlns:a16="http://schemas.microsoft.com/office/drawing/2014/main" val="4038253791"/>
                    </a:ext>
                  </a:extLst>
                </a:gridCol>
              </a:tblGrid>
              <a:tr h="256032">
                <a:tc>
                  <a:txBody>
                    <a:bodyPr/>
                    <a:lstStyle/>
                    <a:p>
                      <a:pPr algn="l" fontAlgn="t"/>
                      <a:r>
                        <a:rPr lang="en-US" sz="800" b="1" i="0" u="none" strike="noStrike" kern="1200" dirty="0">
                          <a:solidFill>
                            <a:srgbClr val="000000"/>
                          </a:solidFill>
                          <a:effectLst/>
                          <a:latin typeface="Calibri" panose="020F0502020204030204" pitchFamily="34" charset="0"/>
                          <a:ea typeface="+mn-ea"/>
                          <a:cs typeface="+mn-cs"/>
                        </a:rPr>
                        <a:t>Third-party Data Sources</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rgbClr val="000000"/>
                          </a:solidFill>
                          <a:effectLst/>
                          <a:latin typeface="Calibri" panose="020F0502020204030204" pitchFamily="34" charset="0"/>
                          <a:ea typeface="+mn-ea"/>
                          <a:cs typeface="+mn-cs"/>
                        </a:rPr>
                        <a:t>Cognos Dashboards</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rgbClr val="000000"/>
                          </a:solidFill>
                          <a:effectLst/>
                          <a:latin typeface="Calibri" panose="020F0502020204030204" pitchFamily="34" charset="0"/>
                          <a:ea typeface="+mn-ea"/>
                          <a:cs typeface="+mn-cs"/>
                        </a:rPr>
                        <a:t>DataStage Edition</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rgbClr val="000000"/>
                          </a:solidFill>
                          <a:effectLst/>
                          <a:latin typeface="Calibri" panose="020F0502020204030204" pitchFamily="34" charset="0"/>
                          <a:ea typeface="+mn-ea"/>
                          <a:cs typeface="+mn-cs"/>
                        </a:rPr>
                        <a:t>Data Virtualization</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rgbClr val="000000"/>
                          </a:solidFill>
                          <a:effectLst/>
                          <a:latin typeface="Calibri" panose="020F0502020204030204" pitchFamily="34" charset="0"/>
                          <a:ea typeface="+mn-ea"/>
                          <a:cs typeface="+mn-cs"/>
                        </a:rPr>
                        <a:t>WKC</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rgbClr val="000000"/>
                          </a:solidFill>
                          <a:effectLst/>
                          <a:latin typeface="Calibri" panose="020F0502020204030204" pitchFamily="34" charset="0"/>
                          <a:ea typeface="+mn-ea"/>
                          <a:cs typeface="+mn-cs"/>
                        </a:rPr>
                        <a:t>Watson Studio</a:t>
                      </a:r>
                    </a:p>
                  </a:txBody>
                  <a:tcPr marL="13716" marR="13716" marT="13716" marB="13716">
                    <a:solidFill>
                      <a:schemeClr val="accent2">
                        <a:lumMod val="40000"/>
                        <a:lumOff val="60000"/>
                      </a:schemeClr>
                    </a:solidFill>
                  </a:tcPr>
                </a:tc>
                <a:extLst>
                  <a:ext uri="{0D108BD9-81ED-4DB2-BD59-A6C34878D82A}">
                    <a16:rowId xmlns:a16="http://schemas.microsoft.com/office/drawing/2014/main" val="1776857411"/>
                  </a:ext>
                </a:extLst>
              </a:tr>
              <a:tr h="141732">
                <a:tc>
                  <a:txBody>
                    <a:bodyPr/>
                    <a:lstStyle/>
                    <a:p>
                      <a:pPr algn="l" fontAlgn="b"/>
                      <a:r>
                        <a:rPr lang="en-US" sz="800" b="0" i="0" u="none" strike="noStrike" dirty="0">
                          <a:solidFill>
                            <a:srgbClr val="000000"/>
                          </a:solidFill>
                          <a:effectLst/>
                          <a:latin typeface="+mn-lt"/>
                        </a:rPr>
                        <a:t>Amazon Redshift</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285277563"/>
                  </a:ext>
                </a:extLst>
              </a:tr>
              <a:tr h="141732">
                <a:tc>
                  <a:txBody>
                    <a:bodyPr/>
                    <a:lstStyle/>
                    <a:p>
                      <a:pPr algn="l" fontAlgn="b"/>
                      <a:r>
                        <a:rPr lang="en-US" sz="800" b="0" i="0" u="none" strike="noStrike" dirty="0">
                          <a:solidFill>
                            <a:srgbClr val="000000"/>
                          </a:solidFill>
                          <a:effectLst/>
                          <a:latin typeface="+mn-lt"/>
                        </a:rPr>
                        <a:t>Amazon S3</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904673992"/>
                  </a:ext>
                </a:extLst>
              </a:tr>
              <a:tr h="141732">
                <a:tc>
                  <a:txBody>
                    <a:bodyPr/>
                    <a:lstStyle/>
                    <a:p>
                      <a:pPr algn="l" fontAlgn="b"/>
                      <a:r>
                        <a:rPr lang="en-US" sz="800" b="0" i="0" u="none" strike="noStrike" dirty="0">
                          <a:solidFill>
                            <a:srgbClr val="000000"/>
                          </a:solidFill>
                          <a:effectLst/>
                          <a:latin typeface="+mn-lt"/>
                        </a:rPr>
                        <a:t>Apache Cassandra</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351928551"/>
                  </a:ext>
                </a:extLst>
              </a:tr>
              <a:tr h="141732">
                <a:tc>
                  <a:txBody>
                    <a:bodyPr/>
                    <a:lstStyle/>
                    <a:p>
                      <a:pPr algn="l" fontAlgn="b"/>
                      <a:r>
                        <a:rPr lang="en-US" sz="800" b="0" i="0" u="none" strike="noStrike" dirty="0">
                          <a:solidFill>
                            <a:srgbClr val="000000"/>
                          </a:solidFill>
                          <a:effectLst/>
                          <a:latin typeface="+mn-lt"/>
                        </a:rPr>
                        <a:t>Apache Derby</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533266011"/>
                  </a:ext>
                </a:extLst>
              </a:tr>
              <a:tr h="141732">
                <a:tc>
                  <a:txBody>
                    <a:bodyPr/>
                    <a:lstStyle/>
                    <a:p>
                      <a:pPr algn="l" fontAlgn="b"/>
                      <a:r>
                        <a:rPr lang="en-US" sz="800" b="0" i="0" u="none" strike="noStrike" dirty="0">
                          <a:solidFill>
                            <a:srgbClr val="000000"/>
                          </a:solidFill>
                          <a:effectLst/>
                          <a:latin typeface="+mn-lt"/>
                        </a:rPr>
                        <a:t>Apache Hbase</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488451172"/>
                  </a:ext>
                </a:extLst>
              </a:tr>
              <a:tr h="141732">
                <a:tc>
                  <a:txBody>
                    <a:bodyPr/>
                    <a:lstStyle/>
                    <a:p>
                      <a:pPr algn="l" fontAlgn="b"/>
                      <a:r>
                        <a:rPr lang="en-US" sz="800" b="0" i="0" u="none" strike="noStrike" dirty="0">
                          <a:solidFill>
                            <a:srgbClr val="000000"/>
                          </a:solidFill>
                          <a:effectLst/>
                          <a:latin typeface="+mn-lt"/>
                        </a:rPr>
                        <a:t>Apache HDFS</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4062237472"/>
                  </a:ext>
                </a:extLst>
              </a:tr>
              <a:tr h="141732">
                <a:tc>
                  <a:txBody>
                    <a:bodyPr/>
                    <a:lstStyle/>
                    <a:p>
                      <a:pPr algn="l" fontAlgn="b"/>
                      <a:r>
                        <a:rPr lang="en-US" sz="800" b="0" i="0" u="none" strike="noStrike" dirty="0">
                          <a:solidFill>
                            <a:srgbClr val="000000"/>
                          </a:solidFill>
                          <a:effectLst/>
                          <a:latin typeface="+mn-lt"/>
                        </a:rPr>
                        <a:t>Apache Hive</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864547388"/>
                  </a:ext>
                </a:extLst>
              </a:tr>
              <a:tr h="76103">
                <a:tc>
                  <a:txBody>
                    <a:bodyPr/>
                    <a:lstStyle/>
                    <a:p>
                      <a:pPr algn="l" fontAlgn="b"/>
                      <a:r>
                        <a:rPr lang="en-US" sz="800" b="0" i="0" u="none" strike="noStrike" dirty="0">
                          <a:solidFill>
                            <a:srgbClr val="000000"/>
                          </a:solidFill>
                          <a:effectLst/>
                          <a:latin typeface="+mn-lt"/>
                        </a:rPr>
                        <a:t>Apache Kafka</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333185315"/>
                  </a:ext>
                </a:extLst>
              </a:tr>
              <a:tr h="141732">
                <a:tc>
                  <a:txBody>
                    <a:bodyPr/>
                    <a:lstStyle/>
                    <a:p>
                      <a:pPr algn="l" fontAlgn="b"/>
                      <a:r>
                        <a:rPr lang="en-US" sz="800" b="0" i="0" u="none" strike="noStrike" dirty="0">
                          <a:solidFill>
                            <a:srgbClr val="000000"/>
                          </a:solidFill>
                          <a:effectLst/>
                          <a:latin typeface="+mn-lt"/>
                        </a:rPr>
                        <a:t>Azure Storage</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379142454"/>
                  </a:ext>
                </a:extLst>
              </a:tr>
              <a:tr h="141732">
                <a:tc>
                  <a:txBody>
                    <a:bodyPr/>
                    <a:lstStyle/>
                    <a:p>
                      <a:pPr algn="l" fontAlgn="b"/>
                      <a:r>
                        <a:rPr lang="en-US" sz="800" b="0" i="0" u="none" strike="noStrike" dirty="0">
                          <a:solidFill>
                            <a:srgbClr val="000000"/>
                          </a:solidFill>
                          <a:effectLst/>
                          <a:latin typeface="+mn-lt"/>
                        </a:rPr>
                        <a:t>BDFS</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848306389"/>
                  </a:ext>
                </a:extLst>
              </a:tr>
              <a:tr h="141732">
                <a:tc>
                  <a:txBody>
                    <a:bodyPr/>
                    <a:lstStyle/>
                    <a:p>
                      <a:pPr algn="l" fontAlgn="b"/>
                      <a:r>
                        <a:rPr lang="en-US" sz="800" b="0" i="0" u="none" strike="noStrike" dirty="0">
                          <a:solidFill>
                            <a:srgbClr val="000000"/>
                          </a:solidFill>
                          <a:effectLst/>
                          <a:latin typeface="+mn-lt"/>
                        </a:rPr>
                        <a:t>Cloudera Impala</a:t>
                      </a: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491036959"/>
                  </a:ext>
                </a:extLst>
              </a:tr>
              <a:tr h="141732">
                <a:tc>
                  <a:txBody>
                    <a:bodyPr/>
                    <a:lstStyle/>
                    <a:p>
                      <a:pPr algn="l" fontAlgn="b"/>
                      <a:r>
                        <a:rPr lang="en-US" sz="800" b="0" i="0" u="none" strike="noStrike" dirty="0">
                          <a:solidFill>
                            <a:srgbClr val="000000"/>
                          </a:solidFill>
                          <a:effectLst/>
                          <a:latin typeface="+mn-lt"/>
                        </a:rPr>
                        <a:t>Dropbox</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452502563"/>
                  </a:ext>
                </a:extLst>
              </a:tr>
              <a:tr h="141732">
                <a:tc>
                  <a:txBody>
                    <a:bodyPr/>
                    <a:lstStyle/>
                    <a:p>
                      <a:pPr algn="l" fontAlgn="b"/>
                      <a:r>
                        <a:rPr lang="en-US" sz="800" b="0" i="0" u="none" strike="noStrike" dirty="0">
                          <a:solidFill>
                            <a:srgbClr val="000000"/>
                          </a:solidFill>
                          <a:effectLst/>
                          <a:latin typeface="+mn-lt"/>
                        </a:rPr>
                        <a:t>Filesystem</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387191257"/>
                  </a:ext>
                </a:extLst>
              </a:tr>
              <a:tr h="141732">
                <a:tc>
                  <a:txBody>
                    <a:bodyPr/>
                    <a:lstStyle/>
                    <a:p>
                      <a:pPr algn="l" fontAlgn="b"/>
                      <a:r>
                        <a:rPr lang="en-US" sz="800" b="0" i="0" u="none" strike="noStrike" dirty="0">
                          <a:solidFill>
                            <a:srgbClr val="000000"/>
                          </a:solidFill>
                          <a:effectLst/>
                          <a:latin typeface="+mn-lt"/>
                        </a:rPr>
                        <a:t>FTP Enterprise</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675375947"/>
                  </a:ext>
                </a:extLst>
              </a:tr>
              <a:tr h="64961">
                <a:tc>
                  <a:txBody>
                    <a:bodyPr/>
                    <a:lstStyle/>
                    <a:p>
                      <a:pPr algn="l" fontAlgn="b"/>
                      <a:r>
                        <a:rPr lang="en-US" sz="800" b="0" i="0" u="none" strike="noStrike" dirty="0">
                          <a:solidFill>
                            <a:srgbClr val="000000"/>
                          </a:solidFill>
                          <a:effectLst/>
                          <a:latin typeface="+mn-lt"/>
                        </a:rPr>
                        <a:t>FTP</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600976443"/>
                  </a:ext>
                </a:extLst>
              </a:tr>
              <a:tr h="141732">
                <a:tc>
                  <a:txBody>
                    <a:bodyPr/>
                    <a:lstStyle/>
                    <a:p>
                      <a:pPr algn="l" fontAlgn="b"/>
                      <a:r>
                        <a:rPr lang="en-US" sz="800" b="0" i="0" u="none" strike="noStrike" dirty="0">
                          <a:solidFill>
                            <a:srgbClr val="000000"/>
                          </a:solidFill>
                          <a:effectLst/>
                          <a:latin typeface="+mn-lt"/>
                        </a:rPr>
                        <a:t>Generic JDBC</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839763849"/>
                  </a:ext>
                </a:extLst>
              </a:tr>
              <a:tr h="141732">
                <a:tc>
                  <a:txBody>
                    <a:bodyPr/>
                    <a:lstStyle/>
                    <a:p>
                      <a:pPr algn="l" fontAlgn="b"/>
                      <a:r>
                        <a:rPr lang="en-US" sz="800" b="0" i="0" u="none" strike="noStrike" dirty="0">
                          <a:solidFill>
                            <a:srgbClr val="000000"/>
                          </a:solidFill>
                          <a:effectLst/>
                          <a:latin typeface="+mn-lt"/>
                        </a:rPr>
                        <a:t>Google BigQuery</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192209158"/>
                  </a:ext>
                </a:extLst>
              </a:tr>
              <a:tr h="141732">
                <a:tc>
                  <a:txBody>
                    <a:bodyPr/>
                    <a:lstStyle/>
                    <a:p>
                      <a:pPr algn="l" fontAlgn="b"/>
                      <a:r>
                        <a:rPr lang="en-US" sz="800" b="0" i="0" u="none" strike="noStrike" dirty="0">
                          <a:solidFill>
                            <a:srgbClr val="000000"/>
                          </a:solidFill>
                          <a:effectLst/>
                          <a:latin typeface="+mn-lt"/>
                        </a:rPr>
                        <a:t>Google Cloud Storage</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585252765"/>
                  </a:ext>
                </a:extLst>
              </a:tr>
              <a:tr h="141732">
                <a:tc>
                  <a:txBody>
                    <a:bodyPr/>
                    <a:lstStyle/>
                    <a:p>
                      <a:pPr algn="l" fontAlgn="b"/>
                      <a:r>
                        <a:rPr lang="en-US" sz="800" b="0" i="0" u="none" strike="noStrike" dirty="0">
                          <a:solidFill>
                            <a:srgbClr val="000000"/>
                          </a:solidFill>
                          <a:effectLst/>
                          <a:latin typeface="+mn-lt"/>
                        </a:rPr>
                        <a:t>HDFS Generic web-HDFS</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239603201"/>
                  </a:ext>
                </a:extLst>
              </a:tr>
              <a:tr h="14173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mn-lt"/>
                        </a:rPr>
                        <a:t>HDFS HttpFS</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4195828899"/>
                  </a:ext>
                </a:extLst>
              </a:tr>
              <a:tr h="141732">
                <a:tc>
                  <a:txBody>
                    <a:bodyPr/>
                    <a:lstStyle/>
                    <a:p>
                      <a:pPr algn="l" fontAlgn="b"/>
                      <a:r>
                        <a:rPr lang="en-US" sz="800" b="0" i="0" u="none" strike="noStrike" dirty="0">
                          <a:solidFill>
                            <a:srgbClr val="000000"/>
                          </a:solidFill>
                          <a:effectLst/>
                          <a:latin typeface="+mn-lt"/>
                        </a:rPr>
                        <a:t>Hive JDBC</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828493068"/>
                  </a:ext>
                </a:extLst>
              </a:tr>
              <a:tr h="141732">
                <a:tc>
                  <a:txBody>
                    <a:bodyPr/>
                    <a:lstStyle/>
                    <a:p>
                      <a:pPr algn="l" fontAlgn="b"/>
                      <a:r>
                        <a:rPr lang="en-US" sz="800" b="0" i="0" u="none" strike="noStrike" dirty="0">
                          <a:solidFill>
                            <a:srgbClr val="000000"/>
                          </a:solidFill>
                          <a:effectLst/>
                          <a:latin typeface="+mn-lt"/>
                        </a:rPr>
                        <a:t>Hive JDBC CDH</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586687249"/>
                  </a:ext>
                </a:extLst>
              </a:tr>
              <a:tr h="141732">
                <a:tc>
                  <a:txBody>
                    <a:bodyPr/>
                    <a:lstStyle/>
                    <a:p>
                      <a:pPr algn="l" fontAlgn="b"/>
                      <a:r>
                        <a:rPr lang="en-US" sz="800" b="0" i="0" u="none" strike="noStrike" dirty="0">
                          <a:solidFill>
                            <a:srgbClr val="000000"/>
                          </a:solidFill>
                          <a:effectLst/>
                          <a:latin typeface="+mn-lt"/>
                        </a:rPr>
                        <a:t>Hive JDBC HDP</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631327271"/>
                  </a:ext>
                </a:extLst>
              </a:tr>
              <a:tr h="141732">
                <a:tc>
                  <a:txBody>
                    <a:bodyPr/>
                    <a:lstStyle/>
                    <a:p>
                      <a:pPr algn="l" fontAlgn="b"/>
                      <a:r>
                        <a:rPr lang="en-US" sz="800" b="0" i="0" u="none" strike="noStrike" dirty="0">
                          <a:solidFill>
                            <a:srgbClr val="000000"/>
                          </a:solidFill>
                          <a:effectLst/>
                          <a:latin typeface="+mn-lt"/>
                        </a:rPr>
                        <a:t>Hortonworks HDFS</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189477593"/>
                  </a:ext>
                </a:extLst>
              </a:tr>
            </a:tbl>
          </a:graphicData>
        </a:graphic>
      </p:graphicFrame>
      <p:graphicFrame>
        <p:nvGraphicFramePr>
          <p:cNvPr id="17" name="Table 16">
            <a:extLst>
              <a:ext uri="{FF2B5EF4-FFF2-40B4-BE49-F238E27FC236}">
                <a16:creationId xmlns:a16="http://schemas.microsoft.com/office/drawing/2014/main" id="{D74ECE51-B576-4A8E-A5E6-2FA604C4BF00}"/>
              </a:ext>
            </a:extLst>
          </p:cNvPr>
          <p:cNvGraphicFramePr>
            <a:graphicFrameLocks noGrp="1"/>
          </p:cNvGraphicFramePr>
          <p:nvPr>
            <p:extLst>
              <p:ext uri="{D42A27DB-BD31-4B8C-83A1-F6EECF244321}">
                <p14:modId xmlns:p14="http://schemas.microsoft.com/office/powerpoint/2010/main" val="1832475872"/>
              </p:ext>
            </p:extLst>
          </p:nvPr>
        </p:nvGraphicFramePr>
        <p:xfrm>
          <a:off x="4594224" y="1108815"/>
          <a:ext cx="4229737" cy="3557016"/>
        </p:xfrm>
        <a:graphic>
          <a:graphicData uri="http://schemas.openxmlformats.org/drawingml/2006/table">
            <a:tbl>
              <a:tblPr>
                <a:tableStyleId>{5C22544A-7EE6-4342-B048-85BDC9FD1C3A}</a:tableStyleId>
              </a:tblPr>
              <a:tblGrid>
                <a:gridCol w="1179957">
                  <a:extLst>
                    <a:ext uri="{9D8B030D-6E8A-4147-A177-3AD203B41FA5}">
                      <a16:colId xmlns:a16="http://schemas.microsoft.com/office/drawing/2014/main" val="1874277669"/>
                    </a:ext>
                  </a:extLst>
                </a:gridCol>
                <a:gridCol w="654483">
                  <a:extLst>
                    <a:ext uri="{9D8B030D-6E8A-4147-A177-3AD203B41FA5}">
                      <a16:colId xmlns:a16="http://schemas.microsoft.com/office/drawing/2014/main" val="1289518433"/>
                    </a:ext>
                  </a:extLst>
                </a:gridCol>
                <a:gridCol w="685800">
                  <a:extLst>
                    <a:ext uri="{9D8B030D-6E8A-4147-A177-3AD203B41FA5}">
                      <a16:colId xmlns:a16="http://schemas.microsoft.com/office/drawing/2014/main" val="4201215954"/>
                    </a:ext>
                  </a:extLst>
                </a:gridCol>
                <a:gridCol w="651510">
                  <a:extLst>
                    <a:ext uri="{9D8B030D-6E8A-4147-A177-3AD203B41FA5}">
                      <a16:colId xmlns:a16="http://schemas.microsoft.com/office/drawing/2014/main" val="134266392"/>
                    </a:ext>
                  </a:extLst>
                </a:gridCol>
                <a:gridCol w="480060">
                  <a:extLst>
                    <a:ext uri="{9D8B030D-6E8A-4147-A177-3AD203B41FA5}">
                      <a16:colId xmlns:a16="http://schemas.microsoft.com/office/drawing/2014/main" val="2317818293"/>
                    </a:ext>
                  </a:extLst>
                </a:gridCol>
                <a:gridCol w="577927">
                  <a:extLst>
                    <a:ext uri="{9D8B030D-6E8A-4147-A177-3AD203B41FA5}">
                      <a16:colId xmlns:a16="http://schemas.microsoft.com/office/drawing/2014/main" val="4038253791"/>
                    </a:ext>
                  </a:extLst>
                </a:gridCol>
              </a:tblGrid>
              <a:tr h="256032">
                <a:tc>
                  <a:txBody>
                    <a:bodyPr/>
                    <a:lstStyle/>
                    <a:p>
                      <a:pPr marL="0" algn="l"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Third-party Data Sources</a:t>
                      </a:r>
                    </a:p>
                  </a:txBody>
                  <a:tcPr marL="13716" marR="13716" marT="13716" marB="13716">
                    <a:solidFill>
                      <a:schemeClr val="accent2">
                        <a:lumMod val="40000"/>
                        <a:lumOff val="60000"/>
                      </a:schemeClr>
                    </a:solidFill>
                  </a:tcPr>
                </a:tc>
                <a:tc>
                  <a:txBody>
                    <a:bodyPr/>
                    <a:lstStyle/>
                    <a:p>
                      <a:pPr marL="0" algn="ctr"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Cognos Dashboards</a:t>
                      </a:r>
                    </a:p>
                  </a:txBody>
                  <a:tcPr marL="13716" marR="13716" marT="13716" marB="13716">
                    <a:solidFill>
                      <a:schemeClr val="accent2">
                        <a:lumMod val="40000"/>
                        <a:lumOff val="60000"/>
                      </a:schemeClr>
                    </a:solidFill>
                  </a:tcPr>
                </a:tc>
                <a:tc>
                  <a:txBody>
                    <a:bodyPr/>
                    <a:lstStyle/>
                    <a:p>
                      <a:pPr marL="0" algn="ctr"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DataStage Edition</a:t>
                      </a:r>
                    </a:p>
                  </a:txBody>
                  <a:tcPr marL="13716" marR="13716" marT="13716" marB="13716">
                    <a:solidFill>
                      <a:schemeClr val="accent2">
                        <a:lumMod val="40000"/>
                        <a:lumOff val="60000"/>
                      </a:schemeClr>
                    </a:solidFill>
                  </a:tcPr>
                </a:tc>
                <a:tc>
                  <a:txBody>
                    <a:bodyPr/>
                    <a:lstStyle/>
                    <a:p>
                      <a:pPr marL="0" algn="ctr"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Data Virtualization</a:t>
                      </a:r>
                    </a:p>
                  </a:txBody>
                  <a:tcPr marL="13716" marR="13716" marT="13716" marB="13716">
                    <a:solidFill>
                      <a:schemeClr val="accent2">
                        <a:lumMod val="40000"/>
                        <a:lumOff val="60000"/>
                      </a:schemeClr>
                    </a:solidFill>
                  </a:tcPr>
                </a:tc>
                <a:tc>
                  <a:txBody>
                    <a:bodyPr/>
                    <a:lstStyle/>
                    <a:p>
                      <a:pPr marL="0" algn="ctr"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WKC</a:t>
                      </a:r>
                    </a:p>
                  </a:txBody>
                  <a:tcPr marL="13716" marR="13716" marT="13716" marB="13716">
                    <a:solidFill>
                      <a:schemeClr val="accent2">
                        <a:lumMod val="40000"/>
                        <a:lumOff val="60000"/>
                      </a:schemeClr>
                    </a:solidFill>
                  </a:tcPr>
                </a:tc>
                <a:tc>
                  <a:txBody>
                    <a:bodyPr/>
                    <a:lstStyle/>
                    <a:p>
                      <a:pPr marL="0" algn="ctr" defTabSz="914400" rtl="0" eaLnBrk="1" fontAlgn="t" latinLnBrk="0" hangingPunct="1"/>
                      <a:r>
                        <a:rPr lang="en-US" sz="800" b="1" i="0" u="none" strike="noStrike" kern="1200" dirty="0">
                          <a:solidFill>
                            <a:srgbClr val="000000"/>
                          </a:solidFill>
                          <a:effectLst/>
                          <a:latin typeface="Calibri" panose="020F0502020204030204" pitchFamily="34" charset="0"/>
                          <a:ea typeface="+mn-ea"/>
                          <a:cs typeface="+mn-cs"/>
                        </a:rPr>
                        <a:t>Watson Studio</a:t>
                      </a:r>
                    </a:p>
                  </a:txBody>
                  <a:tcPr marL="13716" marR="13716" marT="13716" marB="13716">
                    <a:solidFill>
                      <a:schemeClr val="accent2">
                        <a:lumMod val="40000"/>
                        <a:lumOff val="60000"/>
                      </a:schemeClr>
                    </a:solidFill>
                  </a:tcPr>
                </a:tc>
                <a:extLst>
                  <a:ext uri="{0D108BD9-81ED-4DB2-BD59-A6C34878D82A}">
                    <a16:rowId xmlns:a16="http://schemas.microsoft.com/office/drawing/2014/main" val="1776857411"/>
                  </a:ext>
                </a:extLst>
              </a:tr>
              <a:tr h="141732">
                <a:tc>
                  <a:txBody>
                    <a:bodyPr/>
                    <a:lstStyle/>
                    <a:p>
                      <a:pPr algn="l" fontAlgn="b"/>
                      <a:r>
                        <a:rPr lang="en-US" sz="800" b="0" i="0" u="none" strike="noStrike" dirty="0">
                          <a:solidFill>
                            <a:srgbClr val="000000"/>
                          </a:solidFill>
                          <a:effectLst/>
                          <a:latin typeface="+mn-lt"/>
                        </a:rPr>
                        <a:t>Looker</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818990180"/>
                  </a:ext>
                </a:extLst>
              </a:tr>
              <a:tr h="141732">
                <a:tc>
                  <a:txBody>
                    <a:bodyPr/>
                    <a:lstStyle/>
                    <a:p>
                      <a:pPr algn="l" fontAlgn="b"/>
                      <a:r>
                        <a:rPr lang="en-US" sz="800" b="0" i="0" u="none" strike="noStrike" dirty="0">
                          <a:solidFill>
                            <a:srgbClr val="000000"/>
                          </a:solidFill>
                          <a:effectLst/>
                          <a:latin typeface="+mn-lt"/>
                        </a:rPr>
                        <a:t>MariaDB</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438398425"/>
                  </a:ext>
                </a:extLst>
              </a:tr>
              <a:tr h="141732">
                <a:tc>
                  <a:txBody>
                    <a:bodyPr/>
                    <a:lstStyle/>
                    <a:p>
                      <a:pPr algn="l" fontAlgn="b"/>
                      <a:r>
                        <a:rPr lang="en-US" sz="800" b="0" i="0" u="none" strike="noStrike" dirty="0">
                          <a:solidFill>
                            <a:srgbClr val="000000"/>
                          </a:solidFill>
                          <a:effectLst/>
                          <a:latin typeface="+mn-lt"/>
                        </a:rPr>
                        <a:t>MSFT Azure Blob &amp; File</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538692372"/>
                  </a:ext>
                </a:extLst>
              </a:tr>
              <a:tr h="141732">
                <a:tc>
                  <a:txBody>
                    <a:bodyPr/>
                    <a:lstStyle/>
                    <a:p>
                      <a:pPr algn="l" fontAlgn="b"/>
                      <a:r>
                        <a:rPr lang="en-US" sz="800" b="0" i="0" u="none" strike="noStrike" dirty="0">
                          <a:solidFill>
                            <a:srgbClr val="000000"/>
                          </a:solidFill>
                          <a:effectLst/>
                          <a:latin typeface="+mn-lt"/>
                        </a:rPr>
                        <a:t>MSFT Azure Lake Store</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775356237"/>
                  </a:ext>
                </a:extLst>
              </a:tr>
              <a:tr h="141732">
                <a:tc>
                  <a:txBody>
                    <a:bodyPr/>
                    <a:lstStyle/>
                    <a:p>
                      <a:pPr algn="l" fontAlgn="b"/>
                      <a:r>
                        <a:rPr lang="en-US" sz="800" b="0" i="0" u="none" strike="noStrike" dirty="0">
                          <a:solidFill>
                            <a:srgbClr val="000000"/>
                          </a:solidFill>
                          <a:effectLst/>
                          <a:latin typeface="+mn-lt"/>
                        </a:rPr>
                        <a:t>MSFT Azure SQL DB</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273965802"/>
                  </a:ext>
                </a:extLst>
              </a:tr>
              <a:tr h="141732">
                <a:tc>
                  <a:txBody>
                    <a:bodyPr/>
                    <a:lstStyle/>
                    <a:p>
                      <a:pPr algn="l" fontAlgn="b"/>
                      <a:r>
                        <a:rPr lang="en-US" sz="800" b="0" i="0" u="none" strike="noStrike" dirty="0">
                          <a:solidFill>
                            <a:srgbClr val="000000"/>
                          </a:solidFill>
                          <a:effectLst/>
                          <a:latin typeface="+mn-lt"/>
                        </a:rPr>
                        <a:t>MSFT SQL Server</a:t>
                      </a: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060027567"/>
                  </a:ext>
                </a:extLst>
              </a:tr>
              <a:tr h="141732">
                <a:tc>
                  <a:txBody>
                    <a:bodyPr/>
                    <a:lstStyle/>
                    <a:p>
                      <a:pPr algn="l" fontAlgn="b"/>
                      <a:r>
                        <a:rPr lang="en-US" sz="800" b="0" i="0" u="none" strike="noStrike" dirty="0">
                          <a:solidFill>
                            <a:srgbClr val="000000"/>
                          </a:solidFill>
                          <a:effectLst/>
                          <a:latin typeface="+mn-lt"/>
                        </a:rPr>
                        <a:t>Minio</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484372359"/>
                  </a:ext>
                </a:extLst>
              </a:tr>
              <a:tr h="141732">
                <a:tc>
                  <a:txBody>
                    <a:bodyPr/>
                    <a:lstStyle/>
                    <a:p>
                      <a:pPr algn="l" fontAlgn="b"/>
                      <a:r>
                        <a:rPr lang="en-US" sz="800" b="0" i="0" u="none" strike="noStrike" dirty="0">
                          <a:solidFill>
                            <a:srgbClr val="000000"/>
                          </a:solidFill>
                          <a:effectLst/>
                          <a:latin typeface="+mn-lt"/>
                        </a:rPr>
                        <a:t>Mongo</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039278996"/>
                  </a:ext>
                </a:extLst>
              </a:tr>
              <a:tr h="141732">
                <a:tc>
                  <a:txBody>
                    <a:bodyPr/>
                    <a:lstStyle/>
                    <a:p>
                      <a:pPr algn="l" fontAlgn="b"/>
                      <a:r>
                        <a:rPr lang="en-US" sz="800" b="0" i="0" u="none" strike="noStrike" dirty="0">
                          <a:solidFill>
                            <a:srgbClr val="000000"/>
                          </a:solidFill>
                          <a:effectLst/>
                          <a:latin typeface="+mn-lt"/>
                        </a:rPr>
                        <a:t>MySQL</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372990747"/>
                  </a:ext>
                </a:extLst>
              </a:tr>
              <a:tr h="141732">
                <a:tc>
                  <a:txBody>
                    <a:bodyPr/>
                    <a:lstStyle/>
                    <a:p>
                      <a:pPr algn="l" fontAlgn="b"/>
                      <a:r>
                        <a:rPr lang="en-US" sz="800" b="0" i="0" u="none" strike="noStrike" dirty="0">
                          <a:solidFill>
                            <a:srgbClr val="000000"/>
                          </a:solidFill>
                          <a:effectLst/>
                          <a:latin typeface="+mn-lt"/>
                        </a:rPr>
                        <a:t>ODBC</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457933369"/>
                  </a:ext>
                </a:extLst>
              </a:tr>
              <a:tr h="141732">
                <a:tc>
                  <a:txBody>
                    <a:bodyPr/>
                    <a:lstStyle/>
                    <a:p>
                      <a:pPr algn="l" fontAlgn="b"/>
                      <a:r>
                        <a:rPr lang="en-US" sz="800" b="0" i="0" u="none" strike="noStrike" dirty="0">
                          <a:solidFill>
                            <a:srgbClr val="000000"/>
                          </a:solidFill>
                          <a:effectLst/>
                          <a:latin typeface="+mn-lt"/>
                        </a:rPr>
                        <a:t>OData</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826863072"/>
                  </a:ext>
                </a:extLst>
              </a:tr>
              <a:tr h="141732">
                <a:tc>
                  <a:txBody>
                    <a:bodyPr/>
                    <a:lstStyle/>
                    <a:p>
                      <a:pPr algn="l" fontAlgn="b"/>
                      <a:r>
                        <a:rPr lang="en-US" sz="800" b="0" i="0" u="none" strike="noStrike" dirty="0">
                          <a:solidFill>
                            <a:srgbClr val="000000"/>
                          </a:solidFill>
                          <a:effectLst/>
                          <a:latin typeface="+mn-lt"/>
                        </a:rPr>
                        <a:t>Oracle</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884737928"/>
                  </a:ext>
                </a:extLst>
              </a:tr>
              <a:tr h="141732">
                <a:tc>
                  <a:txBody>
                    <a:bodyPr/>
                    <a:lstStyle/>
                    <a:p>
                      <a:pPr algn="l" fontAlgn="b"/>
                      <a:r>
                        <a:rPr lang="en-US" sz="800" b="0" i="0" u="none" strike="noStrike" dirty="0">
                          <a:solidFill>
                            <a:srgbClr val="000000"/>
                          </a:solidFill>
                          <a:effectLst/>
                          <a:latin typeface="+mn-lt"/>
                        </a:rPr>
                        <a:t>Pivotal Greenplum</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235029732"/>
                  </a:ext>
                </a:extLst>
              </a:tr>
              <a:tr h="141732">
                <a:tc>
                  <a:txBody>
                    <a:bodyPr/>
                    <a:lstStyle/>
                    <a:p>
                      <a:pPr algn="l" fontAlgn="b"/>
                      <a:r>
                        <a:rPr lang="en-US" sz="800" b="0" i="0" u="none" strike="noStrike" dirty="0">
                          <a:solidFill>
                            <a:srgbClr val="000000"/>
                          </a:solidFill>
                          <a:effectLst/>
                          <a:latin typeface="+mn-lt"/>
                        </a:rPr>
                        <a:t>PostgreSQL</a:t>
                      </a: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143743477"/>
                  </a:ext>
                </a:extLst>
              </a:tr>
              <a:tr h="141732">
                <a:tc>
                  <a:txBody>
                    <a:bodyPr/>
                    <a:lstStyle/>
                    <a:p>
                      <a:pPr algn="l" fontAlgn="b"/>
                      <a:r>
                        <a:rPr lang="en-US" sz="800" b="0" i="0" u="none" strike="noStrike" dirty="0">
                          <a:solidFill>
                            <a:srgbClr val="000000"/>
                          </a:solidFill>
                          <a:effectLst/>
                          <a:latin typeface="+mn-lt"/>
                        </a:rPr>
                        <a:t>Salesforce.com</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924139587"/>
                  </a:ext>
                </a:extLst>
              </a:tr>
              <a:tr h="141732">
                <a:tc>
                  <a:txBody>
                    <a:bodyPr/>
                    <a:lstStyle/>
                    <a:p>
                      <a:pPr algn="l" fontAlgn="b"/>
                      <a:r>
                        <a:rPr lang="en-US" sz="800" b="0" i="0" u="none" strike="noStrike" dirty="0">
                          <a:solidFill>
                            <a:srgbClr val="000000"/>
                          </a:solidFill>
                          <a:effectLst/>
                          <a:latin typeface="+mn-lt"/>
                        </a:rPr>
                        <a:t>SAP HANA</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935352017"/>
                  </a:ext>
                </a:extLst>
              </a:tr>
              <a:tr h="141732">
                <a:tc>
                  <a:txBody>
                    <a:bodyPr/>
                    <a:lstStyle/>
                    <a:p>
                      <a:pPr algn="l" fontAlgn="b"/>
                      <a:r>
                        <a:rPr lang="en-US" sz="800" b="0" i="0" u="none" strike="noStrike" dirty="0">
                          <a:solidFill>
                            <a:srgbClr val="000000"/>
                          </a:solidFill>
                          <a:effectLst/>
                          <a:latin typeface="+mn-lt"/>
                        </a:rPr>
                        <a:t>SAP Data Object</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4287838610"/>
                  </a:ext>
                </a:extLst>
              </a:tr>
              <a:tr h="141732">
                <a:tc>
                  <a:txBody>
                    <a:bodyPr/>
                    <a:lstStyle/>
                    <a:p>
                      <a:pPr algn="l" fontAlgn="b"/>
                      <a:r>
                        <a:rPr lang="en-US" sz="800" b="0" i="0" u="none" strike="noStrike" dirty="0">
                          <a:solidFill>
                            <a:srgbClr val="000000"/>
                          </a:solidFill>
                          <a:effectLst/>
                          <a:latin typeface="+mn-lt"/>
                        </a:rPr>
                        <a:t>Snowflake</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644283619"/>
                  </a:ext>
                </a:extLst>
              </a:tr>
              <a:tr h="141732">
                <a:tc>
                  <a:txBody>
                    <a:bodyPr/>
                    <a:lstStyle/>
                    <a:p>
                      <a:pPr algn="l" fontAlgn="b"/>
                      <a:r>
                        <a:rPr lang="en-US" sz="800" b="0" i="0" u="none" strike="noStrike" dirty="0">
                          <a:solidFill>
                            <a:srgbClr val="000000"/>
                          </a:solidFill>
                          <a:effectLst/>
                          <a:latin typeface="+mn-lt"/>
                        </a:rPr>
                        <a:t>Sybase Enterprise</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4280291842"/>
                  </a:ext>
                </a:extLst>
              </a:tr>
              <a:tr h="141732">
                <a:tc>
                  <a:txBody>
                    <a:bodyPr/>
                    <a:lstStyle/>
                    <a:p>
                      <a:pPr algn="l" fontAlgn="b"/>
                      <a:r>
                        <a:rPr lang="en-US" sz="800" b="0" i="0" u="none" strike="noStrike" dirty="0">
                          <a:solidFill>
                            <a:srgbClr val="000000"/>
                          </a:solidFill>
                          <a:effectLst/>
                          <a:latin typeface="+mn-lt"/>
                        </a:rPr>
                        <a:t>Sybase IQ / OC</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841688985"/>
                  </a:ext>
                </a:extLst>
              </a:tr>
              <a:tr h="141732">
                <a:tc>
                  <a:txBody>
                    <a:bodyPr/>
                    <a:lstStyle/>
                    <a:p>
                      <a:pPr algn="l" fontAlgn="b"/>
                      <a:r>
                        <a:rPr lang="en-US" sz="800" b="0" i="0" u="none" strike="noStrike" dirty="0">
                          <a:solidFill>
                            <a:srgbClr val="000000"/>
                          </a:solidFill>
                          <a:effectLst/>
                          <a:latin typeface="+mn-lt"/>
                        </a:rPr>
                        <a:t>Tableau</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092033590"/>
                  </a:ext>
                </a:extLst>
              </a:tr>
              <a:tr h="141732">
                <a:tc>
                  <a:txBody>
                    <a:bodyPr/>
                    <a:lstStyle/>
                    <a:p>
                      <a:pPr algn="l" fontAlgn="b"/>
                      <a:r>
                        <a:rPr lang="en-US" sz="800" b="0" i="0" u="none" strike="noStrike" dirty="0">
                          <a:solidFill>
                            <a:srgbClr val="000000"/>
                          </a:solidFill>
                          <a:effectLst/>
                          <a:latin typeface="+mn-lt"/>
                        </a:rPr>
                        <a:t>Teradata</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600" b="0" i="1" u="none" strike="noStrike" dirty="0">
                          <a:solidFill>
                            <a:schemeClr val="tx1"/>
                          </a:solidFill>
                          <a:effectLst/>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4062849534"/>
                  </a:ext>
                </a:extLst>
              </a:tr>
            </a:tbl>
          </a:graphicData>
        </a:graphic>
      </p:graphicFrame>
      <p:sp>
        <p:nvSpPr>
          <p:cNvPr id="20" name="TextBox 19">
            <a:extLst>
              <a:ext uri="{FF2B5EF4-FFF2-40B4-BE49-F238E27FC236}">
                <a16:creationId xmlns:a16="http://schemas.microsoft.com/office/drawing/2014/main" id="{C7697BF6-7310-4D1E-BD5D-8434E036D430}"/>
              </a:ext>
            </a:extLst>
          </p:cNvPr>
          <p:cNvSpPr txBox="1"/>
          <p:nvPr/>
        </p:nvSpPr>
        <p:spPr>
          <a:xfrm>
            <a:off x="182568" y="777240"/>
            <a:ext cx="7989883" cy="300082"/>
          </a:xfrm>
          <a:prstGeom prst="rect">
            <a:avLst/>
          </a:prstGeom>
          <a:solidFill>
            <a:schemeClr val="tx1"/>
          </a:solidFill>
        </p:spPr>
        <p:txBody>
          <a:bodyPr wrap="square" rtlCol="0">
            <a:spAutoFit/>
          </a:bodyPr>
          <a:lstStyle/>
          <a:p>
            <a:pPr algn="l"/>
            <a:r>
              <a:rPr lang="en-US" b="1" dirty="0">
                <a:solidFill>
                  <a:schemeClr val="bg1"/>
                </a:solidFill>
              </a:rPr>
              <a:t>Connect directly to these data sources and perform the CPD component functionality shown</a:t>
            </a:r>
          </a:p>
        </p:txBody>
      </p:sp>
      <p:sp>
        <p:nvSpPr>
          <p:cNvPr id="5" name="Footer Placeholder 4">
            <a:extLst>
              <a:ext uri="{FF2B5EF4-FFF2-40B4-BE49-F238E27FC236}">
                <a16:creationId xmlns:a16="http://schemas.microsoft.com/office/drawing/2014/main" id="{7E2DB4A3-D343-9545-BB39-F02B89A19A1D}"/>
              </a:ext>
            </a:extLst>
          </p:cNvPr>
          <p:cNvSpPr>
            <a:spLocks noGrp="1"/>
          </p:cNvSpPr>
          <p:nvPr>
            <p:ph type="ftr" sz="quarter" idx="10"/>
          </p:nvPr>
        </p:nvSpPr>
        <p:spPr>
          <a:xfrm>
            <a:off x="128653" y="4976813"/>
            <a:ext cx="4114735" cy="166687"/>
          </a:xfrm>
        </p:spPr>
        <p:txBody>
          <a:bodyPr/>
          <a:lstStyle/>
          <a:p>
            <a:r>
              <a:rPr lang="en-US" dirty="0"/>
              <a:t>IBM Cloud Pak for Data Workshop v3.0.1 / © 2020 IBM Corporation</a:t>
            </a:r>
          </a:p>
        </p:txBody>
      </p:sp>
      <p:sp>
        <p:nvSpPr>
          <p:cNvPr id="9" name="Slide Number Placeholder 5">
            <a:extLst>
              <a:ext uri="{FF2B5EF4-FFF2-40B4-BE49-F238E27FC236}">
                <a16:creationId xmlns:a16="http://schemas.microsoft.com/office/drawing/2014/main" id="{D9097EC3-F411-41DB-B2A8-C77ACD46B079}"/>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38</a:t>
            </a:fld>
            <a:endParaRPr lang="en-US" dirty="0"/>
          </a:p>
        </p:txBody>
      </p:sp>
      <p:sp>
        <p:nvSpPr>
          <p:cNvPr id="10" name="Rectangle: Rounded Corners 4">
            <a:extLst>
              <a:ext uri="{FF2B5EF4-FFF2-40B4-BE49-F238E27FC236}">
                <a16:creationId xmlns:a16="http://schemas.microsoft.com/office/drawing/2014/main" id="{416CF0F7-923E-44B5-8F74-29130264674E}"/>
              </a:ext>
            </a:extLst>
          </p:cNvPr>
          <p:cNvSpPr/>
          <p:nvPr/>
        </p:nvSpPr>
        <p:spPr bwMode="auto">
          <a:xfrm>
            <a:off x="6113149" y="154831"/>
            <a:ext cx="2753552" cy="531526"/>
          </a:xfrm>
          <a:prstGeom prst="roundRect">
            <a:avLst>
              <a:gd name="adj" fmla="val 8323"/>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r>
              <a:rPr lang="en-US" sz="1013" dirty="0"/>
              <a:t>* Note: This list is constantly updated and shows what exists as of August 27, 2020.</a:t>
            </a:r>
          </a:p>
        </p:txBody>
      </p:sp>
    </p:spTree>
    <p:extLst>
      <p:ext uri="{BB962C8B-B14F-4D97-AF65-F5344CB8AC3E}">
        <p14:creationId xmlns:p14="http://schemas.microsoft.com/office/powerpoint/2010/main" val="1391297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683625" cy="603541"/>
          </a:xfrm>
        </p:spPr>
        <p:txBody>
          <a:bodyPr/>
          <a:lstStyle/>
          <a:p>
            <a:r>
              <a:rPr lang="en-US" dirty="0"/>
              <a:t>CPD Collect</a:t>
            </a:r>
            <a:br>
              <a:rPr lang="en-US" dirty="0"/>
            </a:br>
            <a:r>
              <a:rPr lang="en-US" sz="1800" dirty="0"/>
              <a:t>2. Connect to existing data sources: Data Files </a:t>
            </a:r>
            <a:endParaRPr lang="en-US" sz="750" dirty="0"/>
          </a:p>
        </p:txBody>
      </p:sp>
      <p:sp>
        <p:nvSpPr>
          <p:cNvPr id="20" name="TextBox 19">
            <a:extLst>
              <a:ext uri="{FF2B5EF4-FFF2-40B4-BE49-F238E27FC236}">
                <a16:creationId xmlns:a16="http://schemas.microsoft.com/office/drawing/2014/main" id="{C7697BF6-7310-4D1E-BD5D-8434E036D430}"/>
              </a:ext>
            </a:extLst>
          </p:cNvPr>
          <p:cNvSpPr txBox="1"/>
          <p:nvPr/>
        </p:nvSpPr>
        <p:spPr>
          <a:xfrm>
            <a:off x="182880" y="777240"/>
            <a:ext cx="7989883" cy="307777"/>
          </a:xfrm>
          <a:prstGeom prst="rect">
            <a:avLst/>
          </a:prstGeom>
          <a:solidFill>
            <a:schemeClr val="tx1"/>
          </a:solidFill>
        </p:spPr>
        <p:txBody>
          <a:bodyPr wrap="square" rtlCol="0">
            <a:spAutoFit/>
          </a:bodyPr>
          <a:lstStyle/>
          <a:p>
            <a:pPr algn="l"/>
            <a:r>
              <a:rPr lang="en-US" sz="1400" b="1" dirty="0">
                <a:solidFill>
                  <a:schemeClr val="bg1"/>
                </a:solidFill>
              </a:rPr>
              <a:t>Connect directly to these data sources and perform the CPD component functionality shown</a:t>
            </a:r>
          </a:p>
        </p:txBody>
      </p:sp>
      <p:graphicFrame>
        <p:nvGraphicFramePr>
          <p:cNvPr id="11" name="Table 10">
            <a:extLst>
              <a:ext uri="{FF2B5EF4-FFF2-40B4-BE49-F238E27FC236}">
                <a16:creationId xmlns:a16="http://schemas.microsoft.com/office/drawing/2014/main" id="{86F90BA4-38E8-490D-BBDB-4C687C7ADDC4}"/>
              </a:ext>
            </a:extLst>
          </p:cNvPr>
          <p:cNvGraphicFramePr>
            <a:graphicFrameLocks noGrp="1"/>
          </p:cNvGraphicFramePr>
          <p:nvPr>
            <p:extLst>
              <p:ext uri="{D42A27DB-BD31-4B8C-83A1-F6EECF244321}">
                <p14:modId xmlns:p14="http://schemas.microsoft.com/office/powerpoint/2010/main" val="1754879427"/>
              </p:ext>
            </p:extLst>
          </p:nvPr>
        </p:nvGraphicFramePr>
        <p:xfrm>
          <a:off x="292541" y="1063199"/>
          <a:ext cx="4737474" cy="868680"/>
        </p:xfrm>
        <a:graphic>
          <a:graphicData uri="http://schemas.openxmlformats.org/drawingml/2006/table">
            <a:tbl>
              <a:tblPr>
                <a:tableStyleId>{5C22544A-7EE6-4342-B048-85BDC9FD1C3A}</a:tableStyleId>
              </a:tblPr>
              <a:tblGrid>
                <a:gridCol w="1647838">
                  <a:extLst>
                    <a:ext uri="{9D8B030D-6E8A-4147-A177-3AD203B41FA5}">
                      <a16:colId xmlns:a16="http://schemas.microsoft.com/office/drawing/2014/main" val="1181478523"/>
                    </a:ext>
                  </a:extLst>
                </a:gridCol>
                <a:gridCol w="586819">
                  <a:extLst>
                    <a:ext uri="{9D8B030D-6E8A-4147-A177-3AD203B41FA5}">
                      <a16:colId xmlns:a16="http://schemas.microsoft.com/office/drawing/2014/main" val="833183844"/>
                    </a:ext>
                  </a:extLst>
                </a:gridCol>
                <a:gridCol w="551468">
                  <a:extLst>
                    <a:ext uri="{9D8B030D-6E8A-4147-A177-3AD203B41FA5}">
                      <a16:colId xmlns:a16="http://schemas.microsoft.com/office/drawing/2014/main" val="744736576"/>
                    </a:ext>
                  </a:extLst>
                </a:gridCol>
                <a:gridCol w="650450">
                  <a:extLst>
                    <a:ext uri="{9D8B030D-6E8A-4147-A177-3AD203B41FA5}">
                      <a16:colId xmlns:a16="http://schemas.microsoft.com/office/drawing/2014/main" val="1847568743"/>
                    </a:ext>
                  </a:extLst>
                </a:gridCol>
                <a:gridCol w="473697">
                  <a:extLst>
                    <a:ext uri="{9D8B030D-6E8A-4147-A177-3AD203B41FA5}">
                      <a16:colId xmlns:a16="http://schemas.microsoft.com/office/drawing/2014/main" val="385801280"/>
                    </a:ext>
                  </a:extLst>
                </a:gridCol>
                <a:gridCol w="827202">
                  <a:extLst>
                    <a:ext uri="{9D8B030D-6E8A-4147-A177-3AD203B41FA5}">
                      <a16:colId xmlns:a16="http://schemas.microsoft.com/office/drawing/2014/main" val="1453685802"/>
                    </a:ext>
                  </a:extLst>
                </a:gridCol>
              </a:tblGrid>
              <a:tr h="256032">
                <a:tc>
                  <a:txBody>
                    <a:bodyPr/>
                    <a:lstStyle/>
                    <a:p>
                      <a:pPr algn="l" fontAlgn="t"/>
                      <a:r>
                        <a:rPr lang="en-US" sz="800" b="1" i="0" u="none" strike="noStrike" kern="1200" dirty="0">
                          <a:solidFill>
                            <a:schemeClr val="tx1"/>
                          </a:solidFill>
                          <a:effectLst/>
                          <a:latin typeface="Calibri" panose="020F0502020204030204" pitchFamily="34" charset="0"/>
                          <a:ea typeface="+mn-ea"/>
                          <a:cs typeface="+mn-cs"/>
                        </a:rPr>
                        <a:t>Other Data Sources</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chemeClr val="tx1"/>
                          </a:solidFill>
                          <a:effectLst/>
                          <a:latin typeface="Calibri" panose="020F0502020204030204" pitchFamily="34" charset="0"/>
                          <a:ea typeface="+mn-ea"/>
                          <a:cs typeface="+mn-cs"/>
                        </a:rPr>
                        <a:t>Cognos Dashboards</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chemeClr val="tx1"/>
                          </a:solidFill>
                          <a:effectLst/>
                          <a:latin typeface="Calibri" panose="020F0502020204030204" pitchFamily="34" charset="0"/>
                          <a:ea typeface="+mn-ea"/>
                          <a:cs typeface="+mn-cs"/>
                        </a:rPr>
                        <a:t>DataStage Edition</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chemeClr val="tx1"/>
                          </a:solidFill>
                          <a:effectLst/>
                          <a:latin typeface="Calibri" panose="020F0502020204030204" pitchFamily="34" charset="0"/>
                          <a:ea typeface="+mn-ea"/>
                          <a:cs typeface="+mn-cs"/>
                        </a:rPr>
                        <a:t>Data Virtualization</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chemeClr val="tx1"/>
                          </a:solidFill>
                          <a:effectLst/>
                          <a:latin typeface="Calibri" panose="020F0502020204030204" pitchFamily="34" charset="0"/>
                          <a:ea typeface="+mn-ea"/>
                          <a:cs typeface="+mn-cs"/>
                        </a:rPr>
                        <a:t>WKC</a:t>
                      </a:r>
                    </a:p>
                  </a:txBody>
                  <a:tcPr marL="13716" marR="13716" marT="13716" marB="13716">
                    <a:solidFill>
                      <a:schemeClr val="accent2">
                        <a:lumMod val="40000"/>
                        <a:lumOff val="60000"/>
                      </a:schemeClr>
                    </a:solidFill>
                  </a:tcPr>
                </a:tc>
                <a:tc>
                  <a:txBody>
                    <a:bodyPr/>
                    <a:lstStyle/>
                    <a:p>
                      <a:pPr algn="ctr" fontAlgn="t"/>
                      <a:r>
                        <a:rPr lang="en-US" sz="800" b="1" i="0" u="none" strike="noStrike" kern="1200" dirty="0">
                          <a:solidFill>
                            <a:schemeClr val="tx1"/>
                          </a:solidFill>
                          <a:effectLst/>
                          <a:latin typeface="Calibri" panose="020F0502020204030204" pitchFamily="34" charset="0"/>
                          <a:ea typeface="+mn-ea"/>
                          <a:cs typeface="+mn-cs"/>
                        </a:rPr>
                        <a:t>Watson Studio</a:t>
                      </a:r>
                    </a:p>
                  </a:txBody>
                  <a:tcPr marL="13716" marR="13716" marT="13716" marB="13716">
                    <a:solidFill>
                      <a:schemeClr val="accent2">
                        <a:lumMod val="40000"/>
                        <a:lumOff val="60000"/>
                      </a:schemeClr>
                    </a:solidFill>
                  </a:tcPr>
                </a:tc>
                <a:extLst>
                  <a:ext uri="{0D108BD9-81ED-4DB2-BD59-A6C34878D82A}">
                    <a16:rowId xmlns:a16="http://schemas.microsoft.com/office/drawing/2014/main" val="1865807027"/>
                  </a:ext>
                </a:extLst>
              </a:tr>
              <a:tr h="141732">
                <a:tc>
                  <a:txBody>
                    <a:bodyPr/>
                    <a:lstStyle/>
                    <a:p>
                      <a:pPr algn="l" fontAlgn="b"/>
                      <a:r>
                        <a:rPr lang="en-US" sz="800" u="none" strike="noStrike" dirty="0">
                          <a:solidFill>
                            <a:schemeClr val="tx1"/>
                          </a:solidFill>
                          <a:effectLst/>
                        </a:rPr>
                        <a:t>Comma Separated Value (CSV) files</a:t>
                      </a:r>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r>
                        <a:rPr kumimoji="0" lang="en-US" sz="600" b="0" i="1" u="none" strike="noStrike" kern="1200" cap="none" spc="0" normalizeH="0" baseline="0" noProof="0" dirty="0">
                          <a:ln>
                            <a:noFill/>
                          </a:ln>
                          <a:solidFill>
                            <a:schemeClr val="tx1"/>
                          </a:solidFill>
                          <a:effectLst/>
                          <a:uLnTx/>
                          <a:uFillTx/>
                          <a:latin typeface="+mn-lt"/>
                          <a:ea typeface="+mn-ea"/>
                          <a:cs typeface="+mn-cs"/>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schemeClr val="tx1"/>
                          </a:solidFill>
                          <a:effectLst/>
                          <a:uLnTx/>
                          <a:uFillTx/>
                          <a:latin typeface="Arial"/>
                          <a:ea typeface="+mn-ea"/>
                          <a:cs typeface="+mn-cs"/>
                        </a:rPr>
                        <a:t>✔</a:t>
                      </a:r>
                      <a:endParaRPr kumimoji="0" lang="en-US" sz="600" b="0" i="1"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schemeClr val="tx1"/>
                          </a:solidFill>
                          <a:effectLst/>
                          <a:uLnTx/>
                          <a:uFillTx/>
                          <a:latin typeface="Arial"/>
                          <a:ea typeface="+mn-ea"/>
                          <a:cs typeface="+mn-cs"/>
                        </a:rPr>
                        <a:t>✔</a:t>
                      </a:r>
                      <a:endParaRPr kumimoji="0" lang="en-US" sz="600" b="0" i="1"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schemeClr val="tx1"/>
                          </a:solidFill>
                          <a:effectLst/>
                          <a:uLnTx/>
                          <a:uFillTx/>
                          <a:latin typeface="+mn-lt"/>
                          <a:ea typeface="+mn-ea"/>
                          <a:cs typeface="+mn-cs"/>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2726746543"/>
                  </a:ext>
                </a:extLst>
              </a:tr>
              <a:tr h="141732">
                <a:tc>
                  <a:txBody>
                    <a:bodyPr/>
                    <a:lstStyle/>
                    <a:p>
                      <a:pPr algn="l" fontAlgn="b"/>
                      <a:r>
                        <a:rPr lang="en-US" sz="800" u="none" strike="noStrike" dirty="0">
                          <a:solidFill>
                            <a:schemeClr val="tx1"/>
                          </a:solidFill>
                          <a:effectLst/>
                        </a:rPr>
                        <a:t>Microsoft Excel Spreadsheets</a:t>
                      </a:r>
                      <a:endParaRPr lang="en-US" sz="800" b="0" i="0"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schemeClr val="tx1"/>
                          </a:solidFill>
                          <a:effectLst/>
                          <a:uLnTx/>
                          <a:uFillTx/>
                          <a:latin typeface="+mn-lt"/>
                          <a:ea typeface="+mn-ea"/>
                          <a:cs typeface="+mn-cs"/>
                        </a:rPr>
                        <a:t>✔</a:t>
                      </a:r>
                      <a:endParaRPr kumimoji="0" lang="en-US" sz="600" b="0" i="1"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r>
                        <a:rPr kumimoji="0" lang="en-US" sz="600" b="0" i="1" u="none" strike="noStrike" kern="1200" cap="none" spc="0" normalizeH="0" baseline="0" noProof="0" dirty="0">
                          <a:ln>
                            <a:noFill/>
                          </a:ln>
                          <a:solidFill>
                            <a:schemeClr val="tx1"/>
                          </a:solidFill>
                          <a:effectLst/>
                          <a:uLnTx/>
                          <a:uFillTx/>
                          <a:latin typeface="+mn-lt"/>
                          <a:ea typeface="+mn-ea"/>
                          <a:cs typeface="+mn-cs"/>
                        </a:rPr>
                        <a:t>✔</a:t>
                      </a:r>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095434335"/>
                  </a:ext>
                </a:extLst>
              </a:tr>
              <a:tr h="141732">
                <a:tc>
                  <a:txBody>
                    <a:bodyPr/>
                    <a:lstStyle/>
                    <a:p>
                      <a:pPr algn="l" fontAlgn="b"/>
                      <a:r>
                        <a:rPr lang="en-US" sz="800" u="none" strike="noStrike" kern="1200" dirty="0">
                          <a:solidFill>
                            <a:schemeClr val="tx1"/>
                          </a:solidFill>
                          <a:effectLst/>
                          <a:latin typeface="+mn-lt"/>
                          <a:ea typeface="+mn-ea"/>
                          <a:cs typeface="+mn-cs"/>
                        </a:rPr>
                        <a:t>Sequential File</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schemeClr val="tx1"/>
                          </a:solidFill>
                          <a:effectLst/>
                          <a:uLnTx/>
                          <a:uFillTx/>
                          <a:latin typeface="+mn-lt"/>
                          <a:ea typeface="+mn-ea"/>
                          <a:cs typeface="+mn-cs"/>
                        </a:rPr>
                        <a:t>✔</a:t>
                      </a:r>
                      <a:endParaRPr kumimoji="0" lang="en-US" sz="600" b="0" i="1"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999270493"/>
                  </a:ext>
                </a:extLst>
              </a:tr>
              <a:tr h="141732">
                <a:tc>
                  <a:txBody>
                    <a:bodyPr/>
                    <a:lstStyle/>
                    <a:p>
                      <a:pPr algn="l" fontAlgn="b"/>
                      <a:r>
                        <a:rPr lang="en-US" sz="800" u="none" strike="noStrike" kern="1200" dirty="0">
                          <a:solidFill>
                            <a:schemeClr val="tx1"/>
                          </a:solidFill>
                          <a:effectLst/>
                          <a:latin typeface="+mn-lt"/>
                          <a:ea typeface="+mn-ea"/>
                          <a:cs typeface="+mn-cs"/>
                        </a:rPr>
                        <a:t>Tab Separated Value (TSV) files</a:t>
                      </a: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3716" marR="13716" marT="13716" marB="13716"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schemeClr val="tx1"/>
                          </a:solidFill>
                          <a:effectLst/>
                          <a:uLnTx/>
                          <a:uFillTx/>
                          <a:latin typeface="+mn-lt"/>
                          <a:ea typeface="+mn-ea"/>
                          <a:cs typeface="+mn-cs"/>
                        </a:rPr>
                        <a:t>✔</a:t>
                      </a:r>
                      <a:endParaRPr kumimoji="0" lang="en-US" sz="600" b="0" i="1"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tc>
                  <a:txBody>
                    <a:bodyPr/>
                    <a:lstStyle/>
                    <a:p>
                      <a:pPr algn="ctr" fontAlgn="b"/>
                      <a:endParaRPr lang="en-US" sz="600" b="0" i="1" u="none" strike="noStrike" dirty="0">
                        <a:solidFill>
                          <a:schemeClr val="tx1"/>
                        </a:solidFill>
                        <a:effectLst/>
                        <a:latin typeface="Calibri" panose="020F0502020204030204" pitchFamily="34" charset="0"/>
                      </a:endParaRPr>
                    </a:p>
                  </a:txBody>
                  <a:tcPr marL="13716" marR="13716" marT="13716" marB="13716" anchor="b"/>
                </a:tc>
                <a:extLst>
                  <a:ext uri="{0D108BD9-81ED-4DB2-BD59-A6C34878D82A}">
                    <a16:rowId xmlns:a16="http://schemas.microsoft.com/office/drawing/2014/main" val="399446391"/>
                  </a:ext>
                </a:extLst>
              </a:tr>
            </a:tbl>
          </a:graphicData>
        </a:graphic>
      </p:graphicFrame>
      <p:sp>
        <p:nvSpPr>
          <p:cNvPr id="12" name="Text Box 43">
            <a:extLst>
              <a:ext uri="{FF2B5EF4-FFF2-40B4-BE49-F238E27FC236}">
                <a16:creationId xmlns:a16="http://schemas.microsoft.com/office/drawing/2014/main" id="{5929F2A4-6FDD-4883-9B04-BC98DC726BF3}"/>
              </a:ext>
            </a:extLst>
          </p:cNvPr>
          <p:cNvSpPr txBox="1">
            <a:spLocks noChangeArrowheads="1"/>
          </p:cNvSpPr>
          <p:nvPr/>
        </p:nvSpPr>
        <p:spPr bwMode="auto">
          <a:xfrm>
            <a:off x="4790594" y="1934021"/>
            <a:ext cx="239421" cy="161583"/>
          </a:xfrm>
          <a:prstGeom prst="rect">
            <a:avLst/>
          </a:prstGeom>
          <a:noFill/>
          <a:ln w="12700" algn="ctr">
            <a:noFill/>
            <a:miter lim="800000"/>
            <a:headEnd/>
            <a:tailEnd/>
          </a:ln>
        </p:spPr>
        <p:txBody>
          <a:bodyPr>
            <a:spAutoFit/>
          </a:bodyPr>
          <a:lstStyle/>
          <a:p>
            <a:pPr defTabSz="514350">
              <a:buClr>
                <a:srgbClr val="EAEAEA"/>
              </a:buClr>
            </a:pPr>
            <a:r>
              <a:rPr lang="en-US" sz="450" dirty="0">
                <a:solidFill>
                  <a:srgbClr val="000000"/>
                </a:solidFill>
                <a:latin typeface="Freestyle Script"/>
              </a:rPr>
              <a:t>BV</a:t>
            </a:r>
          </a:p>
        </p:txBody>
      </p:sp>
      <p:sp>
        <p:nvSpPr>
          <p:cNvPr id="7" name="TextBox 6">
            <a:extLst>
              <a:ext uri="{FF2B5EF4-FFF2-40B4-BE49-F238E27FC236}">
                <a16:creationId xmlns:a16="http://schemas.microsoft.com/office/drawing/2014/main" id="{4FA58055-6A72-4050-9F67-1A626EEDF835}"/>
              </a:ext>
            </a:extLst>
          </p:cNvPr>
          <p:cNvSpPr txBox="1"/>
          <p:nvPr/>
        </p:nvSpPr>
        <p:spPr>
          <a:xfrm>
            <a:off x="182880" y="2038244"/>
            <a:ext cx="6737128" cy="307777"/>
          </a:xfrm>
          <a:prstGeom prst="rect">
            <a:avLst/>
          </a:prstGeom>
          <a:solidFill>
            <a:schemeClr val="tx1"/>
          </a:solidFill>
        </p:spPr>
        <p:txBody>
          <a:bodyPr wrap="square" rtlCol="0">
            <a:spAutoFit/>
          </a:bodyPr>
          <a:lstStyle/>
          <a:p>
            <a:pPr algn="l"/>
            <a:r>
              <a:rPr lang="en-US" sz="1400" b="1" dirty="0">
                <a:solidFill>
                  <a:schemeClr val="bg1"/>
                </a:solidFill>
                <a:latin typeface="IBM Plex Sans" panose="020B0503050203000203" pitchFamily="34" charset="0"/>
                <a:ea typeface="+mj-ea"/>
                <a:cs typeface="+mj-cs"/>
              </a:rPr>
              <a:t>Connecting to any of the data sources by service:</a:t>
            </a:r>
          </a:p>
        </p:txBody>
      </p:sp>
      <p:graphicFrame>
        <p:nvGraphicFramePr>
          <p:cNvPr id="8" name="Table 7">
            <a:extLst>
              <a:ext uri="{FF2B5EF4-FFF2-40B4-BE49-F238E27FC236}">
                <a16:creationId xmlns:a16="http://schemas.microsoft.com/office/drawing/2014/main" id="{8EFB9F37-BA84-4263-B5B5-8BE8C2C088E0}"/>
              </a:ext>
            </a:extLst>
          </p:cNvPr>
          <p:cNvGraphicFramePr>
            <a:graphicFrameLocks noGrp="1"/>
          </p:cNvGraphicFramePr>
          <p:nvPr>
            <p:extLst>
              <p:ext uri="{D42A27DB-BD31-4B8C-83A1-F6EECF244321}">
                <p14:modId xmlns:p14="http://schemas.microsoft.com/office/powerpoint/2010/main" val="4016656474"/>
              </p:ext>
            </p:extLst>
          </p:nvPr>
        </p:nvGraphicFramePr>
        <p:xfrm>
          <a:off x="292541" y="2329947"/>
          <a:ext cx="7989883" cy="2552700"/>
        </p:xfrm>
        <a:graphic>
          <a:graphicData uri="http://schemas.openxmlformats.org/drawingml/2006/table">
            <a:tbl>
              <a:tblPr>
                <a:tableStyleId>{5C22544A-7EE6-4342-B048-85BDC9FD1C3A}</a:tableStyleId>
              </a:tblPr>
              <a:tblGrid>
                <a:gridCol w="1738235">
                  <a:extLst>
                    <a:ext uri="{9D8B030D-6E8A-4147-A177-3AD203B41FA5}">
                      <a16:colId xmlns:a16="http://schemas.microsoft.com/office/drawing/2014/main" val="1181478523"/>
                    </a:ext>
                  </a:extLst>
                </a:gridCol>
                <a:gridCol w="6251648">
                  <a:extLst>
                    <a:ext uri="{9D8B030D-6E8A-4147-A177-3AD203B41FA5}">
                      <a16:colId xmlns:a16="http://schemas.microsoft.com/office/drawing/2014/main" val="833183844"/>
                    </a:ext>
                  </a:extLst>
                </a:gridCol>
              </a:tblGrid>
              <a:tr h="164637">
                <a:tc>
                  <a:txBody>
                    <a:bodyPr/>
                    <a:lstStyle/>
                    <a:p>
                      <a:pPr algn="l" fontAlgn="t"/>
                      <a:r>
                        <a:rPr lang="en-US" sz="1100" b="1" u="none" strike="noStrike" dirty="0">
                          <a:solidFill>
                            <a:schemeClr val="tx1"/>
                          </a:solidFill>
                          <a:effectLst/>
                        </a:rPr>
                        <a:t>Service</a:t>
                      </a:r>
                      <a:endParaRPr lang="en-US" sz="1100" b="1" i="0" u="none" strike="noStrike" dirty="0">
                        <a:solidFill>
                          <a:schemeClr val="tx1"/>
                        </a:solidFill>
                        <a:effectLst/>
                        <a:latin typeface="Calibri" panose="020F0502020204030204" pitchFamily="34" charset="0"/>
                      </a:endParaRPr>
                    </a:p>
                  </a:txBody>
                  <a:tcPr marL="13716" marR="13716" marT="13716" marB="13716">
                    <a:solidFill>
                      <a:schemeClr val="accent2">
                        <a:lumMod val="40000"/>
                        <a:lumOff val="60000"/>
                      </a:schemeClr>
                    </a:solidFill>
                  </a:tcPr>
                </a:tc>
                <a:tc>
                  <a:txBody>
                    <a:bodyPr/>
                    <a:lstStyle/>
                    <a:p>
                      <a:pPr algn="l" fontAlgn="t"/>
                      <a:r>
                        <a:rPr lang="en-US" sz="1100" b="1" u="none" strike="noStrike" kern="1200" dirty="0">
                          <a:solidFill>
                            <a:schemeClr val="tx1"/>
                          </a:solidFill>
                          <a:effectLst/>
                          <a:latin typeface="+mn-lt"/>
                          <a:ea typeface="+mn-ea"/>
                          <a:cs typeface="+mn-cs"/>
                        </a:rPr>
                        <a:t>Comment</a:t>
                      </a:r>
                    </a:p>
                  </a:txBody>
                  <a:tcPr marL="13716" marR="13716" marT="13716" marB="13716">
                    <a:solidFill>
                      <a:schemeClr val="accent2">
                        <a:lumMod val="40000"/>
                        <a:lumOff val="60000"/>
                      </a:schemeClr>
                    </a:solidFill>
                  </a:tcPr>
                </a:tc>
                <a:extLst>
                  <a:ext uri="{0D108BD9-81ED-4DB2-BD59-A6C34878D82A}">
                    <a16:rowId xmlns:a16="http://schemas.microsoft.com/office/drawing/2014/main" val="1865807027"/>
                  </a:ext>
                </a:extLst>
              </a:tr>
              <a:tr h="278850">
                <a:tc>
                  <a:txBody>
                    <a:bodyPr/>
                    <a:lstStyle/>
                    <a:p>
                      <a:pPr algn="l" fontAlgn="b"/>
                      <a:r>
                        <a:rPr lang="en-US" sz="1100" b="1" u="none" strike="noStrike" dirty="0">
                          <a:solidFill>
                            <a:schemeClr val="tx1"/>
                          </a:solidFill>
                          <a:effectLst/>
                        </a:rPr>
                        <a:t>Cognos Dashboards</a:t>
                      </a:r>
                      <a:endParaRPr lang="en-US" sz="1100" b="1" i="0" u="none" strike="noStrike" dirty="0">
                        <a:solidFill>
                          <a:schemeClr val="tx1"/>
                        </a:solidFill>
                        <a:effectLst/>
                        <a:latin typeface="Calibri" panose="020F0502020204030204" pitchFamily="34" charset="0"/>
                      </a:endParaRPr>
                    </a:p>
                  </a:txBody>
                  <a:tcPr marL="13716" marR="13716" marT="13716" marB="13716"/>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100" u="none" strike="noStrike" kern="1200" dirty="0">
                          <a:solidFill>
                            <a:schemeClr val="tx1"/>
                          </a:solidFill>
                          <a:effectLst/>
                          <a:latin typeface="+mn-lt"/>
                          <a:ea typeface="+mn-ea"/>
                          <a:cs typeface="+mn-cs"/>
                        </a:rPr>
                        <a:t>You can use the local and remote data sets that already exist in your analytics projects.</a:t>
                      </a:r>
                    </a:p>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100" u="none" strike="noStrike" kern="1200" dirty="0">
                          <a:solidFill>
                            <a:schemeClr val="tx1"/>
                          </a:solidFill>
                          <a:effectLst/>
                          <a:latin typeface="+mn-lt"/>
                          <a:ea typeface="+mn-ea"/>
                          <a:cs typeface="+mn-cs"/>
                        </a:rPr>
                        <a:t>You can create connections by selecting </a:t>
                      </a:r>
                      <a:r>
                        <a:rPr lang="en-US" sz="1100" i="1" u="none" strike="noStrike" kern="1200" dirty="0">
                          <a:solidFill>
                            <a:schemeClr val="tx1"/>
                          </a:solidFill>
                          <a:effectLst/>
                          <a:latin typeface="+mn-lt"/>
                          <a:ea typeface="+mn-ea"/>
                          <a:cs typeface="+mn-cs"/>
                        </a:rPr>
                        <a:t>Add data </a:t>
                      </a:r>
                      <a:r>
                        <a:rPr lang="en-US" sz="1100" u="none" strike="noStrike" kern="1200" dirty="0">
                          <a:solidFill>
                            <a:schemeClr val="tx1"/>
                          </a:solidFill>
                          <a:effectLst/>
                          <a:latin typeface="+mn-lt"/>
                          <a:ea typeface="+mn-ea"/>
                          <a:cs typeface="+mn-cs"/>
                        </a:rPr>
                        <a:t>source from the analytics dashboard menu. </a:t>
                      </a:r>
                    </a:p>
                  </a:txBody>
                  <a:tcPr marL="13716" marR="13716" marT="13716" marB="13716"/>
                </a:tc>
                <a:extLst>
                  <a:ext uri="{0D108BD9-81ED-4DB2-BD59-A6C34878D82A}">
                    <a16:rowId xmlns:a16="http://schemas.microsoft.com/office/drawing/2014/main" val="2726746543"/>
                  </a:ext>
                </a:extLst>
              </a:tr>
              <a:tr h="278850">
                <a:tc>
                  <a:txBody>
                    <a:bodyPr/>
                    <a:lstStyle/>
                    <a:p>
                      <a:pPr algn="l" fontAlgn="b"/>
                      <a:r>
                        <a:rPr lang="en-US" sz="1100" b="1" u="none" strike="noStrike" dirty="0">
                          <a:solidFill>
                            <a:schemeClr val="tx1"/>
                          </a:solidFill>
                          <a:effectLst/>
                        </a:rPr>
                        <a:t>DataStage Edition</a:t>
                      </a:r>
                      <a:endParaRPr lang="en-US" sz="1100" b="1" i="0" u="none" strike="noStrike" dirty="0">
                        <a:solidFill>
                          <a:schemeClr val="tx1"/>
                        </a:solidFill>
                        <a:effectLst/>
                        <a:latin typeface="Calibri" panose="020F0502020204030204" pitchFamily="34" charset="0"/>
                      </a:endParaRPr>
                    </a:p>
                  </a:txBody>
                  <a:tcPr marL="13716" marR="13716" marT="13716" marB="13716"/>
                </a:tc>
                <a:tc>
                  <a:txBody>
                    <a:bodyPr/>
                    <a:lstStyle/>
                    <a:p>
                      <a:pPr marL="0" indent="0" algn="l" fontAlgn="b">
                        <a:spcBef>
                          <a:spcPts val="0"/>
                        </a:spcBef>
                        <a:spcAft>
                          <a:spcPts val="0"/>
                        </a:spcAft>
                        <a:buFont typeface="Arial" panose="020B0604020202020204" pitchFamily="34" charset="0"/>
                        <a:buNone/>
                      </a:pPr>
                      <a:r>
                        <a:rPr lang="en-US" sz="1100" u="none" strike="noStrike" kern="1200" dirty="0">
                          <a:solidFill>
                            <a:schemeClr val="tx1"/>
                          </a:solidFill>
                          <a:effectLst/>
                          <a:latin typeface="+mn-lt"/>
                          <a:ea typeface="+mn-ea"/>
                          <a:cs typeface="+mn-cs"/>
                        </a:rPr>
                        <a:t>You can transform data that is in a catalog by searching for the data that you want to use and selecting </a:t>
                      </a:r>
                      <a:r>
                        <a:rPr lang="en-US" sz="1100" i="1" u="none" strike="noStrike" kern="1200" dirty="0">
                          <a:solidFill>
                            <a:schemeClr val="tx1"/>
                          </a:solidFill>
                          <a:effectLst/>
                          <a:latin typeface="+mn-lt"/>
                          <a:ea typeface="+mn-ea"/>
                          <a:cs typeface="+mn-cs"/>
                        </a:rPr>
                        <a:t>Transform</a:t>
                      </a:r>
                      <a:r>
                        <a:rPr lang="en-US" sz="1100" u="none" strike="noStrike" kern="1200" dirty="0">
                          <a:solidFill>
                            <a:schemeClr val="tx1"/>
                          </a:solidFill>
                          <a:effectLst/>
                          <a:latin typeface="+mn-lt"/>
                          <a:ea typeface="+mn-ea"/>
                          <a:cs typeface="+mn-cs"/>
                        </a:rPr>
                        <a:t>.</a:t>
                      </a:r>
                    </a:p>
                  </a:txBody>
                  <a:tcPr marL="13716" marR="13716" marT="13716" marB="13716"/>
                </a:tc>
                <a:extLst>
                  <a:ext uri="{0D108BD9-81ED-4DB2-BD59-A6C34878D82A}">
                    <a16:rowId xmlns:a16="http://schemas.microsoft.com/office/drawing/2014/main" val="3095434335"/>
                  </a:ext>
                </a:extLst>
              </a:tr>
              <a:tr h="278850">
                <a:tc>
                  <a:txBody>
                    <a:bodyPr/>
                    <a:lstStyle/>
                    <a:p>
                      <a:pPr algn="l" fontAlgn="b"/>
                      <a:r>
                        <a:rPr lang="en-US" sz="1100" b="1" u="none" strike="noStrike" kern="1200" dirty="0">
                          <a:solidFill>
                            <a:schemeClr val="tx1"/>
                          </a:solidFill>
                          <a:effectLst/>
                          <a:latin typeface="+mn-lt"/>
                          <a:ea typeface="+mn-ea"/>
                          <a:cs typeface="+mn-cs"/>
                        </a:rPr>
                        <a:t>Data Virtualization</a:t>
                      </a:r>
                    </a:p>
                  </a:txBody>
                  <a:tcPr marL="13716" marR="13716" marT="13716" marB="13716"/>
                </a:tc>
                <a:tc>
                  <a:txBody>
                    <a:bodyPr/>
                    <a:lstStyle/>
                    <a:p>
                      <a:pPr marL="0" indent="0">
                        <a:spcBef>
                          <a:spcPts val="0"/>
                        </a:spcBef>
                        <a:spcAft>
                          <a:spcPts val="0"/>
                        </a:spcAft>
                        <a:buFont typeface="Arial" panose="020B0604020202020204" pitchFamily="34" charset="0"/>
                        <a:buNone/>
                      </a:pPr>
                      <a:r>
                        <a:rPr lang="en-US" sz="1100" u="none" strike="noStrike" kern="1200" dirty="0">
                          <a:solidFill>
                            <a:schemeClr val="tx1"/>
                          </a:solidFill>
                          <a:effectLst/>
                          <a:latin typeface="+mn-lt"/>
                          <a:ea typeface="+mn-ea"/>
                          <a:cs typeface="+mn-cs"/>
                        </a:rPr>
                        <a:t>You can create connections that can be used to virtualize data from the following locations:</a:t>
                      </a:r>
                    </a:p>
                    <a:p>
                      <a:pPr marL="0" indent="0">
                        <a:spcBef>
                          <a:spcPts val="0"/>
                        </a:spcBef>
                        <a:spcAft>
                          <a:spcPts val="0"/>
                        </a:spcAft>
                        <a:buFont typeface="Arial" panose="020B0604020202020204" pitchFamily="34" charset="0"/>
                        <a:buNone/>
                      </a:pPr>
                      <a:r>
                        <a:rPr lang="en-US" sz="1100" u="none" strike="noStrike" kern="1200" dirty="0">
                          <a:solidFill>
                            <a:schemeClr val="tx1"/>
                          </a:solidFill>
                          <a:effectLst/>
                          <a:latin typeface="+mn-lt"/>
                          <a:ea typeface="+mn-ea"/>
                          <a:cs typeface="+mn-cs"/>
                        </a:rPr>
                        <a:t>1) </a:t>
                      </a:r>
                      <a:r>
                        <a:rPr lang="en-US" sz="1100" i="1" u="none" strike="noStrike" kern="1200" dirty="0">
                          <a:solidFill>
                            <a:schemeClr val="tx1"/>
                          </a:solidFill>
                          <a:effectLst/>
                          <a:latin typeface="+mn-lt"/>
                          <a:ea typeface="+mn-ea"/>
                          <a:cs typeface="+mn-cs"/>
                        </a:rPr>
                        <a:t>Connections</a:t>
                      </a:r>
                      <a:r>
                        <a:rPr lang="en-US" sz="1100" u="none" strike="noStrike" kern="1200" dirty="0">
                          <a:solidFill>
                            <a:schemeClr val="tx1"/>
                          </a:solidFill>
                          <a:effectLst/>
                          <a:latin typeface="+mn-lt"/>
                          <a:ea typeface="+mn-ea"/>
                          <a:cs typeface="+mn-cs"/>
                        </a:rPr>
                        <a:t> page, 2) </a:t>
                      </a:r>
                      <a:r>
                        <a:rPr lang="en-US" sz="1100" i="1" u="none" strike="noStrike" kern="1200" dirty="0">
                          <a:solidFill>
                            <a:schemeClr val="tx1"/>
                          </a:solidFill>
                          <a:effectLst/>
                          <a:latin typeface="+mn-lt"/>
                          <a:ea typeface="+mn-ea"/>
                          <a:cs typeface="+mn-cs"/>
                        </a:rPr>
                        <a:t>Data Sources </a:t>
                      </a:r>
                      <a:r>
                        <a:rPr lang="en-US" sz="1100" u="none" strike="noStrike" kern="1200" dirty="0">
                          <a:solidFill>
                            <a:schemeClr val="tx1"/>
                          </a:solidFill>
                          <a:effectLst/>
                          <a:latin typeface="+mn-lt"/>
                          <a:ea typeface="+mn-ea"/>
                          <a:cs typeface="+mn-cs"/>
                        </a:rPr>
                        <a:t>page in the Data Virtualization service</a:t>
                      </a:r>
                    </a:p>
                  </a:txBody>
                  <a:tcPr marL="13716" marR="13716" marT="13716" marB="13716"/>
                </a:tc>
                <a:extLst>
                  <a:ext uri="{0D108BD9-81ED-4DB2-BD59-A6C34878D82A}">
                    <a16:rowId xmlns:a16="http://schemas.microsoft.com/office/drawing/2014/main" val="3999270493"/>
                  </a:ext>
                </a:extLst>
              </a:tr>
              <a:tr h="278850">
                <a:tc>
                  <a:txBody>
                    <a:bodyPr/>
                    <a:lstStyle/>
                    <a:p>
                      <a:pPr algn="l" fontAlgn="b"/>
                      <a:r>
                        <a:rPr lang="en-US" sz="1100" b="1" u="none" strike="noStrike" kern="1200" dirty="0">
                          <a:solidFill>
                            <a:schemeClr val="tx1"/>
                          </a:solidFill>
                          <a:effectLst/>
                          <a:latin typeface="+mn-lt"/>
                          <a:ea typeface="+mn-ea"/>
                          <a:cs typeface="+mn-cs"/>
                        </a:rPr>
                        <a:t>Watson Knowledge Center</a:t>
                      </a:r>
                    </a:p>
                  </a:txBody>
                  <a:tcPr marL="13716" marR="13716" marT="13716" marB="13716"/>
                </a:tc>
                <a:tc>
                  <a:txBody>
                    <a:bodyPr/>
                    <a:lstStyle/>
                    <a:p>
                      <a:pPr marL="0" indent="0" algn="l" fontAlgn="b">
                        <a:spcBef>
                          <a:spcPts val="0"/>
                        </a:spcBef>
                        <a:spcAft>
                          <a:spcPts val="0"/>
                        </a:spcAft>
                        <a:buFont typeface="Arial" panose="020B0604020202020204" pitchFamily="34" charset="0"/>
                        <a:buNone/>
                      </a:pPr>
                      <a:r>
                        <a:rPr lang="en-US" sz="1100" u="none" strike="noStrike" kern="1200" dirty="0">
                          <a:solidFill>
                            <a:schemeClr val="tx1"/>
                          </a:solidFill>
                          <a:effectLst/>
                          <a:latin typeface="+mn-lt"/>
                          <a:ea typeface="+mn-ea"/>
                          <a:cs typeface="+mn-cs"/>
                        </a:rPr>
                        <a:t>You can create connections that can be used in the catalog and connections that can be used to curate data.</a:t>
                      </a:r>
                    </a:p>
                  </a:txBody>
                  <a:tcPr marL="13716" marR="13716" marT="13716" marB="13716"/>
                </a:tc>
                <a:extLst>
                  <a:ext uri="{0D108BD9-81ED-4DB2-BD59-A6C34878D82A}">
                    <a16:rowId xmlns:a16="http://schemas.microsoft.com/office/drawing/2014/main" val="399446391"/>
                  </a:ext>
                </a:extLst>
              </a:tr>
              <a:tr h="697124">
                <a:tc>
                  <a:txBody>
                    <a:bodyPr/>
                    <a:lstStyle/>
                    <a:p>
                      <a:pPr algn="l" fontAlgn="b"/>
                      <a:r>
                        <a:rPr lang="en-US" sz="1100" b="1" u="none" strike="noStrike" kern="1200" dirty="0">
                          <a:solidFill>
                            <a:schemeClr val="tx1"/>
                          </a:solidFill>
                          <a:effectLst/>
                          <a:latin typeface="+mn-lt"/>
                          <a:ea typeface="+mn-ea"/>
                          <a:cs typeface="+mn-cs"/>
                        </a:rPr>
                        <a:t>Watson Studio</a:t>
                      </a:r>
                    </a:p>
                  </a:txBody>
                  <a:tcPr marL="13716" marR="13716" marT="13716" marB="13716"/>
                </a:tc>
                <a:tc>
                  <a:txBody>
                    <a:bodyPr/>
                    <a:lstStyle/>
                    <a:p>
                      <a:pPr marL="0" indent="0" fontAlgn="t">
                        <a:spcBef>
                          <a:spcPts val="0"/>
                        </a:spcBef>
                        <a:spcAft>
                          <a:spcPts val="0"/>
                        </a:spcAft>
                        <a:buFont typeface="Arial" panose="020B0604020202020204" pitchFamily="34" charset="0"/>
                        <a:buNone/>
                      </a:pPr>
                      <a:r>
                        <a:rPr lang="en-US" sz="1100" u="none" strike="noStrike" kern="1200" dirty="0">
                          <a:solidFill>
                            <a:schemeClr val="tx1"/>
                          </a:solidFill>
                          <a:effectLst/>
                          <a:latin typeface="+mn-lt"/>
                          <a:ea typeface="+mn-ea"/>
                          <a:cs typeface="+mn-cs"/>
                        </a:rPr>
                        <a:t>Ideally, you should use data that is already in a catalog by searching for the data you want there and add it to an analytics project.</a:t>
                      </a:r>
                    </a:p>
                    <a:p>
                      <a:pPr marL="0" indent="0" fontAlgn="t">
                        <a:spcBef>
                          <a:spcPts val="0"/>
                        </a:spcBef>
                        <a:spcAft>
                          <a:spcPts val="0"/>
                        </a:spcAft>
                        <a:buFont typeface="Arial" panose="020B0604020202020204" pitchFamily="34" charset="0"/>
                        <a:buNone/>
                      </a:pPr>
                      <a:r>
                        <a:rPr lang="en-US" sz="1100" u="none" strike="noStrike" kern="1200" dirty="0">
                          <a:solidFill>
                            <a:schemeClr val="tx1"/>
                          </a:solidFill>
                          <a:effectLst/>
                          <a:latin typeface="+mn-lt"/>
                          <a:ea typeface="+mn-ea"/>
                          <a:cs typeface="+mn-cs"/>
                        </a:rPr>
                        <a:t>Alternatively, you can create connections that can be used in analytics projects from the following locations: 1)  </a:t>
                      </a:r>
                      <a:r>
                        <a:rPr lang="en-US" sz="1100" i="1" u="none" strike="noStrike" kern="1200" dirty="0">
                          <a:solidFill>
                            <a:schemeClr val="tx1"/>
                          </a:solidFill>
                          <a:effectLst/>
                          <a:latin typeface="+mn-lt"/>
                          <a:ea typeface="+mn-ea"/>
                          <a:cs typeface="+mn-cs"/>
                        </a:rPr>
                        <a:t>Connections</a:t>
                      </a:r>
                      <a:r>
                        <a:rPr lang="en-US" sz="1100" u="none" strike="noStrike" kern="1200" dirty="0">
                          <a:solidFill>
                            <a:schemeClr val="tx1"/>
                          </a:solidFill>
                          <a:effectLst/>
                          <a:latin typeface="+mn-lt"/>
                          <a:ea typeface="+mn-ea"/>
                          <a:cs typeface="+mn-cs"/>
                        </a:rPr>
                        <a:t> page, 2) </a:t>
                      </a:r>
                      <a:r>
                        <a:rPr lang="en-US" sz="1100" i="1" u="none" strike="noStrike" kern="1200" dirty="0">
                          <a:solidFill>
                            <a:schemeClr val="tx1"/>
                          </a:solidFill>
                          <a:effectLst/>
                          <a:latin typeface="+mn-lt"/>
                          <a:ea typeface="+mn-ea"/>
                          <a:cs typeface="+mn-cs"/>
                        </a:rPr>
                        <a:t>Assets</a:t>
                      </a:r>
                      <a:r>
                        <a:rPr lang="en-US" sz="1100" u="none" strike="noStrike" kern="1200" dirty="0">
                          <a:solidFill>
                            <a:schemeClr val="tx1"/>
                          </a:solidFill>
                          <a:effectLst/>
                          <a:latin typeface="+mn-lt"/>
                          <a:ea typeface="+mn-ea"/>
                          <a:cs typeface="+mn-cs"/>
                        </a:rPr>
                        <a:t> page of the analytics project.</a:t>
                      </a:r>
                    </a:p>
                    <a:p>
                      <a:pPr marL="0" indent="0" fontAlgn="t">
                        <a:spcBef>
                          <a:spcPts val="0"/>
                        </a:spcBef>
                        <a:spcAft>
                          <a:spcPts val="0"/>
                        </a:spcAft>
                        <a:buFont typeface="Arial" panose="020B0604020202020204" pitchFamily="34" charset="0"/>
                        <a:buNone/>
                      </a:pPr>
                      <a:r>
                        <a:rPr lang="en-US" sz="1100" u="none" strike="noStrike" kern="1200" dirty="0">
                          <a:solidFill>
                            <a:schemeClr val="tx1"/>
                          </a:solidFill>
                          <a:effectLst/>
                          <a:latin typeface="+mn-lt"/>
                          <a:ea typeface="+mn-ea"/>
                          <a:cs typeface="+mn-cs"/>
                        </a:rPr>
                        <a:t>You can also </a:t>
                      </a:r>
                      <a:r>
                        <a:rPr lang="en-US" sz="1100" i="1" u="none" strike="noStrike" kern="1200" dirty="0">
                          <a:solidFill>
                            <a:schemeClr val="tx1"/>
                          </a:solidFill>
                          <a:effectLst/>
                          <a:latin typeface="+mn-lt"/>
                          <a:ea typeface="+mn-ea"/>
                          <a:cs typeface="+mn-cs"/>
                        </a:rPr>
                        <a:t>Add data </a:t>
                      </a:r>
                      <a:r>
                        <a:rPr lang="en-US" sz="1100" u="none" strike="noStrike" kern="1200" dirty="0">
                          <a:solidFill>
                            <a:schemeClr val="tx1"/>
                          </a:solidFill>
                          <a:effectLst/>
                          <a:latin typeface="+mn-lt"/>
                          <a:ea typeface="+mn-ea"/>
                          <a:cs typeface="+mn-cs"/>
                        </a:rPr>
                        <a:t>from files.</a:t>
                      </a:r>
                    </a:p>
                  </a:txBody>
                  <a:tcPr marL="68580" marR="68580" marT="34290" marB="34290"/>
                </a:tc>
                <a:extLst>
                  <a:ext uri="{0D108BD9-81ED-4DB2-BD59-A6C34878D82A}">
                    <a16:rowId xmlns:a16="http://schemas.microsoft.com/office/drawing/2014/main" val="3914227678"/>
                  </a:ext>
                </a:extLst>
              </a:tr>
            </a:tbl>
          </a:graphicData>
        </a:graphic>
      </p:graphicFrame>
      <p:sp>
        <p:nvSpPr>
          <p:cNvPr id="3" name="Footer Placeholder 2">
            <a:extLst>
              <a:ext uri="{FF2B5EF4-FFF2-40B4-BE49-F238E27FC236}">
                <a16:creationId xmlns:a16="http://schemas.microsoft.com/office/drawing/2014/main" id="{FE325B0B-CE2D-754E-A5D2-AE95CFC6C88E}"/>
              </a:ext>
            </a:extLst>
          </p:cNvPr>
          <p:cNvSpPr>
            <a:spLocks noGrp="1"/>
          </p:cNvSpPr>
          <p:nvPr>
            <p:ph type="ftr" sz="quarter" idx="10"/>
          </p:nvPr>
        </p:nvSpPr>
        <p:spPr>
          <a:xfrm>
            <a:off x="228666" y="4954587"/>
            <a:ext cx="4114735" cy="166687"/>
          </a:xfrm>
        </p:spPr>
        <p:txBody>
          <a:bodyPr/>
          <a:lstStyle/>
          <a:p>
            <a:r>
              <a:rPr lang="en-US" dirty="0"/>
              <a:t>IBM Cloud Pak for Data Workshop v3.0.1 / © 2020 IBM Corporation</a:t>
            </a:r>
          </a:p>
        </p:txBody>
      </p:sp>
      <p:sp>
        <p:nvSpPr>
          <p:cNvPr id="13" name="Slide Number Placeholder 5">
            <a:extLst>
              <a:ext uri="{FF2B5EF4-FFF2-40B4-BE49-F238E27FC236}">
                <a16:creationId xmlns:a16="http://schemas.microsoft.com/office/drawing/2014/main" id="{2533263C-542F-4A33-9CFF-97E20E8F8E71}"/>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39</a:t>
            </a:fld>
            <a:endParaRPr lang="en-US" dirty="0"/>
          </a:p>
        </p:txBody>
      </p:sp>
    </p:spTree>
    <p:extLst>
      <p:ext uri="{BB962C8B-B14F-4D97-AF65-F5344CB8AC3E}">
        <p14:creationId xmlns:p14="http://schemas.microsoft.com/office/powerpoint/2010/main" val="1948668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DEB402-8EFB-4F67-99F4-91AB13E80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52" y="869430"/>
            <a:ext cx="6285263" cy="39875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367" name="Rectangle 15"/>
          <p:cNvSpPr>
            <a:spLocks noGrp="1" noChangeArrowheads="1"/>
          </p:cNvSpPr>
          <p:nvPr>
            <p:ph type="title" idx="4294967295"/>
          </p:nvPr>
        </p:nvSpPr>
        <p:spPr>
          <a:xfrm>
            <a:off x="210311" y="201168"/>
            <a:ext cx="8783669" cy="585816"/>
          </a:xfrm>
        </p:spPr>
        <p:txBody>
          <a:bodyPr/>
          <a:lstStyle/>
          <a:p>
            <a:pPr eaLnBrk="1" hangingPunct="1"/>
            <a:r>
              <a:rPr lang="en-US" dirty="0"/>
              <a:t>IBM Analytics Modernization Workshop</a:t>
            </a:r>
            <a:br>
              <a:rPr lang="en-US" dirty="0"/>
            </a:br>
            <a:r>
              <a:rPr lang="en-US" sz="1800" dirty="0"/>
              <a:t>The workshop Unified Desktop</a:t>
            </a:r>
          </a:p>
        </p:txBody>
      </p:sp>
      <p:sp>
        <p:nvSpPr>
          <p:cNvPr id="2" name="Footer Placeholder 1">
            <a:extLst>
              <a:ext uri="{FF2B5EF4-FFF2-40B4-BE49-F238E27FC236}">
                <a16:creationId xmlns:a16="http://schemas.microsoft.com/office/drawing/2014/main" id="{50353C53-53BF-0441-A8E7-1233C97694C4}"/>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F537C274-025B-1A41-8F0D-BDCC0AD9540F}"/>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9" name="Speech Bubble: Rectangle with Corners Rounded 8">
            <a:extLst>
              <a:ext uri="{FF2B5EF4-FFF2-40B4-BE49-F238E27FC236}">
                <a16:creationId xmlns:a16="http://schemas.microsoft.com/office/drawing/2014/main" id="{1FB634CF-CA91-46BD-B195-7EA490A961C4}"/>
              </a:ext>
            </a:extLst>
          </p:cNvPr>
          <p:cNvSpPr/>
          <p:nvPr/>
        </p:nvSpPr>
        <p:spPr bwMode="auto">
          <a:xfrm>
            <a:off x="6099858" y="137160"/>
            <a:ext cx="2930155" cy="1645341"/>
          </a:xfrm>
          <a:prstGeom prst="wedgeRoundRectCallout">
            <a:avLst>
              <a:gd name="adj1" fmla="val -35863"/>
              <a:gd name="adj2" fmla="val 60931"/>
              <a:gd name="adj3" fmla="val 16667"/>
            </a:avLst>
          </a:prstGeom>
          <a:solidFill>
            <a:schemeClr val="bg1"/>
          </a:solidFill>
          <a:ln w="127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200" b="1" dirty="0"/>
              <a:t>Workshop lab exercise t</a:t>
            </a:r>
            <a:r>
              <a:rPr lang="en-US" sz="1200" b="1" dirty="0">
                <a:latin typeface="Arial" charset="0"/>
                <a:cs typeface="Arial" charset="0"/>
              </a:rPr>
              <a:t>ips</a:t>
            </a:r>
          </a:p>
          <a:p>
            <a:pPr defTabSz="685800" fontAlgn="base">
              <a:spcBef>
                <a:spcPct val="0"/>
              </a:spcBef>
              <a:spcAft>
                <a:spcPct val="0"/>
              </a:spcAft>
              <a:buClr>
                <a:schemeClr val="tx2"/>
              </a:buClr>
            </a:pPr>
            <a:endParaRPr lang="en-US" sz="1050" b="1" dirty="0">
              <a:latin typeface="Arial" charset="0"/>
              <a:cs typeface="Arial" charset="0"/>
            </a:endParaRPr>
          </a:p>
          <a:p>
            <a:pPr marL="228600" indent="-228600" defTabSz="685800" fontAlgn="base">
              <a:spcBef>
                <a:spcPct val="0"/>
              </a:spcBef>
              <a:spcAft>
                <a:spcPct val="0"/>
              </a:spcAft>
              <a:buClr>
                <a:schemeClr val="tx1"/>
              </a:buClr>
              <a:buFont typeface="Arial" panose="020B0604020202020204" pitchFamily="34" charset="0"/>
              <a:buChar char="•"/>
            </a:pPr>
            <a:r>
              <a:rPr lang="en-US" sz="1013" dirty="0"/>
              <a:t>Use full screen with a large screen computer</a:t>
            </a:r>
          </a:p>
          <a:p>
            <a:pPr marL="228600" indent="-228600" defTabSz="685800" fontAlgn="base">
              <a:spcBef>
                <a:spcPct val="0"/>
              </a:spcBef>
              <a:spcAft>
                <a:spcPct val="0"/>
              </a:spcAft>
              <a:buClr>
                <a:schemeClr val="tx1"/>
              </a:buClr>
              <a:buFont typeface="Arial" panose="020B0604020202020204" pitchFamily="34" charset="0"/>
              <a:buChar char="•"/>
            </a:pPr>
            <a:r>
              <a:rPr lang="en-US" sz="1013" dirty="0"/>
              <a:t>Use Chrome or Firefox browsers</a:t>
            </a:r>
          </a:p>
          <a:p>
            <a:pPr marL="228600" indent="-228600">
              <a:buClr>
                <a:schemeClr val="tx1"/>
              </a:buClr>
              <a:buFont typeface="Arial" panose="020B0604020202020204" pitchFamily="34" charset="0"/>
              <a:buChar char="•"/>
            </a:pPr>
            <a:r>
              <a:rPr lang="en-US" sz="1013" dirty="0"/>
              <a:t>Use [Ctrl][+] and [Ctrl][-] or          [Ctrl][Mouse-Scroll-Wheel] to zoom</a:t>
            </a:r>
          </a:p>
          <a:p>
            <a:pPr marL="228600" indent="-228600">
              <a:buClr>
                <a:schemeClr val="tx1"/>
              </a:buClr>
              <a:buFont typeface="Arial" panose="020B0604020202020204" pitchFamily="34" charset="0"/>
              <a:buChar char="•"/>
            </a:pPr>
            <a:r>
              <a:rPr lang="en-US" sz="1013" dirty="0"/>
              <a:t>Use a mouse (keyboard alone is difficult)</a:t>
            </a:r>
          </a:p>
          <a:p>
            <a:pPr algn="l"/>
            <a:endParaRPr lang="en-US" sz="1013" dirty="0"/>
          </a:p>
        </p:txBody>
      </p:sp>
    </p:spTree>
    <p:extLst>
      <p:ext uri="{BB962C8B-B14F-4D97-AF65-F5344CB8AC3E}">
        <p14:creationId xmlns:p14="http://schemas.microsoft.com/office/powerpoint/2010/main" val="3908032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2A28B9D-B6E3-CE4F-BDD5-A40FE0BDDB5B}"/>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683625" cy="603541"/>
          </a:xfrm>
        </p:spPr>
        <p:txBody>
          <a:bodyPr/>
          <a:lstStyle/>
          <a:p>
            <a:r>
              <a:rPr lang="en-US" dirty="0"/>
              <a:t>CPD Collect</a:t>
            </a:r>
            <a:br>
              <a:rPr lang="en-US" dirty="0"/>
            </a:br>
            <a:r>
              <a:rPr lang="en-US" sz="1800" dirty="0"/>
              <a:t>3. Data Virtualization - Overview</a:t>
            </a:r>
          </a:p>
        </p:txBody>
      </p:sp>
      <p:pic>
        <p:nvPicPr>
          <p:cNvPr id="4" name="Picture 3">
            <a:extLst>
              <a:ext uri="{FF2B5EF4-FFF2-40B4-BE49-F238E27FC236}">
                <a16:creationId xmlns:a16="http://schemas.microsoft.com/office/drawing/2014/main" id="{430C29E2-5829-4D8E-84F8-E14E31054BA8}"/>
              </a:ext>
            </a:extLst>
          </p:cNvPr>
          <p:cNvPicPr>
            <a:picLocks noChangeAspect="1"/>
          </p:cNvPicPr>
          <p:nvPr/>
        </p:nvPicPr>
        <p:blipFill>
          <a:blip r:embed="rId3"/>
          <a:stretch>
            <a:fillRect/>
          </a:stretch>
        </p:blipFill>
        <p:spPr>
          <a:xfrm>
            <a:off x="4904272" y="1429550"/>
            <a:ext cx="3989665" cy="2900310"/>
          </a:xfrm>
          <a:prstGeom prst="rect">
            <a:avLst/>
          </a:prstGeom>
          <a:solidFill>
            <a:schemeClr val="bg1"/>
          </a:solidFill>
        </p:spPr>
      </p:pic>
      <p:sp>
        <p:nvSpPr>
          <p:cNvPr id="7" name="Title 1">
            <a:extLst>
              <a:ext uri="{FF2B5EF4-FFF2-40B4-BE49-F238E27FC236}">
                <a16:creationId xmlns:a16="http://schemas.microsoft.com/office/drawing/2014/main" id="{F408AC7D-ED9B-4ABE-A8A1-091723F58A3B}"/>
              </a:ext>
            </a:extLst>
          </p:cNvPr>
          <p:cNvSpPr txBox="1">
            <a:spLocks/>
          </p:cNvSpPr>
          <p:nvPr/>
        </p:nvSpPr>
        <p:spPr bwMode="auto">
          <a:xfrm>
            <a:off x="1771349" y="3139197"/>
            <a:ext cx="1107925" cy="38723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algn="l" rtl="0" fontAlgn="base">
              <a:lnSpc>
                <a:spcPct val="90000"/>
              </a:lnSpc>
              <a:spcBef>
                <a:spcPct val="0"/>
              </a:spcBef>
              <a:spcAft>
                <a:spcPct val="0"/>
              </a:spcAft>
              <a:defRPr sz="28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a:buClrTx/>
              <a:buFontTx/>
            </a:pPr>
            <a:r>
              <a:rPr lang="en-US" sz="2100" kern="0" dirty="0"/>
              <a:t>CPD</a:t>
            </a:r>
            <a:endParaRPr lang="en-US" sz="1800" kern="0" dirty="0"/>
          </a:p>
        </p:txBody>
      </p:sp>
      <p:sp>
        <p:nvSpPr>
          <p:cNvPr id="8" name="Footer Placeholder 7">
            <a:extLst>
              <a:ext uri="{FF2B5EF4-FFF2-40B4-BE49-F238E27FC236}">
                <a16:creationId xmlns:a16="http://schemas.microsoft.com/office/drawing/2014/main" id="{CE43C74C-DB3A-8849-AE70-C96B591BD019}"/>
              </a:ext>
            </a:extLst>
          </p:cNvPr>
          <p:cNvSpPr>
            <a:spLocks noGrp="1"/>
          </p:cNvSpPr>
          <p:nvPr>
            <p:ph type="ftr" sz="quarter" idx="10"/>
          </p:nvPr>
        </p:nvSpPr>
        <p:spPr>
          <a:xfrm>
            <a:off x="174159" y="4972537"/>
            <a:ext cx="4114735" cy="166687"/>
          </a:xfrm>
        </p:spPr>
        <p:txBody>
          <a:bodyPr/>
          <a:lstStyle/>
          <a:p>
            <a:r>
              <a:rPr lang="en-US" dirty="0"/>
              <a:t>IBM Cloud Pak for Data Workshop v3.0.1 / © 2020 IBM Corporation</a:t>
            </a:r>
          </a:p>
        </p:txBody>
      </p:sp>
      <p:sp>
        <p:nvSpPr>
          <p:cNvPr id="12" name="TextBox 11">
            <a:extLst>
              <a:ext uri="{FF2B5EF4-FFF2-40B4-BE49-F238E27FC236}">
                <a16:creationId xmlns:a16="http://schemas.microsoft.com/office/drawing/2014/main" id="{039075F5-6D29-48A4-84FE-9CD599CB1557}"/>
              </a:ext>
            </a:extLst>
          </p:cNvPr>
          <p:cNvSpPr txBox="1"/>
          <p:nvPr/>
        </p:nvSpPr>
        <p:spPr>
          <a:xfrm>
            <a:off x="427382" y="1421086"/>
            <a:ext cx="4903784" cy="2417457"/>
          </a:xfrm>
          <a:prstGeom prst="rect">
            <a:avLst/>
          </a:prstGeom>
          <a:solidFill>
            <a:schemeClr val="bg1"/>
          </a:solidFill>
        </p:spPr>
        <p:txBody>
          <a:bodyPr wrap="square" rtlCol="0">
            <a:spAutoFit/>
          </a:bodyPr>
          <a:lstStyle/>
          <a:p>
            <a:pPr>
              <a:spcBef>
                <a:spcPts val="450"/>
              </a:spcBef>
              <a:spcAft>
                <a:spcPts val="450"/>
              </a:spcAft>
            </a:pPr>
            <a:r>
              <a:rPr lang="en-US" sz="1200" b="1" dirty="0"/>
              <a:t>Data Virtualization </a:t>
            </a:r>
            <a:r>
              <a:rPr lang="en-US" sz="1200" dirty="0"/>
              <a:t>in Cloud Pak for Data is a unique new technology that connects many data sources into a single self-balancing collection of data sources or databases referred to as a </a:t>
            </a:r>
            <a:r>
              <a:rPr lang="en-US" sz="1200" i="1" dirty="0"/>
              <a:t>constellation</a:t>
            </a:r>
            <a:endParaRPr lang="en-US" sz="1200" dirty="0"/>
          </a:p>
          <a:p>
            <a:pPr marL="214313" indent="-214313">
              <a:spcBef>
                <a:spcPts val="450"/>
              </a:spcBef>
              <a:spcAft>
                <a:spcPts val="450"/>
              </a:spcAft>
              <a:buFont typeface="Arial" panose="020B0604020202020204" pitchFamily="34" charset="0"/>
              <a:buChar char="•"/>
            </a:pPr>
            <a:r>
              <a:rPr lang="en-US" sz="1200" dirty="0"/>
              <a:t>Analytics are submitted against the data at the source (data is not copied)</a:t>
            </a:r>
          </a:p>
          <a:p>
            <a:pPr marL="214313" indent="-214313">
              <a:buFont typeface="Arial" panose="020B0604020202020204" pitchFamily="34" charset="0"/>
              <a:buChar char="•"/>
            </a:pPr>
            <a:r>
              <a:rPr lang="en-US" sz="1200" dirty="0"/>
              <a:t>New algorithms are applied that support distributed SQL execution across heterogenous data sources</a:t>
            </a:r>
          </a:p>
          <a:p>
            <a:pPr>
              <a:spcBef>
                <a:spcPts val="450"/>
              </a:spcBef>
              <a:spcAft>
                <a:spcPts val="450"/>
              </a:spcAft>
            </a:pPr>
            <a:endParaRPr lang="en-US" sz="1200" dirty="0"/>
          </a:p>
          <a:p>
            <a:pPr algn="l"/>
            <a:endParaRPr lang="en-US" sz="1013" dirty="0"/>
          </a:p>
          <a:p>
            <a:pPr algn="l"/>
            <a:endParaRPr lang="en-US" sz="1013" dirty="0"/>
          </a:p>
          <a:p>
            <a:endParaRPr lang="en-US" sz="1400" b="1" dirty="0"/>
          </a:p>
        </p:txBody>
      </p:sp>
      <p:pic>
        <p:nvPicPr>
          <p:cNvPr id="13" name="Picture 12">
            <a:extLst>
              <a:ext uri="{FF2B5EF4-FFF2-40B4-BE49-F238E27FC236}">
                <a16:creationId xmlns:a16="http://schemas.microsoft.com/office/drawing/2014/main" id="{BAA058FC-95FF-4E13-A63B-54F6E3050BAC}"/>
              </a:ext>
            </a:extLst>
          </p:cNvPr>
          <p:cNvPicPr>
            <a:picLocks noChangeAspect="1"/>
          </p:cNvPicPr>
          <p:nvPr/>
        </p:nvPicPr>
        <p:blipFill>
          <a:blip r:embed="rId4"/>
          <a:stretch>
            <a:fillRect/>
          </a:stretch>
        </p:blipFill>
        <p:spPr>
          <a:xfrm>
            <a:off x="777623" y="3005166"/>
            <a:ext cx="3365257" cy="1885950"/>
          </a:xfrm>
          <a:prstGeom prst="rect">
            <a:avLst/>
          </a:prstGeom>
        </p:spPr>
      </p:pic>
      <p:sp>
        <p:nvSpPr>
          <p:cNvPr id="14" name="TextBox 13">
            <a:extLst>
              <a:ext uri="{FF2B5EF4-FFF2-40B4-BE49-F238E27FC236}">
                <a16:creationId xmlns:a16="http://schemas.microsoft.com/office/drawing/2014/main" id="{78878467-15E2-491D-B344-D6D2E7048102}"/>
              </a:ext>
            </a:extLst>
          </p:cNvPr>
          <p:cNvSpPr txBox="1"/>
          <p:nvPr/>
        </p:nvSpPr>
        <p:spPr>
          <a:xfrm>
            <a:off x="427382" y="1112589"/>
            <a:ext cx="7971267" cy="300082"/>
          </a:xfrm>
          <a:prstGeom prst="rect">
            <a:avLst/>
          </a:prstGeom>
          <a:noFill/>
        </p:spPr>
        <p:txBody>
          <a:bodyPr wrap="square" rtlCol="0">
            <a:spAutoFit/>
          </a:bodyPr>
          <a:lstStyle/>
          <a:p>
            <a:pPr algn="l"/>
            <a:r>
              <a:rPr lang="en-US" b="1" dirty="0"/>
              <a:t>Query across multiple databases and big data repositories which appear as one to an application</a:t>
            </a:r>
          </a:p>
        </p:txBody>
      </p:sp>
      <p:sp>
        <p:nvSpPr>
          <p:cNvPr id="15" name="Slide Number Placeholder 5">
            <a:extLst>
              <a:ext uri="{FF2B5EF4-FFF2-40B4-BE49-F238E27FC236}">
                <a16:creationId xmlns:a16="http://schemas.microsoft.com/office/drawing/2014/main" id="{6DCBFC8C-724B-4407-B6E4-72AD9F593847}"/>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40</a:t>
            </a:fld>
            <a:endParaRPr lang="en-US" dirty="0"/>
          </a:p>
        </p:txBody>
      </p:sp>
    </p:spTree>
    <p:extLst>
      <p:ext uri="{BB962C8B-B14F-4D97-AF65-F5344CB8AC3E}">
        <p14:creationId xmlns:p14="http://schemas.microsoft.com/office/powerpoint/2010/main" val="3119929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313314C6-A982-AF4C-9E66-8A5590F0CCF4}"/>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783669" cy="544982"/>
          </a:xfrm>
        </p:spPr>
        <p:txBody>
          <a:bodyPr/>
          <a:lstStyle/>
          <a:p>
            <a:r>
              <a:rPr lang="en-US" dirty="0"/>
              <a:t>CPD Data Virtualization</a:t>
            </a:r>
            <a:br>
              <a:rPr lang="en-US" dirty="0"/>
            </a:br>
            <a:r>
              <a:rPr lang="en-US" sz="1800" dirty="0"/>
              <a:t>Constellation “Computational Mesh” benefit</a:t>
            </a:r>
          </a:p>
        </p:txBody>
      </p:sp>
      <p:grpSp>
        <p:nvGrpSpPr>
          <p:cNvPr id="177" name="Group 176">
            <a:extLst>
              <a:ext uri="{FF2B5EF4-FFF2-40B4-BE49-F238E27FC236}">
                <a16:creationId xmlns:a16="http://schemas.microsoft.com/office/drawing/2014/main" id="{A44654F9-F38A-48F1-AA25-8952B1BB96A9}"/>
              </a:ext>
            </a:extLst>
          </p:cNvPr>
          <p:cNvGrpSpPr/>
          <p:nvPr/>
        </p:nvGrpSpPr>
        <p:grpSpPr>
          <a:xfrm>
            <a:off x="2792635" y="2981525"/>
            <a:ext cx="5270281" cy="1869386"/>
            <a:chOff x="3763707" y="4136885"/>
            <a:chExt cx="7027041" cy="2492515"/>
          </a:xfrm>
        </p:grpSpPr>
        <p:sp>
          <p:nvSpPr>
            <p:cNvPr id="57" name="Rectangle 56">
              <a:extLst>
                <a:ext uri="{FF2B5EF4-FFF2-40B4-BE49-F238E27FC236}">
                  <a16:creationId xmlns:a16="http://schemas.microsoft.com/office/drawing/2014/main" id="{F12109F2-703C-42A3-9CE7-FE8E6060136E}"/>
                </a:ext>
              </a:extLst>
            </p:cNvPr>
            <p:cNvSpPr/>
            <p:nvPr/>
          </p:nvSpPr>
          <p:spPr>
            <a:xfrm>
              <a:off x="3763707" y="4184643"/>
              <a:ext cx="7027041" cy="2444757"/>
            </a:xfrm>
            <a:prstGeom prst="rect">
              <a:avLst/>
            </a:prstGeom>
            <a:noFill/>
            <a:ln w="9525" cap="flat" cmpd="sng" algn="ctr">
              <a:solidFill>
                <a:srgbClr val="FFFFFF">
                  <a:lumMod val="75000"/>
                </a:srgbClr>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58" name="TextBox 57">
              <a:extLst>
                <a:ext uri="{FF2B5EF4-FFF2-40B4-BE49-F238E27FC236}">
                  <a16:creationId xmlns:a16="http://schemas.microsoft.com/office/drawing/2014/main" id="{A117A768-3D09-4609-8D3D-17EBE69E57FC}"/>
                </a:ext>
              </a:extLst>
            </p:cNvPr>
            <p:cNvSpPr txBox="1"/>
            <p:nvPr/>
          </p:nvSpPr>
          <p:spPr>
            <a:xfrm>
              <a:off x="3839448" y="5773927"/>
              <a:ext cx="815613" cy="374062"/>
            </a:xfrm>
            <a:prstGeom prst="rect">
              <a:avLst/>
            </a:prstGeom>
          </p:spPr>
          <p:txBody>
            <a:bodyPr vert="horz" wrap="square" lIns="38576" tIns="19289" rIns="38576" bIns="19289" rtlCol="0" anchor="t" anchorCtr="0">
              <a:noAutofit/>
            </a:bodyPr>
            <a:lstStyle/>
            <a:p>
              <a:pPr defTabSz="514350" fontAlgn="base">
                <a:lnSpc>
                  <a:spcPct val="90000"/>
                </a:lnSpc>
                <a:spcBef>
                  <a:spcPts val="422"/>
                </a:spcBef>
                <a:spcAft>
                  <a:spcPct val="0"/>
                </a:spcAft>
                <a:defRPr/>
              </a:pPr>
              <a:r>
                <a:rPr lang="en-US" sz="750" dirty="0">
                  <a:solidFill>
                    <a:srgbClr val="000000"/>
                  </a:solidFill>
                  <a:latin typeface="Arial" charset="0"/>
                  <a:ea typeface="ＭＳ Ｐゴシック" charset="0"/>
                  <a:cs typeface="Calibri"/>
                </a:rPr>
                <a:t>Query issued against the system</a:t>
              </a:r>
            </a:p>
          </p:txBody>
        </p:sp>
        <p:sp>
          <p:nvSpPr>
            <p:cNvPr id="59" name="TextBox 58">
              <a:extLst>
                <a:ext uri="{FF2B5EF4-FFF2-40B4-BE49-F238E27FC236}">
                  <a16:creationId xmlns:a16="http://schemas.microsoft.com/office/drawing/2014/main" id="{E3231829-A2B8-41C9-A685-191EB2A7CA93}"/>
                </a:ext>
              </a:extLst>
            </p:cNvPr>
            <p:cNvSpPr txBox="1"/>
            <p:nvPr/>
          </p:nvSpPr>
          <p:spPr>
            <a:xfrm>
              <a:off x="4553675" y="5773927"/>
              <a:ext cx="1403292" cy="374062"/>
            </a:xfrm>
            <a:prstGeom prst="rect">
              <a:avLst/>
            </a:prstGeom>
          </p:spPr>
          <p:txBody>
            <a:bodyPr vert="horz" wrap="square" lIns="38576" tIns="19289" rIns="38576" bIns="19289" rtlCol="0" anchor="t" anchorCtr="0">
              <a:noAutofit/>
            </a:bodyPr>
            <a:lstStyle/>
            <a:p>
              <a:pPr defTabSz="514350" fontAlgn="base">
                <a:lnSpc>
                  <a:spcPct val="90000"/>
                </a:lnSpc>
                <a:spcBef>
                  <a:spcPts val="422"/>
                </a:spcBef>
                <a:spcAft>
                  <a:spcPct val="0"/>
                </a:spcAft>
                <a:defRPr/>
              </a:pPr>
              <a:r>
                <a:rPr lang="en-US" sz="750" dirty="0">
                  <a:solidFill>
                    <a:srgbClr val="000000"/>
                  </a:solidFill>
                  <a:latin typeface="Arial" charset="0"/>
                  <a:ea typeface="ＭＳ Ｐゴシック" charset="0"/>
                  <a:cs typeface="Calibri"/>
                </a:rPr>
                <a:t>A coordinator receives the request and fans the work out to edge nodes</a:t>
              </a:r>
            </a:p>
          </p:txBody>
        </p:sp>
        <p:sp>
          <p:nvSpPr>
            <p:cNvPr id="60" name="TextBox 59">
              <a:extLst>
                <a:ext uri="{FF2B5EF4-FFF2-40B4-BE49-F238E27FC236}">
                  <a16:creationId xmlns:a16="http://schemas.microsoft.com/office/drawing/2014/main" id="{E915B9DE-6F0B-4BED-91C3-DCA804C38A89}"/>
                </a:ext>
              </a:extLst>
            </p:cNvPr>
            <p:cNvSpPr txBox="1"/>
            <p:nvPr/>
          </p:nvSpPr>
          <p:spPr>
            <a:xfrm>
              <a:off x="5956967" y="5764944"/>
              <a:ext cx="2671609" cy="423381"/>
            </a:xfrm>
            <a:prstGeom prst="rect">
              <a:avLst/>
            </a:prstGeom>
          </p:spPr>
          <p:txBody>
            <a:bodyPr vert="horz" wrap="square" lIns="38576" tIns="19289" rIns="38576" bIns="19289" rtlCol="0" anchor="t" anchorCtr="0">
              <a:noAutofit/>
            </a:bodyPr>
            <a:lstStyle/>
            <a:p>
              <a:pPr defTabSz="514350" fontAlgn="base">
                <a:lnSpc>
                  <a:spcPct val="90000"/>
                </a:lnSpc>
                <a:spcBef>
                  <a:spcPts val="422"/>
                </a:spcBef>
                <a:spcAft>
                  <a:spcPct val="0"/>
                </a:spcAft>
                <a:defRPr/>
              </a:pPr>
              <a:r>
                <a:rPr lang="en-US" sz="750" dirty="0">
                  <a:latin typeface="Arial" charset="0"/>
                  <a:ea typeface="ＭＳ Ｐゴシック" charset="0"/>
                  <a:cs typeface="Calibri"/>
                </a:rPr>
                <a:t>Edge nodes self organize into a constellation where they can communicate with a small number of peers. Nodes collaborate to perform almost all analytics, not only analytics on their own data. </a:t>
              </a:r>
            </a:p>
          </p:txBody>
        </p:sp>
        <p:sp>
          <p:nvSpPr>
            <p:cNvPr id="61" name="TextBox 60">
              <a:extLst>
                <a:ext uri="{FF2B5EF4-FFF2-40B4-BE49-F238E27FC236}">
                  <a16:creationId xmlns:a16="http://schemas.microsoft.com/office/drawing/2014/main" id="{E9F9539C-8215-479E-B451-134A0584DBB4}"/>
                </a:ext>
              </a:extLst>
            </p:cNvPr>
            <p:cNvSpPr txBox="1"/>
            <p:nvPr/>
          </p:nvSpPr>
          <p:spPr>
            <a:xfrm>
              <a:off x="8669597" y="5755964"/>
              <a:ext cx="2076768" cy="671233"/>
            </a:xfrm>
            <a:prstGeom prst="rect">
              <a:avLst/>
            </a:prstGeom>
          </p:spPr>
          <p:txBody>
            <a:bodyPr vert="horz" wrap="square" lIns="38576" tIns="19289" rIns="38576" bIns="19289" rtlCol="0" anchor="t" anchorCtr="0">
              <a:noAutofit/>
            </a:bodyPr>
            <a:lstStyle/>
            <a:p>
              <a:pPr defTabSz="514350" fontAlgn="base">
                <a:lnSpc>
                  <a:spcPct val="90000"/>
                </a:lnSpc>
                <a:spcBef>
                  <a:spcPts val="422"/>
                </a:spcBef>
                <a:spcAft>
                  <a:spcPct val="0"/>
                </a:spcAft>
                <a:defRPr/>
              </a:pPr>
              <a:r>
                <a:rPr lang="en-US" sz="750" dirty="0">
                  <a:latin typeface="Arial" charset="0"/>
                  <a:ea typeface="ＭＳ Ｐゴシック" charset="0"/>
                  <a:cs typeface="Calibri"/>
                </a:rPr>
                <a:t>Coordinator receives mostly finalized results from just a fraction of nodes. Completes the final work for the query result.</a:t>
              </a:r>
            </a:p>
          </p:txBody>
        </p:sp>
        <p:sp>
          <p:nvSpPr>
            <p:cNvPr id="62" name="TextBox 61">
              <a:extLst>
                <a:ext uri="{FF2B5EF4-FFF2-40B4-BE49-F238E27FC236}">
                  <a16:creationId xmlns:a16="http://schemas.microsoft.com/office/drawing/2014/main" id="{04E1E37A-9378-401E-867D-734D5AD88E43}"/>
                </a:ext>
              </a:extLst>
            </p:cNvPr>
            <p:cNvSpPr txBox="1"/>
            <p:nvPr/>
          </p:nvSpPr>
          <p:spPr>
            <a:xfrm>
              <a:off x="5717309" y="4543638"/>
              <a:ext cx="951623" cy="193270"/>
            </a:xfrm>
            <a:prstGeom prst="rect">
              <a:avLst/>
            </a:prstGeom>
          </p:spPr>
          <p:txBody>
            <a:bodyPr vert="horz" wrap="square" lIns="38576" tIns="19289" rIns="38576" bIns="19289" rtlCol="0" anchor="t" anchorCtr="0">
              <a:noAutofit/>
            </a:bodyPr>
            <a:lstStyle/>
            <a:p>
              <a:pPr algn="ctr" defTabSz="514350" fontAlgn="base">
                <a:lnSpc>
                  <a:spcPct val="90000"/>
                </a:lnSpc>
                <a:spcBef>
                  <a:spcPts val="422"/>
                </a:spcBef>
                <a:spcAft>
                  <a:spcPct val="0"/>
                </a:spcAft>
                <a:defRPr/>
              </a:pPr>
              <a:r>
                <a:rPr lang="en-US" sz="900" dirty="0">
                  <a:solidFill>
                    <a:srgbClr val="000000"/>
                  </a:solidFill>
                  <a:latin typeface="Arial" charset="0"/>
                  <a:ea typeface="ＭＳ Ｐゴシック" charset="0"/>
                  <a:cs typeface="Calibri"/>
                </a:rPr>
                <a:t>coordinator</a:t>
              </a:r>
            </a:p>
          </p:txBody>
        </p:sp>
        <p:sp>
          <p:nvSpPr>
            <p:cNvPr id="63" name="Oval 62">
              <a:extLst>
                <a:ext uri="{FF2B5EF4-FFF2-40B4-BE49-F238E27FC236}">
                  <a16:creationId xmlns:a16="http://schemas.microsoft.com/office/drawing/2014/main" id="{0D969D12-EFE3-40C6-91DD-E1A9D9D204B4}"/>
                </a:ext>
              </a:extLst>
            </p:cNvPr>
            <p:cNvSpPr/>
            <p:nvPr/>
          </p:nvSpPr>
          <p:spPr>
            <a:xfrm>
              <a:off x="6982443" y="4229496"/>
              <a:ext cx="2483334" cy="1517744"/>
            </a:xfrm>
            <a:prstGeom prst="ellipse">
              <a:avLst/>
            </a:prstGeom>
            <a:noFill/>
            <a:ln w="9525" cap="flat" cmpd="sng" algn="ctr">
              <a:solidFill>
                <a:srgbClr val="5498D5">
                  <a:lumMod val="60000"/>
                  <a:lumOff val="40000"/>
                </a:srgbClr>
              </a:solidFill>
              <a:prstDash val="solid"/>
            </a:ln>
            <a:effectLst>
              <a:glow rad="101600">
                <a:srgbClr val="1C3649">
                  <a:lumMod val="10000"/>
                  <a:lumOff val="90000"/>
                  <a:alpha val="75000"/>
                </a:srgbClr>
              </a:glow>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64" name="Title 4">
              <a:extLst>
                <a:ext uri="{FF2B5EF4-FFF2-40B4-BE49-F238E27FC236}">
                  <a16:creationId xmlns:a16="http://schemas.microsoft.com/office/drawing/2014/main" id="{50D36F3E-B679-458E-B546-D64D604EC73D}"/>
                </a:ext>
              </a:extLst>
            </p:cNvPr>
            <p:cNvSpPr txBox="1">
              <a:spLocks/>
            </p:cNvSpPr>
            <p:nvPr/>
          </p:nvSpPr>
          <p:spPr>
            <a:xfrm>
              <a:off x="3846512" y="4136885"/>
              <a:ext cx="2567023" cy="455773"/>
            </a:xfrm>
            <a:prstGeom prst="rect">
              <a:avLst/>
            </a:prstGeom>
          </p:spPr>
          <p:txBody>
            <a:bodyPr vert="horz" lIns="38576" tIns="19289" rIns="38576" bIns="19289" rtlCol="0" anchor="ctr">
              <a:noAutofit/>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pPr defTabSz="514350" fontAlgn="base">
                <a:spcAft>
                  <a:spcPct val="0"/>
                </a:spcAft>
                <a:defRPr/>
              </a:pPr>
              <a:r>
                <a:rPr lang="en-US" sz="1050" b="1" dirty="0">
                  <a:solidFill>
                    <a:srgbClr val="000000"/>
                  </a:solidFill>
                </a:rPr>
                <a:t>New Computational Mesh</a:t>
              </a:r>
            </a:p>
          </p:txBody>
        </p:sp>
        <p:sp>
          <p:nvSpPr>
            <p:cNvPr id="65" name="Oval 64">
              <a:extLst>
                <a:ext uri="{FF2B5EF4-FFF2-40B4-BE49-F238E27FC236}">
                  <a16:creationId xmlns:a16="http://schemas.microsoft.com/office/drawing/2014/main" id="{CF058262-8FB5-4857-A7BC-656274EBCE08}"/>
                </a:ext>
              </a:extLst>
            </p:cNvPr>
            <p:cNvSpPr/>
            <p:nvPr/>
          </p:nvSpPr>
          <p:spPr>
            <a:xfrm rot="10800000">
              <a:off x="9064235" y="5115263"/>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66" name="Oval 65">
              <a:extLst>
                <a:ext uri="{FF2B5EF4-FFF2-40B4-BE49-F238E27FC236}">
                  <a16:creationId xmlns:a16="http://schemas.microsoft.com/office/drawing/2014/main" id="{66B3E575-C417-42AB-B944-C57D6AEE4A16}"/>
                </a:ext>
              </a:extLst>
            </p:cNvPr>
            <p:cNvSpPr/>
            <p:nvPr/>
          </p:nvSpPr>
          <p:spPr>
            <a:xfrm rot="10800000">
              <a:off x="8572938" y="5423094"/>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67" name="Oval 66">
              <a:extLst>
                <a:ext uri="{FF2B5EF4-FFF2-40B4-BE49-F238E27FC236}">
                  <a16:creationId xmlns:a16="http://schemas.microsoft.com/office/drawing/2014/main" id="{325BCDFB-4EBD-405A-90E3-B290920531C8}"/>
                </a:ext>
              </a:extLst>
            </p:cNvPr>
            <p:cNvSpPr/>
            <p:nvPr/>
          </p:nvSpPr>
          <p:spPr>
            <a:xfrm rot="10800000">
              <a:off x="8471680" y="4917143"/>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68" name="Oval 67">
              <a:extLst>
                <a:ext uri="{FF2B5EF4-FFF2-40B4-BE49-F238E27FC236}">
                  <a16:creationId xmlns:a16="http://schemas.microsoft.com/office/drawing/2014/main" id="{F536DE1A-2E67-4E87-A9C0-F6A568D98AE8}"/>
                </a:ext>
              </a:extLst>
            </p:cNvPr>
            <p:cNvSpPr/>
            <p:nvPr/>
          </p:nvSpPr>
          <p:spPr>
            <a:xfrm rot="10800000">
              <a:off x="8806163" y="5147606"/>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69" name="Oval 68">
              <a:extLst>
                <a:ext uri="{FF2B5EF4-FFF2-40B4-BE49-F238E27FC236}">
                  <a16:creationId xmlns:a16="http://schemas.microsoft.com/office/drawing/2014/main" id="{08537A00-9289-468A-8C74-E23CBB9A8022}"/>
                </a:ext>
              </a:extLst>
            </p:cNvPr>
            <p:cNvSpPr/>
            <p:nvPr/>
          </p:nvSpPr>
          <p:spPr>
            <a:xfrm rot="10800000">
              <a:off x="9092507" y="4669133"/>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70" name="Oval 69">
              <a:extLst>
                <a:ext uri="{FF2B5EF4-FFF2-40B4-BE49-F238E27FC236}">
                  <a16:creationId xmlns:a16="http://schemas.microsoft.com/office/drawing/2014/main" id="{2911E6C7-E372-4874-96F6-6B637C5FE2D4}"/>
                </a:ext>
              </a:extLst>
            </p:cNvPr>
            <p:cNvSpPr/>
            <p:nvPr/>
          </p:nvSpPr>
          <p:spPr>
            <a:xfrm rot="11491426">
              <a:off x="8807773" y="4668396"/>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71" name="Oval 70">
              <a:extLst>
                <a:ext uri="{FF2B5EF4-FFF2-40B4-BE49-F238E27FC236}">
                  <a16:creationId xmlns:a16="http://schemas.microsoft.com/office/drawing/2014/main" id="{3C89BF15-8158-4DC8-AD2B-1AAC1A4EB839}"/>
                </a:ext>
              </a:extLst>
            </p:cNvPr>
            <p:cNvSpPr/>
            <p:nvPr/>
          </p:nvSpPr>
          <p:spPr>
            <a:xfrm rot="10800000">
              <a:off x="8946374" y="5389212"/>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72" name="Oval 71">
              <a:extLst>
                <a:ext uri="{FF2B5EF4-FFF2-40B4-BE49-F238E27FC236}">
                  <a16:creationId xmlns:a16="http://schemas.microsoft.com/office/drawing/2014/main" id="{28C0EA9C-EF86-42C2-A0AE-3BE167628647}"/>
                </a:ext>
              </a:extLst>
            </p:cNvPr>
            <p:cNvSpPr/>
            <p:nvPr/>
          </p:nvSpPr>
          <p:spPr>
            <a:xfrm rot="10800000">
              <a:off x="8291573" y="5255498"/>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73" name="Oval 72">
              <a:extLst>
                <a:ext uri="{FF2B5EF4-FFF2-40B4-BE49-F238E27FC236}">
                  <a16:creationId xmlns:a16="http://schemas.microsoft.com/office/drawing/2014/main" id="{C282B9FD-66E1-4A8F-A09D-243346167739}"/>
                </a:ext>
              </a:extLst>
            </p:cNvPr>
            <p:cNvSpPr/>
            <p:nvPr/>
          </p:nvSpPr>
          <p:spPr>
            <a:xfrm rot="10800000">
              <a:off x="7862472" y="5490916"/>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74" name="Oval 73">
              <a:extLst>
                <a:ext uri="{FF2B5EF4-FFF2-40B4-BE49-F238E27FC236}">
                  <a16:creationId xmlns:a16="http://schemas.microsoft.com/office/drawing/2014/main" id="{78489528-A3F8-4873-8C2B-5C0082525860}"/>
                </a:ext>
              </a:extLst>
            </p:cNvPr>
            <p:cNvSpPr/>
            <p:nvPr/>
          </p:nvSpPr>
          <p:spPr>
            <a:xfrm rot="10800000">
              <a:off x="7551495" y="5387675"/>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75" name="Oval 74">
              <a:extLst>
                <a:ext uri="{FF2B5EF4-FFF2-40B4-BE49-F238E27FC236}">
                  <a16:creationId xmlns:a16="http://schemas.microsoft.com/office/drawing/2014/main" id="{B82761FB-BA34-49A1-B0CC-8807B772F007}"/>
                </a:ext>
              </a:extLst>
            </p:cNvPr>
            <p:cNvSpPr/>
            <p:nvPr/>
          </p:nvSpPr>
          <p:spPr>
            <a:xfrm rot="10800000">
              <a:off x="5943616" y="4759357"/>
              <a:ext cx="449637" cy="466998"/>
            </a:xfrm>
            <a:prstGeom prst="ellipse">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76" name="Oval 75">
              <a:extLst>
                <a:ext uri="{FF2B5EF4-FFF2-40B4-BE49-F238E27FC236}">
                  <a16:creationId xmlns:a16="http://schemas.microsoft.com/office/drawing/2014/main" id="{60EE93CD-2B7A-47A5-BD51-72281EB17C13}"/>
                </a:ext>
              </a:extLst>
            </p:cNvPr>
            <p:cNvSpPr/>
            <p:nvPr/>
          </p:nvSpPr>
          <p:spPr>
            <a:xfrm rot="10800000">
              <a:off x="8542322" y="4333921"/>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77" name="Oval 76">
              <a:extLst>
                <a:ext uri="{FF2B5EF4-FFF2-40B4-BE49-F238E27FC236}">
                  <a16:creationId xmlns:a16="http://schemas.microsoft.com/office/drawing/2014/main" id="{D11FA654-5A2F-4813-ADB7-C6A404B5CC07}"/>
                </a:ext>
              </a:extLst>
            </p:cNvPr>
            <p:cNvSpPr/>
            <p:nvPr/>
          </p:nvSpPr>
          <p:spPr>
            <a:xfrm rot="10800000">
              <a:off x="8443599" y="4494647"/>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78" name="Oval 77">
              <a:extLst>
                <a:ext uri="{FF2B5EF4-FFF2-40B4-BE49-F238E27FC236}">
                  <a16:creationId xmlns:a16="http://schemas.microsoft.com/office/drawing/2014/main" id="{7D0F277D-B7F2-4FE7-BBE3-D7D702885F08}"/>
                </a:ext>
              </a:extLst>
            </p:cNvPr>
            <p:cNvSpPr/>
            <p:nvPr/>
          </p:nvSpPr>
          <p:spPr>
            <a:xfrm rot="10800000">
              <a:off x="8154383" y="4286376"/>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79" name="Oval 78">
              <a:extLst>
                <a:ext uri="{FF2B5EF4-FFF2-40B4-BE49-F238E27FC236}">
                  <a16:creationId xmlns:a16="http://schemas.microsoft.com/office/drawing/2014/main" id="{16D70824-A082-42BA-9597-DE88355D7BB5}"/>
                </a:ext>
              </a:extLst>
            </p:cNvPr>
            <p:cNvSpPr/>
            <p:nvPr/>
          </p:nvSpPr>
          <p:spPr>
            <a:xfrm rot="10800000">
              <a:off x="7798563" y="4352819"/>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80" name="Oval 79">
              <a:extLst>
                <a:ext uri="{FF2B5EF4-FFF2-40B4-BE49-F238E27FC236}">
                  <a16:creationId xmlns:a16="http://schemas.microsoft.com/office/drawing/2014/main" id="{41CC1C24-6730-4512-93F3-7B8B7E5D7F04}"/>
                </a:ext>
              </a:extLst>
            </p:cNvPr>
            <p:cNvSpPr/>
            <p:nvPr/>
          </p:nvSpPr>
          <p:spPr>
            <a:xfrm rot="10800000">
              <a:off x="7452461" y="4471373"/>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81" name="Oval 80">
              <a:extLst>
                <a:ext uri="{FF2B5EF4-FFF2-40B4-BE49-F238E27FC236}">
                  <a16:creationId xmlns:a16="http://schemas.microsoft.com/office/drawing/2014/main" id="{D394D612-F7AD-4F37-BA3C-CD08B2FEF089}"/>
                </a:ext>
              </a:extLst>
            </p:cNvPr>
            <p:cNvSpPr/>
            <p:nvPr/>
          </p:nvSpPr>
          <p:spPr>
            <a:xfrm rot="10800000">
              <a:off x="7815993" y="4970849"/>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82" name="Oval 81">
              <a:extLst>
                <a:ext uri="{FF2B5EF4-FFF2-40B4-BE49-F238E27FC236}">
                  <a16:creationId xmlns:a16="http://schemas.microsoft.com/office/drawing/2014/main" id="{A106BB5C-8CC2-43DD-B274-D70A6F78FFCC}"/>
                </a:ext>
              </a:extLst>
            </p:cNvPr>
            <p:cNvSpPr/>
            <p:nvPr/>
          </p:nvSpPr>
          <p:spPr>
            <a:xfrm rot="10800000">
              <a:off x="7569488" y="5134658"/>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83" name="Oval 82">
              <a:extLst>
                <a:ext uri="{FF2B5EF4-FFF2-40B4-BE49-F238E27FC236}">
                  <a16:creationId xmlns:a16="http://schemas.microsoft.com/office/drawing/2014/main" id="{D82E6CCE-3BEA-4C39-BDA8-B60257047C4E}"/>
                </a:ext>
              </a:extLst>
            </p:cNvPr>
            <p:cNvSpPr/>
            <p:nvPr/>
          </p:nvSpPr>
          <p:spPr>
            <a:xfrm rot="10800000">
              <a:off x="7439180" y="4855380"/>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84" name="Oval 83">
              <a:extLst>
                <a:ext uri="{FF2B5EF4-FFF2-40B4-BE49-F238E27FC236}">
                  <a16:creationId xmlns:a16="http://schemas.microsoft.com/office/drawing/2014/main" id="{72C7DE16-8988-4DFA-BEED-756D31E8284C}"/>
                </a:ext>
              </a:extLst>
            </p:cNvPr>
            <p:cNvSpPr/>
            <p:nvPr/>
          </p:nvSpPr>
          <p:spPr>
            <a:xfrm rot="10800000">
              <a:off x="7983946" y="4649030"/>
              <a:ext cx="65184" cy="81088"/>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cxnSp>
          <p:nvCxnSpPr>
            <p:cNvPr id="85" name="Curved Connector 214">
              <a:extLst>
                <a:ext uri="{FF2B5EF4-FFF2-40B4-BE49-F238E27FC236}">
                  <a16:creationId xmlns:a16="http://schemas.microsoft.com/office/drawing/2014/main" id="{089F934D-6739-4419-AE01-3DD500EA0CAD}"/>
                </a:ext>
              </a:extLst>
            </p:cNvPr>
            <p:cNvCxnSpPr>
              <a:stCxn id="65" idx="7"/>
              <a:endCxn id="66" idx="2"/>
            </p:cNvCxnSpPr>
            <p:nvPr/>
          </p:nvCxnSpPr>
          <p:spPr>
            <a:xfrm flipH="1">
              <a:off x="8638121" y="5184476"/>
              <a:ext cx="435660" cy="279163"/>
            </a:xfrm>
            <a:prstGeom prst="straightConnector1">
              <a:avLst/>
            </a:prstGeom>
            <a:noFill/>
            <a:ln w="25400" cap="flat" cmpd="sng" algn="ctr">
              <a:solidFill>
                <a:srgbClr val="B8AEAE"/>
              </a:solidFill>
              <a:prstDash val="solid"/>
              <a:headEnd type="triangle"/>
              <a:tailEnd type="triangle"/>
            </a:ln>
            <a:effectLst/>
          </p:spPr>
        </p:cxnSp>
        <p:cxnSp>
          <p:nvCxnSpPr>
            <p:cNvPr id="86" name="Curved Connector 215">
              <a:extLst>
                <a:ext uri="{FF2B5EF4-FFF2-40B4-BE49-F238E27FC236}">
                  <a16:creationId xmlns:a16="http://schemas.microsoft.com/office/drawing/2014/main" id="{1517120F-CE20-425A-9804-CE0A65FE22B4}"/>
                </a:ext>
              </a:extLst>
            </p:cNvPr>
            <p:cNvCxnSpPr>
              <a:stCxn id="71" idx="4"/>
              <a:endCxn id="68" idx="1"/>
            </p:cNvCxnSpPr>
            <p:nvPr/>
          </p:nvCxnSpPr>
          <p:spPr>
            <a:xfrm flipH="1" flipV="1">
              <a:off x="8861800" y="5216820"/>
              <a:ext cx="117165" cy="172393"/>
            </a:xfrm>
            <a:prstGeom prst="straightConnector1">
              <a:avLst/>
            </a:prstGeom>
            <a:noFill/>
            <a:ln w="25400" cap="flat" cmpd="sng" algn="ctr">
              <a:solidFill>
                <a:srgbClr val="B8AEAE"/>
              </a:solidFill>
              <a:prstDash val="solid"/>
              <a:headEnd type="triangle"/>
              <a:tailEnd type="triangle"/>
            </a:ln>
            <a:effectLst/>
          </p:spPr>
        </p:cxnSp>
        <p:cxnSp>
          <p:nvCxnSpPr>
            <p:cNvPr id="87" name="Curved Connector 216">
              <a:extLst>
                <a:ext uri="{FF2B5EF4-FFF2-40B4-BE49-F238E27FC236}">
                  <a16:creationId xmlns:a16="http://schemas.microsoft.com/office/drawing/2014/main" id="{FCC92002-2FDB-4A65-81B0-222A80C31B3C}"/>
                </a:ext>
              </a:extLst>
            </p:cNvPr>
            <p:cNvCxnSpPr>
              <a:stCxn id="71" idx="6"/>
              <a:endCxn id="66" idx="1"/>
            </p:cNvCxnSpPr>
            <p:nvPr/>
          </p:nvCxnSpPr>
          <p:spPr>
            <a:xfrm flipH="1">
              <a:off x="8628576" y="5429756"/>
              <a:ext cx="317799" cy="62552"/>
            </a:xfrm>
            <a:prstGeom prst="straightConnector1">
              <a:avLst/>
            </a:prstGeom>
            <a:noFill/>
            <a:ln w="25400" cap="flat" cmpd="sng" algn="ctr">
              <a:solidFill>
                <a:srgbClr val="B8AEAE"/>
              </a:solidFill>
              <a:prstDash val="solid"/>
              <a:headEnd type="triangle"/>
              <a:tailEnd type="triangle"/>
            </a:ln>
            <a:effectLst/>
          </p:spPr>
        </p:cxnSp>
        <p:cxnSp>
          <p:nvCxnSpPr>
            <p:cNvPr id="88" name="Curved Connector 217">
              <a:extLst>
                <a:ext uri="{FF2B5EF4-FFF2-40B4-BE49-F238E27FC236}">
                  <a16:creationId xmlns:a16="http://schemas.microsoft.com/office/drawing/2014/main" id="{1895B49D-C7A7-4A15-B59B-2756D1CF599C}"/>
                </a:ext>
              </a:extLst>
            </p:cNvPr>
            <p:cNvCxnSpPr>
              <a:stCxn id="66" idx="5"/>
              <a:endCxn id="72" idx="2"/>
            </p:cNvCxnSpPr>
            <p:nvPr/>
          </p:nvCxnSpPr>
          <p:spPr>
            <a:xfrm rot="10800000">
              <a:off x="8356756" y="5296042"/>
              <a:ext cx="225727" cy="138927"/>
            </a:xfrm>
            <a:prstGeom prst="straightConnector1">
              <a:avLst/>
            </a:prstGeom>
            <a:noFill/>
            <a:ln w="25400" cap="flat" cmpd="sng" algn="ctr">
              <a:solidFill>
                <a:srgbClr val="B8AEAE"/>
              </a:solidFill>
              <a:prstDash val="solid"/>
              <a:headEnd type="triangle"/>
              <a:tailEnd type="triangle"/>
            </a:ln>
            <a:effectLst/>
          </p:spPr>
        </p:cxnSp>
        <p:cxnSp>
          <p:nvCxnSpPr>
            <p:cNvPr id="89" name="Curved Connector 218">
              <a:extLst>
                <a:ext uri="{FF2B5EF4-FFF2-40B4-BE49-F238E27FC236}">
                  <a16:creationId xmlns:a16="http://schemas.microsoft.com/office/drawing/2014/main" id="{4E4E93A8-E796-42F3-9648-BB9D83A07A66}"/>
                </a:ext>
              </a:extLst>
            </p:cNvPr>
            <p:cNvCxnSpPr>
              <a:stCxn id="66" idx="4"/>
              <a:endCxn id="67" idx="0"/>
            </p:cNvCxnSpPr>
            <p:nvPr/>
          </p:nvCxnSpPr>
          <p:spPr>
            <a:xfrm rot="10800000">
              <a:off x="8504271" y="4998232"/>
              <a:ext cx="101259" cy="424864"/>
            </a:xfrm>
            <a:prstGeom prst="straightConnector1">
              <a:avLst/>
            </a:prstGeom>
            <a:noFill/>
            <a:ln w="25400" cap="flat" cmpd="sng" algn="ctr">
              <a:solidFill>
                <a:srgbClr val="B8AEAE"/>
              </a:solidFill>
              <a:prstDash val="solid"/>
              <a:headEnd type="triangle"/>
              <a:tailEnd type="triangle"/>
            </a:ln>
            <a:effectLst/>
          </p:spPr>
        </p:cxnSp>
        <p:cxnSp>
          <p:nvCxnSpPr>
            <p:cNvPr id="90" name="Curved Connector 219">
              <a:extLst>
                <a:ext uri="{FF2B5EF4-FFF2-40B4-BE49-F238E27FC236}">
                  <a16:creationId xmlns:a16="http://schemas.microsoft.com/office/drawing/2014/main" id="{3D1614BC-56E3-4D2F-9069-928F8E75D658}"/>
                </a:ext>
              </a:extLst>
            </p:cNvPr>
            <p:cNvCxnSpPr>
              <a:stCxn id="68" idx="7"/>
              <a:endCxn id="66" idx="3"/>
            </p:cNvCxnSpPr>
            <p:nvPr/>
          </p:nvCxnSpPr>
          <p:spPr>
            <a:xfrm flipH="1">
              <a:off x="8628576" y="5216819"/>
              <a:ext cx="187134" cy="218150"/>
            </a:xfrm>
            <a:prstGeom prst="straightConnector1">
              <a:avLst/>
            </a:prstGeom>
            <a:noFill/>
            <a:ln w="25400" cap="flat" cmpd="sng" algn="ctr">
              <a:solidFill>
                <a:srgbClr val="B8AEAE"/>
              </a:solidFill>
              <a:prstDash val="solid"/>
              <a:headEnd type="triangle"/>
              <a:tailEnd type="triangle"/>
            </a:ln>
            <a:effectLst/>
          </p:spPr>
        </p:cxnSp>
        <p:cxnSp>
          <p:nvCxnSpPr>
            <p:cNvPr id="91" name="Curved Connector 220">
              <a:extLst>
                <a:ext uri="{FF2B5EF4-FFF2-40B4-BE49-F238E27FC236}">
                  <a16:creationId xmlns:a16="http://schemas.microsoft.com/office/drawing/2014/main" id="{6CE362C6-96C6-4D94-ADB6-0470799637E8}"/>
                </a:ext>
              </a:extLst>
            </p:cNvPr>
            <p:cNvCxnSpPr>
              <a:stCxn id="66" idx="6"/>
              <a:endCxn id="73" idx="2"/>
            </p:cNvCxnSpPr>
            <p:nvPr/>
          </p:nvCxnSpPr>
          <p:spPr>
            <a:xfrm rot="10800000" flipV="1">
              <a:off x="7927655" y="5463637"/>
              <a:ext cx="645283" cy="67821"/>
            </a:xfrm>
            <a:prstGeom prst="straightConnector1">
              <a:avLst/>
            </a:prstGeom>
            <a:noFill/>
            <a:ln w="25400" cap="flat" cmpd="sng" algn="ctr">
              <a:solidFill>
                <a:srgbClr val="B8AEAE"/>
              </a:solidFill>
              <a:prstDash val="solid"/>
              <a:headEnd type="triangle"/>
              <a:tailEnd type="triangle"/>
            </a:ln>
            <a:effectLst/>
          </p:spPr>
        </p:cxnSp>
        <p:cxnSp>
          <p:nvCxnSpPr>
            <p:cNvPr id="92" name="Curved Connector 221">
              <a:extLst>
                <a:ext uri="{FF2B5EF4-FFF2-40B4-BE49-F238E27FC236}">
                  <a16:creationId xmlns:a16="http://schemas.microsoft.com/office/drawing/2014/main" id="{8F3C6562-1475-48F1-B6CC-8D952C571459}"/>
                </a:ext>
              </a:extLst>
            </p:cNvPr>
            <p:cNvCxnSpPr>
              <a:stCxn id="68" idx="3"/>
              <a:endCxn id="70" idx="0"/>
            </p:cNvCxnSpPr>
            <p:nvPr/>
          </p:nvCxnSpPr>
          <p:spPr>
            <a:xfrm rot="10800000">
              <a:off x="8832855" y="4748664"/>
              <a:ext cx="28945" cy="410816"/>
            </a:xfrm>
            <a:prstGeom prst="straightConnector1">
              <a:avLst/>
            </a:prstGeom>
            <a:noFill/>
            <a:ln w="25400" cap="flat" cmpd="sng" algn="ctr">
              <a:solidFill>
                <a:srgbClr val="B8AEAE"/>
              </a:solidFill>
              <a:prstDash val="solid"/>
              <a:headEnd type="triangle"/>
              <a:tailEnd type="triangle"/>
            </a:ln>
            <a:effectLst/>
          </p:spPr>
        </p:cxnSp>
        <p:cxnSp>
          <p:nvCxnSpPr>
            <p:cNvPr id="93" name="Curved Connector 222">
              <a:extLst>
                <a:ext uri="{FF2B5EF4-FFF2-40B4-BE49-F238E27FC236}">
                  <a16:creationId xmlns:a16="http://schemas.microsoft.com/office/drawing/2014/main" id="{E6AF6F7B-54EE-475A-AA7B-1361D61DF451}"/>
                </a:ext>
              </a:extLst>
            </p:cNvPr>
            <p:cNvCxnSpPr>
              <a:stCxn id="68" idx="5"/>
              <a:endCxn id="67" idx="1"/>
            </p:cNvCxnSpPr>
            <p:nvPr/>
          </p:nvCxnSpPr>
          <p:spPr>
            <a:xfrm rot="10800000">
              <a:off x="8527318" y="4986356"/>
              <a:ext cx="288392" cy="173126"/>
            </a:xfrm>
            <a:prstGeom prst="straightConnector1">
              <a:avLst/>
            </a:prstGeom>
            <a:noFill/>
            <a:ln w="25400" cap="flat" cmpd="sng" algn="ctr">
              <a:solidFill>
                <a:srgbClr val="B8AEAE"/>
              </a:solidFill>
              <a:prstDash val="solid"/>
              <a:headEnd type="triangle"/>
              <a:tailEnd type="triangle"/>
            </a:ln>
            <a:effectLst/>
          </p:spPr>
        </p:cxnSp>
        <p:cxnSp>
          <p:nvCxnSpPr>
            <p:cNvPr id="94" name="Curved Connector 223">
              <a:extLst>
                <a:ext uri="{FF2B5EF4-FFF2-40B4-BE49-F238E27FC236}">
                  <a16:creationId xmlns:a16="http://schemas.microsoft.com/office/drawing/2014/main" id="{E20B2C2B-1881-450B-B2E7-EEE153173955}"/>
                </a:ext>
              </a:extLst>
            </p:cNvPr>
            <p:cNvCxnSpPr>
              <a:stCxn id="69" idx="6"/>
              <a:endCxn id="70" idx="2"/>
            </p:cNvCxnSpPr>
            <p:nvPr/>
          </p:nvCxnSpPr>
          <p:spPr>
            <a:xfrm rot="10800000" flipV="1">
              <a:off x="8872299" y="4709677"/>
              <a:ext cx="220208" cy="6285"/>
            </a:xfrm>
            <a:prstGeom prst="straightConnector1">
              <a:avLst/>
            </a:prstGeom>
            <a:noFill/>
            <a:ln w="25400" cap="flat" cmpd="sng" algn="ctr">
              <a:solidFill>
                <a:srgbClr val="B8AEAE"/>
              </a:solidFill>
              <a:prstDash val="solid"/>
              <a:headEnd type="triangle"/>
              <a:tailEnd type="triangle"/>
            </a:ln>
            <a:effectLst/>
          </p:spPr>
        </p:cxnSp>
        <p:cxnSp>
          <p:nvCxnSpPr>
            <p:cNvPr id="95" name="Curved Connector 224">
              <a:extLst>
                <a:ext uri="{FF2B5EF4-FFF2-40B4-BE49-F238E27FC236}">
                  <a16:creationId xmlns:a16="http://schemas.microsoft.com/office/drawing/2014/main" id="{6DC5F18A-86AD-43D1-B02F-FAFAA2EE5F66}"/>
                </a:ext>
              </a:extLst>
            </p:cNvPr>
            <p:cNvCxnSpPr>
              <a:stCxn id="69" idx="7"/>
              <a:endCxn id="67" idx="2"/>
            </p:cNvCxnSpPr>
            <p:nvPr/>
          </p:nvCxnSpPr>
          <p:spPr>
            <a:xfrm rot="10800000" flipV="1">
              <a:off x="8536864" y="4738345"/>
              <a:ext cx="565190" cy="219343"/>
            </a:xfrm>
            <a:prstGeom prst="straightConnector1">
              <a:avLst/>
            </a:prstGeom>
            <a:noFill/>
            <a:ln w="25400" cap="flat" cmpd="sng" algn="ctr">
              <a:solidFill>
                <a:srgbClr val="B8AEAE"/>
              </a:solidFill>
              <a:prstDash val="solid"/>
              <a:headEnd type="triangle"/>
              <a:tailEnd type="triangle"/>
            </a:ln>
            <a:effectLst/>
          </p:spPr>
        </p:cxnSp>
        <p:cxnSp>
          <p:nvCxnSpPr>
            <p:cNvPr id="96" name="Curved Connector 225">
              <a:extLst>
                <a:ext uri="{FF2B5EF4-FFF2-40B4-BE49-F238E27FC236}">
                  <a16:creationId xmlns:a16="http://schemas.microsoft.com/office/drawing/2014/main" id="{11FC6C1E-9C5F-490F-ADB5-54B914921A5D}"/>
                </a:ext>
              </a:extLst>
            </p:cNvPr>
            <p:cNvCxnSpPr>
              <a:stCxn id="65" idx="5"/>
              <a:endCxn id="70" idx="1"/>
            </p:cNvCxnSpPr>
            <p:nvPr/>
          </p:nvCxnSpPr>
          <p:spPr>
            <a:xfrm flipH="1" flipV="1">
              <a:off x="8857636" y="4741996"/>
              <a:ext cx="216145" cy="385142"/>
            </a:xfrm>
            <a:prstGeom prst="straightConnector1">
              <a:avLst/>
            </a:prstGeom>
            <a:noFill/>
            <a:ln w="25400" cap="flat" cmpd="sng" algn="ctr">
              <a:solidFill>
                <a:srgbClr val="B8AEAE"/>
              </a:solidFill>
              <a:prstDash val="solid"/>
              <a:headEnd type="triangle"/>
              <a:tailEnd type="triangle"/>
            </a:ln>
            <a:effectLst/>
          </p:spPr>
        </p:cxnSp>
        <p:cxnSp>
          <p:nvCxnSpPr>
            <p:cNvPr id="97" name="Curved Connector 226">
              <a:extLst>
                <a:ext uri="{FF2B5EF4-FFF2-40B4-BE49-F238E27FC236}">
                  <a16:creationId xmlns:a16="http://schemas.microsoft.com/office/drawing/2014/main" id="{F828BD01-7AC1-427B-A5D5-D87509480FCC}"/>
                </a:ext>
              </a:extLst>
            </p:cNvPr>
            <p:cNvCxnSpPr>
              <a:stCxn id="73" idx="6"/>
              <a:endCxn id="74" idx="1"/>
            </p:cNvCxnSpPr>
            <p:nvPr/>
          </p:nvCxnSpPr>
          <p:spPr>
            <a:xfrm flipH="1" flipV="1">
              <a:off x="7607133" y="5456888"/>
              <a:ext cx="255340" cy="74571"/>
            </a:xfrm>
            <a:prstGeom prst="straightConnector1">
              <a:avLst/>
            </a:prstGeom>
            <a:noFill/>
            <a:ln w="25400" cap="flat" cmpd="sng" algn="ctr">
              <a:solidFill>
                <a:srgbClr val="B8AEAE"/>
              </a:solidFill>
              <a:prstDash val="solid"/>
              <a:headEnd type="triangle"/>
              <a:tailEnd type="triangle"/>
            </a:ln>
            <a:effectLst/>
          </p:spPr>
        </p:cxnSp>
        <p:cxnSp>
          <p:nvCxnSpPr>
            <p:cNvPr id="98" name="Curved Connector 227">
              <a:extLst>
                <a:ext uri="{FF2B5EF4-FFF2-40B4-BE49-F238E27FC236}">
                  <a16:creationId xmlns:a16="http://schemas.microsoft.com/office/drawing/2014/main" id="{CD8E6FEC-BB46-429F-8BFF-190AF35DA9F8}"/>
                </a:ext>
              </a:extLst>
            </p:cNvPr>
            <p:cNvCxnSpPr>
              <a:stCxn id="73" idx="4"/>
              <a:endCxn id="81" idx="0"/>
            </p:cNvCxnSpPr>
            <p:nvPr/>
          </p:nvCxnSpPr>
          <p:spPr>
            <a:xfrm rot="10800000">
              <a:off x="7848584" y="5051937"/>
              <a:ext cx="46480" cy="438978"/>
            </a:xfrm>
            <a:prstGeom prst="straightConnector1">
              <a:avLst/>
            </a:prstGeom>
            <a:noFill/>
            <a:ln w="25400" cap="flat" cmpd="sng" algn="ctr">
              <a:solidFill>
                <a:srgbClr val="B8AEAE"/>
              </a:solidFill>
              <a:prstDash val="solid"/>
              <a:headEnd type="triangle"/>
              <a:tailEnd type="triangle"/>
            </a:ln>
            <a:effectLst/>
          </p:spPr>
        </p:cxnSp>
        <p:cxnSp>
          <p:nvCxnSpPr>
            <p:cNvPr id="99" name="Curved Connector 228">
              <a:extLst>
                <a:ext uri="{FF2B5EF4-FFF2-40B4-BE49-F238E27FC236}">
                  <a16:creationId xmlns:a16="http://schemas.microsoft.com/office/drawing/2014/main" id="{F9054DC7-3077-4D6F-9BF9-53DBC3478DB2}"/>
                </a:ext>
              </a:extLst>
            </p:cNvPr>
            <p:cNvCxnSpPr>
              <a:stCxn id="82" idx="0"/>
              <a:endCxn id="74" idx="3"/>
            </p:cNvCxnSpPr>
            <p:nvPr/>
          </p:nvCxnSpPr>
          <p:spPr>
            <a:xfrm>
              <a:off x="7602080" y="5215745"/>
              <a:ext cx="5053" cy="183805"/>
            </a:xfrm>
            <a:prstGeom prst="straightConnector1">
              <a:avLst/>
            </a:prstGeom>
            <a:noFill/>
            <a:ln w="25400" cap="flat" cmpd="sng" algn="ctr">
              <a:solidFill>
                <a:srgbClr val="B8AEAE"/>
              </a:solidFill>
              <a:prstDash val="solid"/>
              <a:headEnd type="triangle"/>
              <a:tailEnd type="triangle"/>
            </a:ln>
            <a:effectLst/>
          </p:spPr>
        </p:cxnSp>
        <p:cxnSp>
          <p:nvCxnSpPr>
            <p:cNvPr id="100" name="Curved Connector 229">
              <a:extLst>
                <a:ext uri="{FF2B5EF4-FFF2-40B4-BE49-F238E27FC236}">
                  <a16:creationId xmlns:a16="http://schemas.microsoft.com/office/drawing/2014/main" id="{EE5D08D9-35CF-417A-80E8-32B1FFE3E6B2}"/>
                </a:ext>
              </a:extLst>
            </p:cNvPr>
            <p:cNvCxnSpPr>
              <a:stCxn id="83" idx="1"/>
              <a:endCxn id="82" idx="4"/>
            </p:cNvCxnSpPr>
            <p:nvPr/>
          </p:nvCxnSpPr>
          <p:spPr>
            <a:xfrm>
              <a:off x="7494818" y="4924593"/>
              <a:ext cx="107262" cy="210065"/>
            </a:xfrm>
            <a:prstGeom prst="straightConnector1">
              <a:avLst/>
            </a:prstGeom>
            <a:noFill/>
            <a:ln w="25400" cap="flat" cmpd="sng" algn="ctr">
              <a:solidFill>
                <a:srgbClr val="B8AEAE"/>
              </a:solidFill>
              <a:prstDash val="solid"/>
              <a:headEnd type="triangle"/>
              <a:tailEnd type="triangle"/>
            </a:ln>
            <a:effectLst/>
          </p:spPr>
        </p:cxnSp>
        <p:cxnSp>
          <p:nvCxnSpPr>
            <p:cNvPr id="101" name="Curved Connector 230">
              <a:extLst>
                <a:ext uri="{FF2B5EF4-FFF2-40B4-BE49-F238E27FC236}">
                  <a16:creationId xmlns:a16="http://schemas.microsoft.com/office/drawing/2014/main" id="{26DF4CE1-F926-4F7F-AE05-7AAEF751149D}"/>
                </a:ext>
              </a:extLst>
            </p:cNvPr>
            <p:cNvCxnSpPr>
              <a:stCxn id="83" idx="6"/>
              <a:endCxn id="75" idx="2"/>
            </p:cNvCxnSpPr>
            <p:nvPr/>
          </p:nvCxnSpPr>
          <p:spPr>
            <a:xfrm flipH="1">
              <a:off x="6393253" y="4895923"/>
              <a:ext cx="1045927" cy="96933"/>
            </a:xfrm>
            <a:prstGeom prst="straightConnector1">
              <a:avLst/>
            </a:prstGeom>
            <a:noFill/>
            <a:ln w="25400" cap="flat" cmpd="sng" algn="ctr">
              <a:solidFill>
                <a:srgbClr val="B8AEAE"/>
              </a:solidFill>
              <a:prstDash val="solid"/>
              <a:headEnd type="triangle"/>
              <a:tailEnd type="triangle"/>
            </a:ln>
            <a:effectLst/>
          </p:spPr>
        </p:cxnSp>
        <p:cxnSp>
          <p:nvCxnSpPr>
            <p:cNvPr id="102" name="Curved Connector 231">
              <a:extLst>
                <a:ext uri="{FF2B5EF4-FFF2-40B4-BE49-F238E27FC236}">
                  <a16:creationId xmlns:a16="http://schemas.microsoft.com/office/drawing/2014/main" id="{69342C69-1109-4948-9D1F-CC1180EBB612}"/>
                </a:ext>
              </a:extLst>
            </p:cNvPr>
            <p:cNvCxnSpPr>
              <a:stCxn id="83" idx="3"/>
              <a:endCxn id="84" idx="6"/>
            </p:cNvCxnSpPr>
            <p:nvPr/>
          </p:nvCxnSpPr>
          <p:spPr>
            <a:xfrm flipV="1">
              <a:off x="7494818" y="4689575"/>
              <a:ext cx="489129" cy="177680"/>
            </a:xfrm>
            <a:prstGeom prst="straightConnector1">
              <a:avLst/>
            </a:prstGeom>
            <a:noFill/>
            <a:ln w="25400" cap="flat" cmpd="sng" algn="ctr">
              <a:solidFill>
                <a:srgbClr val="B8AEAE"/>
              </a:solidFill>
              <a:prstDash val="solid"/>
              <a:headEnd type="triangle"/>
              <a:tailEnd type="triangle"/>
            </a:ln>
            <a:effectLst/>
          </p:spPr>
        </p:cxnSp>
        <p:cxnSp>
          <p:nvCxnSpPr>
            <p:cNvPr id="103" name="Curved Connector 232">
              <a:extLst>
                <a:ext uri="{FF2B5EF4-FFF2-40B4-BE49-F238E27FC236}">
                  <a16:creationId xmlns:a16="http://schemas.microsoft.com/office/drawing/2014/main" id="{E7AAA5A1-69B6-45EE-B47E-491BAF474B6A}"/>
                </a:ext>
              </a:extLst>
            </p:cNvPr>
            <p:cNvCxnSpPr>
              <a:stCxn id="81" idx="4"/>
              <a:endCxn id="79" idx="0"/>
            </p:cNvCxnSpPr>
            <p:nvPr/>
          </p:nvCxnSpPr>
          <p:spPr>
            <a:xfrm flipH="1" flipV="1">
              <a:off x="7831155" y="4433905"/>
              <a:ext cx="17429" cy="536945"/>
            </a:xfrm>
            <a:prstGeom prst="straightConnector1">
              <a:avLst/>
            </a:prstGeom>
            <a:noFill/>
            <a:ln w="25400" cap="flat" cmpd="sng" algn="ctr">
              <a:solidFill>
                <a:srgbClr val="B8AEAE"/>
              </a:solidFill>
              <a:prstDash val="solid"/>
              <a:headEnd type="triangle"/>
              <a:tailEnd type="triangle"/>
            </a:ln>
            <a:effectLst/>
          </p:spPr>
        </p:cxnSp>
        <p:cxnSp>
          <p:nvCxnSpPr>
            <p:cNvPr id="104" name="Curved Connector 233">
              <a:extLst>
                <a:ext uri="{FF2B5EF4-FFF2-40B4-BE49-F238E27FC236}">
                  <a16:creationId xmlns:a16="http://schemas.microsoft.com/office/drawing/2014/main" id="{D171CDF2-F8B6-4A4D-AC9A-B7DB1A0413FA}"/>
                </a:ext>
              </a:extLst>
            </p:cNvPr>
            <p:cNvCxnSpPr>
              <a:stCxn id="84" idx="4"/>
              <a:endCxn id="79" idx="1"/>
            </p:cNvCxnSpPr>
            <p:nvPr/>
          </p:nvCxnSpPr>
          <p:spPr>
            <a:xfrm flipH="1" flipV="1">
              <a:off x="7854201" y="4422030"/>
              <a:ext cx="162337" cy="227000"/>
            </a:xfrm>
            <a:prstGeom prst="straightConnector1">
              <a:avLst/>
            </a:prstGeom>
            <a:noFill/>
            <a:ln w="25400" cap="flat" cmpd="sng" algn="ctr">
              <a:solidFill>
                <a:srgbClr val="B8AEAE"/>
              </a:solidFill>
              <a:prstDash val="solid"/>
              <a:headEnd type="triangle"/>
              <a:tailEnd type="triangle"/>
            </a:ln>
            <a:effectLst/>
          </p:spPr>
        </p:cxnSp>
        <p:cxnSp>
          <p:nvCxnSpPr>
            <p:cNvPr id="105" name="Curved Connector 234">
              <a:extLst>
                <a:ext uri="{FF2B5EF4-FFF2-40B4-BE49-F238E27FC236}">
                  <a16:creationId xmlns:a16="http://schemas.microsoft.com/office/drawing/2014/main" id="{066265C7-91F1-44B4-BB52-6AF1A7BB32B2}"/>
                </a:ext>
              </a:extLst>
            </p:cNvPr>
            <p:cNvCxnSpPr>
              <a:stCxn id="79" idx="2"/>
              <a:endCxn id="77" idx="5"/>
            </p:cNvCxnSpPr>
            <p:nvPr/>
          </p:nvCxnSpPr>
          <p:spPr>
            <a:xfrm>
              <a:off x="7863746" y="4393363"/>
              <a:ext cx="589398" cy="113160"/>
            </a:xfrm>
            <a:prstGeom prst="straightConnector1">
              <a:avLst/>
            </a:prstGeom>
            <a:noFill/>
            <a:ln w="25400" cap="flat" cmpd="sng" algn="ctr">
              <a:solidFill>
                <a:srgbClr val="B8AEAE"/>
              </a:solidFill>
              <a:prstDash val="solid"/>
              <a:headEnd type="triangle"/>
              <a:tailEnd type="triangle"/>
            </a:ln>
            <a:effectLst/>
          </p:spPr>
        </p:cxnSp>
        <p:cxnSp>
          <p:nvCxnSpPr>
            <p:cNvPr id="106" name="Curved Connector 235">
              <a:extLst>
                <a:ext uri="{FF2B5EF4-FFF2-40B4-BE49-F238E27FC236}">
                  <a16:creationId xmlns:a16="http://schemas.microsoft.com/office/drawing/2014/main" id="{8ECAD2D1-F1D5-4283-A542-C21A92268BA8}"/>
                </a:ext>
              </a:extLst>
            </p:cNvPr>
            <p:cNvCxnSpPr>
              <a:stCxn id="84" idx="4"/>
              <a:endCxn id="78" idx="7"/>
            </p:cNvCxnSpPr>
            <p:nvPr/>
          </p:nvCxnSpPr>
          <p:spPr>
            <a:xfrm flipV="1">
              <a:off x="8016538" y="4355589"/>
              <a:ext cx="147392" cy="293442"/>
            </a:xfrm>
            <a:prstGeom prst="straightConnector1">
              <a:avLst/>
            </a:prstGeom>
            <a:noFill/>
            <a:ln w="25400" cap="flat" cmpd="sng" algn="ctr">
              <a:solidFill>
                <a:srgbClr val="B8AEAE"/>
              </a:solidFill>
              <a:prstDash val="solid"/>
              <a:headEnd type="triangle"/>
              <a:tailEnd type="triangle"/>
            </a:ln>
            <a:effectLst/>
          </p:spPr>
        </p:cxnSp>
        <p:cxnSp>
          <p:nvCxnSpPr>
            <p:cNvPr id="107" name="Curved Connector 236">
              <a:extLst>
                <a:ext uri="{FF2B5EF4-FFF2-40B4-BE49-F238E27FC236}">
                  <a16:creationId xmlns:a16="http://schemas.microsoft.com/office/drawing/2014/main" id="{75A16254-648A-438C-B53E-691DC2FAA39C}"/>
                </a:ext>
              </a:extLst>
            </p:cNvPr>
            <p:cNvCxnSpPr>
              <a:stCxn id="67" idx="5"/>
              <a:endCxn id="78" idx="2"/>
            </p:cNvCxnSpPr>
            <p:nvPr/>
          </p:nvCxnSpPr>
          <p:spPr>
            <a:xfrm flipH="1" flipV="1">
              <a:off x="8219567" y="4326919"/>
              <a:ext cx="261658" cy="602099"/>
            </a:xfrm>
            <a:prstGeom prst="straightConnector1">
              <a:avLst/>
            </a:prstGeom>
            <a:noFill/>
            <a:ln w="25400" cap="flat" cmpd="sng" algn="ctr">
              <a:solidFill>
                <a:srgbClr val="B8AEAE"/>
              </a:solidFill>
              <a:prstDash val="solid"/>
              <a:headEnd type="triangle"/>
              <a:tailEnd type="triangle"/>
            </a:ln>
            <a:effectLst/>
          </p:spPr>
        </p:cxnSp>
        <p:cxnSp>
          <p:nvCxnSpPr>
            <p:cNvPr id="108" name="Curved Connector 237">
              <a:extLst>
                <a:ext uri="{FF2B5EF4-FFF2-40B4-BE49-F238E27FC236}">
                  <a16:creationId xmlns:a16="http://schemas.microsoft.com/office/drawing/2014/main" id="{96A8C7F8-76A5-4E9D-902E-7A007B227E0F}"/>
                </a:ext>
              </a:extLst>
            </p:cNvPr>
            <p:cNvCxnSpPr>
              <a:stCxn id="67" idx="4"/>
              <a:endCxn id="77" idx="0"/>
            </p:cNvCxnSpPr>
            <p:nvPr/>
          </p:nvCxnSpPr>
          <p:spPr>
            <a:xfrm rot="10800000">
              <a:off x="8476189" y="4575733"/>
              <a:ext cx="28081" cy="341410"/>
            </a:xfrm>
            <a:prstGeom prst="straightConnector1">
              <a:avLst/>
            </a:prstGeom>
            <a:noFill/>
            <a:ln w="25400" cap="flat" cmpd="sng" algn="ctr">
              <a:solidFill>
                <a:srgbClr val="B8AEAE"/>
              </a:solidFill>
              <a:prstDash val="solid"/>
              <a:headEnd type="triangle"/>
              <a:tailEnd type="triangle"/>
            </a:ln>
            <a:effectLst/>
          </p:spPr>
        </p:cxnSp>
        <p:cxnSp>
          <p:nvCxnSpPr>
            <p:cNvPr id="109" name="Curved Connector 238">
              <a:extLst>
                <a:ext uri="{FF2B5EF4-FFF2-40B4-BE49-F238E27FC236}">
                  <a16:creationId xmlns:a16="http://schemas.microsoft.com/office/drawing/2014/main" id="{64A5A8A6-2E67-4DB7-ABEA-25B3F614F430}"/>
                </a:ext>
              </a:extLst>
            </p:cNvPr>
            <p:cNvCxnSpPr>
              <a:stCxn id="67" idx="6"/>
              <a:endCxn id="81" idx="2"/>
            </p:cNvCxnSpPr>
            <p:nvPr/>
          </p:nvCxnSpPr>
          <p:spPr>
            <a:xfrm rot="10800000" flipV="1">
              <a:off x="7881177" y="4957687"/>
              <a:ext cx="590504" cy="53708"/>
            </a:xfrm>
            <a:prstGeom prst="straightConnector1">
              <a:avLst/>
            </a:prstGeom>
            <a:noFill/>
            <a:ln w="25400" cap="flat" cmpd="sng" algn="ctr">
              <a:solidFill>
                <a:srgbClr val="B8AEAE"/>
              </a:solidFill>
              <a:prstDash val="solid"/>
              <a:headEnd type="triangle"/>
              <a:tailEnd type="triangle"/>
            </a:ln>
            <a:effectLst/>
          </p:spPr>
        </p:cxnSp>
        <p:cxnSp>
          <p:nvCxnSpPr>
            <p:cNvPr id="110" name="Curved Connector 239">
              <a:extLst>
                <a:ext uri="{FF2B5EF4-FFF2-40B4-BE49-F238E27FC236}">
                  <a16:creationId xmlns:a16="http://schemas.microsoft.com/office/drawing/2014/main" id="{4CFFD397-244C-4A4C-B4F3-0198BDE416FF}"/>
                </a:ext>
              </a:extLst>
            </p:cNvPr>
            <p:cNvCxnSpPr>
              <a:stCxn id="81" idx="7"/>
              <a:endCxn id="82" idx="3"/>
            </p:cNvCxnSpPr>
            <p:nvPr/>
          </p:nvCxnSpPr>
          <p:spPr>
            <a:xfrm rot="10800000" flipV="1">
              <a:off x="7625124" y="5040064"/>
              <a:ext cx="200414" cy="106470"/>
            </a:xfrm>
            <a:prstGeom prst="straightConnector1">
              <a:avLst/>
            </a:prstGeom>
            <a:noFill/>
            <a:ln w="25400" cap="flat" cmpd="sng" algn="ctr">
              <a:solidFill>
                <a:srgbClr val="B8AEAE"/>
              </a:solidFill>
              <a:prstDash val="solid"/>
              <a:headEnd type="triangle"/>
              <a:tailEnd type="triangle"/>
            </a:ln>
            <a:effectLst/>
          </p:spPr>
        </p:cxnSp>
        <p:cxnSp>
          <p:nvCxnSpPr>
            <p:cNvPr id="111" name="Curved Connector 240">
              <a:extLst>
                <a:ext uri="{FF2B5EF4-FFF2-40B4-BE49-F238E27FC236}">
                  <a16:creationId xmlns:a16="http://schemas.microsoft.com/office/drawing/2014/main" id="{60F8BB26-330F-4767-A7DF-D8B664708201}"/>
                </a:ext>
              </a:extLst>
            </p:cNvPr>
            <p:cNvCxnSpPr>
              <a:stCxn id="84" idx="5"/>
              <a:endCxn id="80" idx="2"/>
            </p:cNvCxnSpPr>
            <p:nvPr/>
          </p:nvCxnSpPr>
          <p:spPr>
            <a:xfrm rot="10800000">
              <a:off x="7517643" y="4511916"/>
              <a:ext cx="475849" cy="148989"/>
            </a:xfrm>
            <a:prstGeom prst="straightConnector1">
              <a:avLst/>
            </a:prstGeom>
            <a:noFill/>
            <a:ln w="25400" cap="flat" cmpd="sng" algn="ctr">
              <a:solidFill>
                <a:srgbClr val="B8AEAE"/>
              </a:solidFill>
              <a:prstDash val="solid"/>
              <a:headEnd type="triangle"/>
              <a:tailEnd type="triangle"/>
            </a:ln>
            <a:effectLst/>
          </p:spPr>
        </p:cxnSp>
        <p:cxnSp>
          <p:nvCxnSpPr>
            <p:cNvPr id="112" name="Curved Connector 241">
              <a:extLst>
                <a:ext uri="{FF2B5EF4-FFF2-40B4-BE49-F238E27FC236}">
                  <a16:creationId xmlns:a16="http://schemas.microsoft.com/office/drawing/2014/main" id="{268E8372-63C1-4A5D-86CB-3928BA042DB8}"/>
                </a:ext>
              </a:extLst>
            </p:cNvPr>
            <p:cNvCxnSpPr>
              <a:stCxn id="81" idx="6"/>
              <a:endCxn id="80" idx="0"/>
            </p:cNvCxnSpPr>
            <p:nvPr/>
          </p:nvCxnSpPr>
          <p:spPr>
            <a:xfrm rot="10800000">
              <a:off x="7485051" y="4552461"/>
              <a:ext cx="330942" cy="458934"/>
            </a:xfrm>
            <a:prstGeom prst="straightConnector1">
              <a:avLst/>
            </a:prstGeom>
            <a:noFill/>
            <a:ln w="25400" cap="flat" cmpd="sng" algn="ctr">
              <a:solidFill>
                <a:srgbClr val="B8AEAE"/>
              </a:solidFill>
              <a:prstDash val="solid"/>
              <a:headEnd type="triangle"/>
              <a:tailEnd type="triangle"/>
            </a:ln>
            <a:effectLst/>
          </p:spPr>
        </p:cxnSp>
        <p:cxnSp>
          <p:nvCxnSpPr>
            <p:cNvPr id="113" name="Curved Connector 242">
              <a:extLst>
                <a:ext uri="{FF2B5EF4-FFF2-40B4-BE49-F238E27FC236}">
                  <a16:creationId xmlns:a16="http://schemas.microsoft.com/office/drawing/2014/main" id="{ADA8BDB5-C0BD-4746-A66D-DBB1692CFD2B}"/>
                </a:ext>
              </a:extLst>
            </p:cNvPr>
            <p:cNvCxnSpPr>
              <a:stCxn id="84" idx="3"/>
              <a:endCxn id="76" idx="6"/>
            </p:cNvCxnSpPr>
            <p:nvPr/>
          </p:nvCxnSpPr>
          <p:spPr>
            <a:xfrm flipV="1">
              <a:off x="8039584" y="4374464"/>
              <a:ext cx="502738" cy="286441"/>
            </a:xfrm>
            <a:prstGeom prst="straightConnector1">
              <a:avLst/>
            </a:prstGeom>
            <a:noFill/>
            <a:ln w="25400" cap="flat" cmpd="sng" algn="ctr">
              <a:solidFill>
                <a:srgbClr val="B8AEAE"/>
              </a:solidFill>
              <a:prstDash val="solid"/>
              <a:headEnd type="triangle"/>
              <a:tailEnd type="triangle"/>
            </a:ln>
            <a:effectLst/>
          </p:spPr>
        </p:cxnSp>
        <p:cxnSp>
          <p:nvCxnSpPr>
            <p:cNvPr id="114" name="Curved Connector 243">
              <a:extLst>
                <a:ext uri="{FF2B5EF4-FFF2-40B4-BE49-F238E27FC236}">
                  <a16:creationId xmlns:a16="http://schemas.microsoft.com/office/drawing/2014/main" id="{68221E60-2D1B-4C5B-8575-4DE07F34C5C7}"/>
                </a:ext>
              </a:extLst>
            </p:cNvPr>
            <p:cNvCxnSpPr>
              <a:stCxn id="70" idx="4"/>
              <a:endCxn id="76" idx="1"/>
            </p:cNvCxnSpPr>
            <p:nvPr/>
          </p:nvCxnSpPr>
          <p:spPr>
            <a:xfrm flipH="1" flipV="1">
              <a:off x="8597960" y="4403134"/>
              <a:ext cx="249916" cy="266079"/>
            </a:xfrm>
            <a:prstGeom prst="straightConnector1">
              <a:avLst/>
            </a:prstGeom>
            <a:noFill/>
            <a:ln w="25400" cap="flat" cmpd="sng" algn="ctr">
              <a:solidFill>
                <a:srgbClr val="B8AEAE"/>
              </a:solidFill>
              <a:prstDash val="solid"/>
              <a:headEnd type="triangle"/>
              <a:tailEnd type="triangle"/>
            </a:ln>
            <a:effectLst/>
          </p:spPr>
        </p:cxnSp>
        <p:cxnSp>
          <p:nvCxnSpPr>
            <p:cNvPr id="115" name="Curved Connector 244">
              <a:extLst>
                <a:ext uri="{FF2B5EF4-FFF2-40B4-BE49-F238E27FC236}">
                  <a16:creationId xmlns:a16="http://schemas.microsoft.com/office/drawing/2014/main" id="{2F2B940B-7650-4B98-8612-6CBAF2AE2D0E}"/>
                </a:ext>
              </a:extLst>
            </p:cNvPr>
            <p:cNvCxnSpPr>
              <a:stCxn id="67" idx="4"/>
              <a:endCxn id="76" idx="7"/>
            </p:cNvCxnSpPr>
            <p:nvPr/>
          </p:nvCxnSpPr>
          <p:spPr>
            <a:xfrm flipV="1">
              <a:off x="8504270" y="4403134"/>
              <a:ext cx="47597" cy="514009"/>
            </a:xfrm>
            <a:prstGeom prst="straightConnector1">
              <a:avLst/>
            </a:prstGeom>
            <a:noFill/>
            <a:ln w="25400" cap="flat" cmpd="sng" algn="ctr">
              <a:solidFill>
                <a:srgbClr val="B8AEAE"/>
              </a:solidFill>
              <a:prstDash val="solid"/>
              <a:headEnd type="triangle"/>
              <a:tailEnd type="triangle"/>
            </a:ln>
            <a:effectLst/>
          </p:spPr>
        </p:cxnSp>
        <p:cxnSp>
          <p:nvCxnSpPr>
            <p:cNvPr id="116" name="Curved Connector 245">
              <a:extLst>
                <a:ext uri="{FF2B5EF4-FFF2-40B4-BE49-F238E27FC236}">
                  <a16:creationId xmlns:a16="http://schemas.microsoft.com/office/drawing/2014/main" id="{5A7C16A8-2C78-48B6-AFCD-15416822BA12}"/>
                </a:ext>
              </a:extLst>
            </p:cNvPr>
            <p:cNvCxnSpPr>
              <a:stCxn id="67" idx="6"/>
              <a:endCxn id="72" idx="5"/>
            </p:cNvCxnSpPr>
            <p:nvPr/>
          </p:nvCxnSpPr>
          <p:spPr>
            <a:xfrm rot="10800000" flipV="1">
              <a:off x="8301120" y="4957685"/>
              <a:ext cx="170560" cy="309688"/>
            </a:xfrm>
            <a:prstGeom prst="straightConnector1">
              <a:avLst/>
            </a:prstGeom>
            <a:noFill/>
            <a:ln w="25400" cap="flat" cmpd="sng" algn="ctr">
              <a:solidFill>
                <a:srgbClr val="B8AEAE"/>
              </a:solidFill>
              <a:prstDash val="solid"/>
              <a:headEnd type="triangle"/>
              <a:tailEnd type="triangle"/>
            </a:ln>
            <a:effectLst/>
          </p:spPr>
        </p:cxnSp>
        <p:cxnSp>
          <p:nvCxnSpPr>
            <p:cNvPr id="117" name="Curved Connector 246">
              <a:extLst>
                <a:ext uri="{FF2B5EF4-FFF2-40B4-BE49-F238E27FC236}">
                  <a16:creationId xmlns:a16="http://schemas.microsoft.com/office/drawing/2014/main" id="{9D81EB9B-080A-4ECA-B934-B17123AEFEA5}"/>
                </a:ext>
              </a:extLst>
            </p:cNvPr>
            <p:cNvCxnSpPr>
              <a:stCxn id="84" idx="7"/>
              <a:endCxn id="81" idx="3"/>
            </p:cNvCxnSpPr>
            <p:nvPr/>
          </p:nvCxnSpPr>
          <p:spPr>
            <a:xfrm rot="10800000" flipV="1">
              <a:off x="7871630" y="4718243"/>
              <a:ext cx="121862" cy="264483"/>
            </a:xfrm>
            <a:prstGeom prst="straightConnector1">
              <a:avLst/>
            </a:prstGeom>
            <a:noFill/>
            <a:ln w="25400" cap="flat" cmpd="sng" algn="ctr">
              <a:solidFill>
                <a:srgbClr val="B8AEAE"/>
              </a:solidFill>
              <a:prstDash val="solid"/>
              <a:headEnd type="triangle"/>
              <a:tailEnd type="triangle"/>
            </a:ln>
            <a:effectLst/>
          </p:spPr>
        </p:cxnSp>
        <p:cxnSp>
          <p:nvCxnSpPr>
            <p:cNvPr id="118" name="Curved Connector 247">
              <a:extLst>
                <a:ext uri="{FF2B5EF4-FFF2-40B4-BE49-F238E27FC236}">
                  <a16:creationId xmlns:a16="http://schemas.microsoft.com/office/drawing/2014/main" id="{9A634DF7-78F9-4312-B33A-A9E6D0BD0D27}"/>
                </a:ext>
              </a:extLst>
            </p:cNvPr>
            <p:cNvCxnSpPr>
              <a:stCxn id="74" idx="6"/>
              <a:endCxn id="75" idx="2"/>
            </p:cNvCxnSpPr>
            <p:nvPr/>
          </p:nvCxnSpPr>
          <p:spPr>
            <a:xfrm flipH="1" flipV="1">
              <a:off x="6393253" y="4992855"/>
              <a:ext cx="1158241" cy="435362"/>
            </a:xfrm>
            <a:prstGeom prst="straightConnector1">
              <a:avLst/>
            </a:prstGeom>
            <a:noFill/>
            <a:ln w="25400" cap="flat" cmpd="sng" algn="ctr">
              <a:solidFill>
                <a:srgbClr val="B8AEAE"/>
              </a:solidFill>
              <a:prstDash val="solid"/>
              <a:headEnd type="triangle"/>
              <a:tailEnd type="triangle"/>
            </a:ln>
            <a:effectLst/>
          </p:spPr>
        </p:cxnSp>
        <p:cxnSp>
          <p:nvCxnSpPr>
            <p:cNvPr id="119" name="Curved Connector 248">
              <a:extLst>
                <a:ext uri="{FF2B5EF4-FFF2-40B4-BE49-F238E27FC236}">
                  <a16:creationId xmlns:a16="http://schemas.microsoft.com/office/drawing/2014/main" id="{1CF592FC-D0E5-4CA9-A911-EE1487C151BF}"/>
                </a:ext>
              </a:extLst>
            </p:cNvPr>
            <p:cNvCxnSpPr>
              <a:stCxn id="84" idx="6"/>
              <a:endCxn id="82" idx="4"/>
            </p:cNvCxnSpPr>
            <p:nvPr/>
          </p:nvCxnSpPr>
          <p:spPr>
            <a:xfrm rot="10800000" flipV="1">
              <a:off x="7602079" y="4689574"/>
              <a:ext cx="381868" cy="445084"/>
            </a:xfrm>
            <a:prstGeom prst="straightConnector1">
              <a:avLst/>
            </a:prstGeom>
            <a:noFill/>
            <a:ln w="25400" cap="flat" cmpd="sng" algn="ctr">
              <a:solidFill>
                <a:srgbClr val="B8AEAE"/>
              </a:solidFill>
              <a:prstDash val="solid"/>
              <a:headEnd type="triangle"/>
              <a:tailEnd type="triangle"/>
            </a:ln>
            <a:effectLst/>
          </p:spPr>
        </p:cxnSp>
        <p:cxnSp>
          <p:nvCxnSpPr>
            <p:cNvPr id="120" name="Curved Connector 249">
              <a:extLst>
                <a:ext uri="{FF2B5EF4-FFF2-40B4-BE49-F238E27FC236}">
                  <a16:creationId xmlns:a16="http://schemas.microsoft.com/office/drawing/2014/main" id="{61F7C528-7A1D-46CA-B1CA-F443292C21CF}"/>
                </a:ext>
              </a:extLst>
            </p:cNvPr>
            <p:cNvCxnSpPr>
              <a:stCxn id="67" idx="6"/>
              <a:endCxn id="84" idx="0"/>
            </p:cNvCxnSpPr>
            <p:nvPr/>
          </p:nvCxnSpPr>
          <p:spPr>
            <a:xfrm rot="10800000">
              <a:off x="8016538" y="4730118"/>
              <a:ext cx="455142" cy="227570"/>
            </a:xfrm>
            <a:prstGeom prst="straightConnector1">
              <a:avLst/>
            </a:prstGeom>
            <a:noFill/>
            <a:ln w="25400" cap="flat" cmpd="sng" algn="ctr">
              <a:solidFill>
                <a:srgbClr val="B8AEAE"/>
              </a:solidFill>
              <a:prstDash val="solid"/>
              <a:headEnd type="triangle"/>
              <a:tailEnd type="triangle"/>
            </a:ln>
            <a:effectLst/>
          </p:spPr>
        </p:cxnSp>
        <p:cxnSp>
          <p:nvCxnSpPr>
            <p:cNvPr id="121" name="Curved Connector 250">
              <a:extLst>
                <a:ext uri="{FF2B5EF4-FFF2-40B4-BE49-F238E27FC236}">
                  <a16:creationId xmlns:a16="http://schemas.microsoft.com/office/drawing/2014/main" id="{25319EE3-BFEF-4423-AC39-0D0774F471DD}"/>
                </a:ext>
              </a:extLst>
            </p:cNvPr>
            <p:cNvCxnSpPr>
              <a:stCxn id="70" idx="5"/>
              <a:endCxn id="84" idx="1"/>
            </p:cNvCxnSpPr>
            <p:nvPr/>
          </p:nvCxnSpPr>
          <p:spPr>
            <a:xfrm rot="10800000" flipV="1">
              <a:off x="8039583" y="4675883"/>
              <a:ext cx="783511" cy="42361"/>
            </a:xfrm>
            <a:prstGeom prst="straightConnector1">
              <a:avLst/>
            </a:prstGeom>
            <a:noFill/>
            <a:ln w="25400" cap="flat" cmpd="sng" algn="ctr">
              <a:solidFill>
                <a:srgbClr val="B8AEAE"/>
              </a:solidFill>
              <a:prstDash val="solid"/>
              <a:headEnd type="triangle"/>
              <a:tailEnd type="triangle"/>
            </a:ln>
            <a:effectLst/>
          </p:spPr>
        </p:cxnSp>
        <p:cxnSp>
          <p:nvCxnSpPr>
            <p:cNvPr id="122" name="Curved Connector 251">
              <a:extLst>
                <a:ext uri="{FF2B5EF4-FFF2-40B4-BE49-F238E27FC236}">
                  <a16:creationId xmlns:a16="http://schemas.microsoft.com/office/drawing/2014/main" id="{36FCBCE4-4B7E-4366-A66C-111108290E33}"/>
                </a:ext>
              </a:extLst>
            </p:cNvPr>
            <p:cNvCxnSpPr>
              <a:stCxn id="77" idx="6"/>
              <a:endCxn id="84" idx="2"/>
            </p:cNvCxnSpPr>
            <p:nvPr/>
          </p:nvCxnSpPr>
          <p:spPr>
            <a:xfrm rot="10800000" flipV="1">
              <a:off x="8049129" y="4535190"/>
              <a:ext cx="394469" cy="154384"/>
            </a:xfrm>
            <a:prstGeom prst="straightConnector1">
              <a:avLst/>
            </a:prstGeom>
            <a:noFill/>
            <a:ln w="25400" cap="flat" cmpd="sng" algn="ctr">
              <a:solidFill>
                <a:srgbClr val="B8AEAE"/>
              </a:solidFill>
              <a:prstDash val="solid"/>
              <a:headEnd type="triangle"/>
              <a:tailEnd type="triangle"/>
            </a:ln>
            <a:effectLst/>
          </p:spPr>
        </p:cxnSp>
        <p:cxnSp>
          <p:nvCxnSpPr>
            <p:cNvPr id="123" name="Curved Connector 252">
              <a:extLst>
                <a:ext uri="{FF2B5EF4-FFF2-40B4-BE49-F238E27FC236}">
                  <a16:creationId xmlns:a16="http://schemas.microsoft.com/office/drawing/2014/main" id="{6170BE2A-6EA4-46BB-BBFD-75474A8050F2}"/>
                </a:ext>
              </a:extLst>
            </p:cNvPr>
            <p:cNvCxnSpPr>
              <a:stCxn id="70" idx="6"/>
              <a:endCxn id="67" idx="3"/>
            </p:cNvCxnSpPr>
            <p:nvPr/>
          </p:nvCxnSpPr>
          <p:spPr>
            <a:xfrm rot="10800000" flipV="1">
              <a:off x="8527316" y="4701916"/>
              <a:ext cx="281114" cy="227101"/>
            </a:xfrm>
            <a:prstGeom prst="straightConnector1">
              <a:avLst/>
            </a:prstGeom>
            <a:noFill/>
            <a:ln w="25400" cap="flat" cmpd="sng" algn="ctr">
              <a:solidFill>
                <a:srgbClr val="B8AEAE"/>
              </a:solidFill>
              <a:prstDash val="solid"/>
              <a:headEnd type="triangle"/>
              <a:tailEnd type="triangle"/>
            </a:ln>
            <a:effectLst/>
          </p:spPr>
        </p:cxnSp>
        <p:sp>
          <p:nvSpPr>
            <p:cNvPr id="124" name="TextBox 123">
              <a:extLst>
                <a:ext uri="{FF2B5EF4-FFF2-40B4-BE49-F238E27FC236}">
                  <a16:creationId xmlns:a16="http://schemas.microsoft.com/office/drawing/2014/main" id="{ABA94D95-7435-4BB7-A3BA-563BE98BFE98}"/>
                </a:ext>
              </a:extLst>
            </p:cNvPr>
            <p:cNvSpPr txBox="1"/>
            <p:nvPr/>
          </p:nvSpPr>
          <p:spPr>
            <a:xfrm>
              <a:off x="4539590" y="4790191"/>
              <a:ext cx="925112" cy="248642"/>
            </a:xfrm>
            <a:prstGeom prst="rect">
              <a:avLst/>
            </a:prstGeom>
          </p:spPr>
          <p:txBody>
            <a:bodyPr vert="horz" wrap="square" lIns="38576" tIns="19289" rIns="38576" bIns="19289" rtlCol="0" anchor="t" anchorCtr="0">
              <a:noAutofit/>
            </a:bodyPr>
            <a:lstStyle/>
            <a:p>
              <a:pPr algn="r" defTabSz="514350" fontAlgn="base">
                <a:lnSpc>
                  <a:spcPct val="90000"/>
                </a:lnSpc>
                <a:spcBef>
                  <a:spcPts val="422"/>
                </a:spcBef>
                <a:spcAft>
                  <a:spcPct val="0"/>
                </a:spcAft>
                <a:defRPr/>
              </a:pPr>
              <a:r>
                <a:rPr lang="en-US" sz="900" dirty="0">
                  <a:solidFill>
                    <a:srgbClr val="000000"/>
                  </a:solidFill>
                  <a:latin typeface="Arial" charset="0"/>
                  <a:ea typeface="ＭＳ Ｐゴシック" charset="0"/>
                  <a:cs typeface="Calibri"/>
                </a:rPr>
                <a:t>Query</a:t>
              </a:r>
            </a:p>
          </p:txBody>
        </p:sp>
        <p:cxnSp>
          <p:nvCxnSpPr>
            <p:cNvPr id="125" name="Straight Arrow Connector 124">
              <a:extLst>
                <a:ext uri="{FF2B5EF4-FFF2-40B4-BE49-F238E27FC236}">
                  <a16:creationId xmlns:a16="http://schemas.microsoft.com/office/drawing/2014/main" id="{D8B3A92E-D1F1-4DED-AB6D-C0823DCEEE68}"/>
                </a:ext>
              </a:extLst>
            </p:cNvPr>
            <p:cNvCxnSpPr/>
            <p:nvPr/>
          </p:nvCxnSpPr>
          <p:spPr>
            <a:xfrm flipV="1">
              <a:off x="5429059" y="4910907"/>
              <a:ext cx="496196" cy="4535"/>
            </a:xfrm>
            <a:prstGeom prst="straightConnector1">
              <a:avLst/>
            </a:prstGeom>
            <a:noFill/>
            <a:ln w="38100" cap="flat" cmpd="sng" algn="ctr">
              <a:solidFill>
                <a:srgbClr val="5498D5"/>
              </a:solidFill>
              <a:prstDash val="solid"/>
              <a:tailEnd type="triangle"/>
            </a:ln>
            <a:effectLst/>
          </p:spPr>
        </p:cxnSp>
        <p:sp>
          <p:nvSpPr>
            <p:cNvPr id="126" name="TextBox 125">
              <a:extLst>
                <a:ext uri="{FF2B5EF4-FFF2-40B4-BE49-F238E27FC236}">
                  <a16:creationId xmlns:a16="http://schemas.microsoft.com/office/drawing/2014/main" id="{309F6A9F-07D8-4D5D-9E48-DDE770AFE7AD}"/>
                </a:ext>
              </a:extLst>
            </p:cNvPr>
            <p:cNvSpPr txBox="1"/>
            <p:nvPr/>
          </p:nvSpPr>
          <p:spPr>
            <a:xfrm>
              <a:off x="4307856" y="5043132"/>
              <a:ext cx="1132499" cy="212602"/>
            </a:xfrm>
            <a:prstGeom prst="rect">
              <a:avLst/>
            </a:prstGeom>
          </p:spPr>
          <p:txBody>
            <a:bodyPr vert="horz" wrap="square" lIns="38576" tIns="19289" rIns="38576" bIns="19289" rtlCol="0" anchor="t" anchorCtr="0">
              <a:noAutofit/>
            </a:bodyPr>
            <a:lstStyle/>
            <a:p>
              <a:pPr algn="r" defTabSz="514350" fontAlgn="base">
                <a:lnSpc>
                  <a:spcPct val="90000"/>
                </a:lnSpc>
                <a:spcBef>
                  <a:spcPts val="422"/>
                </a:spcBef>
                <a:spcAft>
                  <a:spcPct val="0"/>
                </a:spcAft>
                <a:defRPr/>
              </a:pPr>
              <a:r>
                <a:rPr lang="en-US" sz="900" dirty="0">
                  <a:solidFill>
                    <a:srgbClr val="000000"/>
                  </a:solidFill>
                  <a:latin typeface="Arial" charset="0"/>
                  <a:ea typeface="ＭＳ Ｐゴシック" charset="0"/>
                  <a:cs typeface="Calibri"/>
                </a:rPr>
                <a:t>Query Result</a:t>
              </a:r>
            </a:p>
          </p:txBody>
        </p:sp>
        <p:cxnSp>
          <p:nvCxnSpPr>
            <p:cNvPr id="127" name="Straight Arrow Connector 126">
              <a:extLst>
                <a:ext uri="{FF2B5EF4-FFF2-40B4-BE49-F238E27FC236}">
                  <a16:creationId xmlns:a16="http://schemas.microsoft.com/office/drawing/2014/main" id="{1F1F4FBD-A407-41BC-BEA5-9FE7626C57D8}"/>
                </a:ext>
              </a:extLst>
            </p:cNvPr>
            <p:cNvCxnSpPr/>
            <p:nvPr/>
          </p:nvCxnSpPr>
          <p:spPr>
            <a:xfrm flipH="1">
              <a:off x="5426223" y="5143864"/>
              <a:ext cx="459656" cy="5569"/>
            </a:xfrm>
            <a:prstGeom prst="straightConnector1">
              <a:avLst/>
            </a:prstGeom>
            <a:noFill/>
            <a:ln w="38100" cap="flat" cmpd="sng" algn="ctr">
              <a:solidFill>
                <a:srgbClr val="5498D5"/>
              </a:solidFill>
              <a:prstDash val="solid"/>
              <a:tailEnd type="triangle"/>
            </a:ln>
            <a:effectLst/>
          </p:spPr>
        </p:cxnSp>
        <p:cxnSp>
          <p:nvCxnSpPr>
            <p:cNvPr id="128" name="Straight Arrow Connector 127">
              <a:extLst>
                <a:ext uri="{FF2B5EF4-FFF2-40B4-BE49-F238E27FC236}">
                  <a16:creationId xmlns:a16="http://schemas.microsoft.com/office/drawing/2014/main" id="{EAF16615-24C2-4E01-B06E-040B240D19E9}"/>
                </a:ext>
              </a:extLst>
            </p:cNvPr>
            <p:cNvCxnSpPr>
              <a:cxnSpLocks/>
            </p:cNvCxnSpPr>
            <p:nvPr/>
          </p:nvCxnSpPr>
          <p:spPr>
            <a:xfrm>
              <a:off x="3844879" y="6517009"/>
              <a:ext cx="6863042" cy="0"/>
            </a:xfrm>
            <a:prstGeom prst="straightConnector1">
              <a:avLst/>
            </a:prstGeom>
            <a:ln w="19050">
              <a:solidFill>
                <a:schemeClr val="accent1"/>
              </a:solidFill>
              <a:tailEnd type="triangle"/>
            </a:ln>
          </p:spPr>
          <p:style>
            <a:lnRef idx="2">
              <a:schemeClr val="dk1"/>
            </a:lnRef>
            <a:fillRef idx="0">
              <a:schemeClr val="dk1"/>
            </a:fillRef>
            <a:effectRef idx="1">
              <a:schemeClr val="dk1"/>
            </a:effectRef>
            <a:fontRef idx="minor">
              <a:schemeClr val="tx1"/>
            </a:fontRef>
          </p:style>
        </p:cxnSp>
      </p:grpSp>
      <p:grpSp>
        <p:nvGrpSpPr>
          <p:cNvPr id="5" name="Group 4">
            <a:extLst>
              <a:ext uri="{FF2B5EF4-FFF2-40B4-BE49-F238E27FC236}">
                <a16:creationId xmlns:a16="http://schemas.microsoft.com/office/drawing/2014/main" id="{DC305D62-263B-4C57-BCD2-0551ACC35771}"/>
              </a:ext>
            </a:extLst>
          </p:cNvPr>
          <p:cNvGrpSpPr/>
          <p:nvPr/>
        </p:nvGrpSpPr>
        <p:grpSpPr>
          <a:xfrm>
            <a:off x="667084" y="932416"/>
            <a:ext cx="5270281" cy="1979012"/>
            <a:chOff x="929640" y="1405146"/>
            <a:chExt cx="7027041" cy="2638682"/>
          </a:xfrm>
        </p:grpSpPr>
        <p:sp>
          <p:nvSpPr>
            <p:cNvPr id="130" name="Title 4">
              <a:extLst>
                <a:ext uri="{FF2B5EF4-FFF2-40B4-BE49-F238E27FC236}">
                  <a16:creationId xmlns:a16="http://schemas.microsoft.com/office/drawing/2014/main" id="{AA21648D-3F71-40A0-B9F5-441ACB4F7715}"/>
                </a:ext>
              </a:extLst>
            </p:cNvPr>
            <p:cNvSpPr txBox="1">
              <a:spLocks/>
            </p:cNvSpPr>
            <p:nvPr/>
          </p:nvSpPr>
          <p:spPr>
            <a:xfrm>
              <a:off x="1016041" y="1405146"/>
              <a:ext cx="3536362" cy="508377"/>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normAutofit/>
            </a:bodyPr>
            <a:lstStyle>
              <a:lvl1pPr marL="0" marR="0" indent="0" algn="l" defTabSz="232172" latinLnBrk="0">
                <a:lnSpc>
                  <a:spcPct val="100000"/>
                </a:lnSpc>
                <a:spcBef>
                  <a:spcPts val="0"/>
                </a:spcBef>
                <a:spcAft>
                  <a:spcPts val="0"/>
                </a:spcAft>
                <a:buClrTx/>
                <a:buSzTx/>
                <a:buFontTx/>
                <a:buNone/>
                <a:tabLst/>
                <a:defRPr sz="1721" b="1" i="0" u="none" strike="noStrike" cap="none" spc="0" baseline="0">
                  <a:ln>
                    <a:noFill/>
                  </a:ln>
                  <a:solidFill>
                    <a:srgbClr val="79C6FF"/>
                  </a:solidFill>
                  <a:uFillTx/>
                  <a:latin typeface="Arial" charset="0"/>
                  <a:ea typeface="Arial" charset="0"/>
                  <a:cs typeface="Arial" charset="0"/>
                  <a:sym typeface="Helvetica"/>
                </a:defRPr>
              </a:lvl1pPr>
              <a:lvl2pPr marL="0" marR="0" indent="128588"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2pPr>
              <a:lvl3pPr marL="0" marR="0" indent="257175"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3pPr>
              <a:lvl4pPr marL="0" marR="0" indent="385763"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4pPr>
              <a:lvl5pPr marL="0" marR="0" indent="514350"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5pPr>
              <a:lvl6pPr marL="0" marR="0" indent="642938"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6pPr>
              <a:lvl7pPr marL="0" marR="0" indent="771525"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7pPr>
              <a:lvl8pPr marL="0" marR="0" indent="900113"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8pPr>
              <a:lvl9pPr marL="0" marR="0" indent="1028700"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9pPr>
            </a:lstStyle>
            <a:p>
              <a:pPr defTabSz="174129">
                <a:defRPr/>
              </a:pPr>
              <a:r>
                <a:rPr lang="en-US" sz="1050" kern="0" dirty="0">
                  <a:solidFill>
                    <a:srgbClr val="000000"/>
                  </a:solidFill>
                </a:rPr>
                <a:t>Classic Federation &amp; Edge Computing</a:t>
              </a:r>
            </a:p>
          </p:txBody>
        </p:sp>
        <p:sp>
          <p:nvSpPr>
            <p:cNvPr id="132" name="Rectangle 131">
              <a:extLst>
                <a:ext uri="{FF2B5EF4-FFF2-40B4-BE49-F238E27FC236}">
                  <a16:creationId xmlns:a16="http://schemas.microsoft.com/office/drawing/2014/main" id="{54C7A222-47FF-4895-8F7F-3A623A78412B}"/>
                </a:ext>
              </a:extLst>
            </p:cNvPr>
            <p:cNvSpPr/>
            <p:nvPr/>
          </p:nvSpPr>
          <p:spPr>
            <a:xfrm>
              <a:off x="929640" y="1463040"/>
              <a:ext cx="7027041" cy="2580788"/>
            </a:xfrm>
            <a:prstGeom prst="rect">
              <a:avLst/>
            </a:prstGeom>
            <a:noFill/>
            <a:ln w="9525" cap="flat" cmpd="sng" algn="ctr">
              <a:solidFill>
                <a:srgbClr val="FFFFFF">
                  <a:lumMod val="75000"/>
                </a:srgbClr>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33" name="Oval 132">
              <a:extLst>
                <a:ext uri="{FF2B5EF4-FFF2-40B4-BE49-F238E27FC236}">
                  <a16:creationId xmlns:a16="http://schemas.microsoft.com/office/drawing/2014/main" id="{9D089F2B-4D57-43A7-9502-4FB9F359E787}"/>
                </a:ext>
              </a:extLst>
            </p:cNvPr>
            <p:cNvSpPr/>
            <p:nvPr/>
          </p:nvSpPr>
          <p:spPr>
            <a:xfrm>
              <a:off x="3400041" y="2401068"/>
              <a:ext cx="160442" cy="191903"/>
            </a:xfrm>
            <a:prstGeom prst="ellipse">
              <a:avLst/>
            </a:prstGeom>
            <a:solidFill>
              <a:srgbClr val="B8AEAE"/>
            </a:solidFill>
            <a:ln w="9525" cap="flat" cmpd="sng" algn="ctr">
              <a:no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34" name="TextBox 133">
              <a:extLst>
                <a:ext uri="{FF2B5EF4-FFF2-40B4-BE49-F238E27FC236}">
                  <a16:creationId xmlns:a16="http://schemas.microsoft.com/office/drawing/2014/main" id="{01945F6E-CF77-4C15-BF87-22B2620E17B8}"/>
                </a:ext>
              </a:extLst>
            </p:cNvPr>
            <p:cNvSpPr txBox="1"/>
            <p:nvPr/>
          </p:nvSpPr>
          <p:spPr>
            <a:xfrm>
              <a:off x="1732840" y="2280062"/>
              <a:ext cx="928876" cy="276880"/>
            </a:xfrm>
            <a:prstGeom prst="rect">
              <a:avLst/>
            </a:prstGeom>
          </p:spPr>
          <p:txBody>
            <a:bodyPr vert="horz" wrap="square" lIns="38576" tIns="19289" rIns="38576" bIns="19289" rtlCol="0" anchor="t" anchorCtr="0">
              <a:noAutofit/>
            </a:bodyPr>
            <a:lstStyle/>
            <a:p>
              <a:pPr algn="r" defTabSz="514350" fontAlgn="base">
                <a:lnSpc>
                  <a:spcPct val="90000"/>
                </a:lnSpc>
                <a:spcBef>
                  <a:spcPts val="422"/>
                </a:spcBef>
                <a:spcAft>
                  <a:spcPct val="0"/>
                </a:spcAft>
                <a:defRPr/>
              </a:pPr>
              <a:r>
                <a:rPr lang="en-US" sz="900" dirty="0">
                  <a:solidFill>
                    <a:srgbClr val="000000"/>
                  </a:solidFill>
                  <a:latin typeface="Arial" charset="0"/>
                  <a:ea typeface="ＭＳ Ｐゴシック" charset="0"/>
                  <a:cs typeface="Calibri"/>
                </a:rPr>
                <a:t>Query</a:t>
              </a:r>
            </a:p>
          </p:txBody>
        </p:sp>
        <p:cxnSp>
          <p:nvCxnSpPr>
            <p:cNvPr id="135" name="Straight Arrow Connector 134">
              <a:extLst>
                <a:ext uri="{FF2B5EF4-FFF2-40B4-BE49-F238E27FC236}">
                  <a16:creationId xmlns:a16="http://schemas.microsoft.com/office/drawing/2014/main" id="{58122F07-E249-4BD9-8BB4-81FB799F7416}"/>
                </a:ext>
              </a:extLst>
            </p:cNvPr>
            <p:cNvCxnSpPr/>
            <p:nvPr/>
          </p:nvCxnSpPr>
          <p:spPr>
            <a:xfrm flipV="1">
              <a:off x="2625926" y="2414488"/>
              <a:ext cx="498215" cy="5050"/>
            </a:xfrm>
            <a:prstGeom prst="straightConnector1">
              <a:avLst/>
            </a:prstGeom>
            <a:noFill/>
            <a:ln w="38100" cap="flat" cmpd="sng" algn="ctr">
              <a:solidFill>
                <a:srgbClr val="5498D5"/>
              </a:solidFill>
              <a:prstDash val="solid"/>
              <a:tailEnd type="triangle"/>
            </a:ln>
            <a:effectLst/>
          </p:spPr>
        </p:cxnSp>
        <p:cxnSp>
          <p:nvCxnSpPr>
            <p:cNvPr id="136" name="Straight Arrow Connector 135">
              <a:extLst>
                <a:ext uri="{FF2B5EF4-FFF2-40B4-BE49-F238E27FC236}">
                  <a16:creationId xmlns:a16="http://schemas.microsoft.com/office/drawing/2014/main" id="{B8967036-A5CB-4BA1-9CE1-32DBEDB6B58E}"/>
                </a:ext>
              </a:extLst>
            </p:cNvPr>
            <p:cNvCxnSpPr>
              <a:stCxn id="133" idx="6"/>
              <a:endCxn id="161" idx="2"/>
            </p:cNvCxnSpPr>
            <p:nvPr/>
          </p:nvCxnSpPr>
          <p:spPr>
            <a:xfrm flipV="1">
              <a:off x="3560483" y="2001949"/>
              <a:ext cx="3228338" cy="495071"/>
            </a:xfrm>
            <a:prstGeom prst="straightConnector1">
              <a:avLst/>
            </a:prstGeom>
            <a:noFill/>
            <a:ln w="38100" cap="flat" cmpd="sng" algn="ctr">
              <a:solidFill>
                <a:srgbClr val="5498D5"/>
              </a:solidFill>
              <a:prstDash val="solid"/>
              <a:tailEnd type="triangle"/>
            </a:ln>
            <a:effectLst/>
          </p:spPr>
        </p:cxnSp>
        <p:cxnSp>
          <p:nvCxnSpPr>
            <p:cNvPr id="137" name="Straight Arrow Connector 136">
              <a:extLst>
                <a:ext uri="{FF2B5EF4-FFF2-40B4-BE49-F238E27FC236}">
                  <a16:creationId xmlns:a16="http://schemas.microsoft.com/office/drawing/2014/main" id="{588B9089-1FE2-488C-87B0-452C81467092}"/>
                </a:ext>
              </a:extLst>
            </p:cNvPr>
            <p:cNvCxnSpPr>
              <a:stCxn id="133" idx="6"/>
              <a:endCxn id="155" idx="2"/>
            </p:cNvCxnSpPr>
            <p:nvPr/>
          </p:nvCxnSpPr>
          <p:spPr>
            <a:xfrm flipV="1">
              <a:off x="3560482" y="2067706"/>
              <a:ext cx="3489314" cy="429314"/>
            </a:xfrm>
            <a:prstGeom prst="straightConnector1">
              <a:avLst/>
            </a:prstGeom>
            <a:noFill/>
            <a:ln w="38100" cap="flat" cmpd="sng" algn="ctr">
              <a:solidFill>
                <a:srgbClr val="5498D5"/>
              </a:solidFill>
              <a:prstDash val="solid"/>
              <a:tailEnd type="triangle"/>
            </a:ln>
            <a:effectLst/>
          </p:spPr>
        </p:cxnSp>
        <p:cxnSp>
          <p:nvCxnSpPr>
            <p:cNvPr id="138" name="Straight Arrow Connector 137">
              <a:extLst>
                <a:ext uri="{FF2B5EF4-FFF2-40B4-BE49-F238E27FC236}">
                  <a16:creationId xmlns:a16="http://schemas.microsoft.com/office/drawing/2014/main" id="{4A962F74-A114-4F65-B721-356644295D7F}"/>
                </a:ext>
              </a:extLst>
            </p:cNvPr>
            <p:cNvCxnSpPr>
              <a:stCxn id="133" idx="6"/>
              <a:endCxn id="157" idx="2"/>
            </p:cNvCxnSpPr>
            <p:nvPr/>
          </p:nvCxnSpPr>
          <p:spPr>
            <a:xfrm flipV="1">
              <a:off x="3560482" y="2277779"/>
              <a:ext cx="3489314" cy="219242"/>
            </a:xfrm>
            <a:prstGeom prst="straightConnector1">
              <a:avLst/>
            </a:prstGeom>
            <a:noFill/>
            <a:ln w="38100" cap="flat" cmpd="sng" algn="ctr">
              <a:solidFill>
                <a:srgbClr val="5498D5"/>
              </a:solidFill>
              <a:prstDash val="solid"/>
              <a:tailEnd type="triangle"/>
            </a:ln>
            <a:effectLst/>
          </p:spPr>
        </p:cxnSp>
        <p:cxnSp>
          <p:nvCxnSpPr>
            <p:cNvPr id="139" name="Straight Arrow Connector 138">
              <a:extLst>
                <a:ext uri="{FF2B5EF4-FFF2-40B4-BE49-F238E27FC236}">
                  <a16:creationId xmlns:a16="http://schemas.microsoft.com/office/drawing/2014/main" id="{B8130313-47DA-44E8-AA66-B28FB604E88E}"/>
                </a:ext>
              </a:extLst>
            </p:cNvPr>
            <p:cNvCxnSpPr>
              <a:stCxn id="133" idx="6"/>
              <a:endCxn id="158" idx="2"/>
            </p:cNvCxnSpPr>
            <p:nvPr/>
          </p:nvCxnSpPr>
          <p:spPr>
            <a:xfrm flipV="1">
              <a:off x="3560483" y="2394151"/>
              <a:ext cx="3228338" cy="102869"/>
            </a:xfrm>
            <a:prstGeom prst="straightConnector1">
              <a:avLst/>
            </a:prstGeom>
            <a:noFill/>
            <a:ln w="38100" cap="flat" cmpd="sng" algn="ctr">
              <a:solidFill>
                <a:srgbClr val="5498D5"/>
              </a:solidFill>
              <a:prstDash val="solid"/>
              <a:tailEnd type="triangle"/>
            </a:ln>
            <a:effectLst/>
          </p:spPr>
        </p:cxnSp>
        <p:cxnSp>
          <p:nvCxnSpPr>
            <p:cNvPr id="140" name="Straight Arrow Connector 139">
              <a:extLst>
                <a:ext uri="{FF2B5EF4-FFF2-40B4-BE49-F238E27FC236}">
                  <a16:creationId xmlns:a16="http://schemas.microsoft.com/office/drawing/2014/main" id="{A9DE2DD8-E698-445F-BB88-914621C09307}"/>
                </a:ext>
              </a:extLst>
            </p:cNvPr>
            <p:cNvCxnSpPr>
              <a:stCxn id="133" idx="6"/>
              <a:endCxn id="159" idx="2"/>
            </p:cNvCxnSpPr>
            <p:nvPr/>
          </p:nvCxnSpPr>
          <p:spPr>
            <a:xfrm flipV="1">
              <a:off x="3560482" y="2487851"/>
              <a:ext cx="3489314" cy="9169"/>
            </a:xfrm>
            <a:prstGeom prst="straightConnector1">
              <a:avLst/>
            </a:prstGeom>
            <a:noFill/>
            <a:ln w="38100" cap="flat" cmpd="sng" algn="ctr">
              <a:solidFill>
                <a:srgbClr val="5498D5"/>
              </a:solidFill>
              <a:prstDash val="solid"/>
              <a:tailEnd type="triangle"/>
            </a:ln>
            <a:effectLst/>
          </p:spPr>
        </p:cxnSp>
        <p:cxnSp>
          <p:nvCxnSpPr>
            <p:cNvPr id="141" name="Straight Arrow Connector 140">
              <a:extLst>
                <a:ext uri="{FF2B5EF4-FFF2-40B4-BE49-F238E27FC236}">
                  <a16:creationId xmlns:a16="http://schemas.microsoft.com/office/drawing/2014/main" id="{6B55CA89-823E-419D-A329-9F831904C3C8}"/>
                </a:ext>
              </a:extLst>
            </p:cNvPr>
            <p:cNvCxnSpPr>
              <a:stCxn id="133" idx="6"/>
              <a:endCxn id="160" idx="2"/>
            </p:cNvCxnSpPr>
            <p:nvPr/>
          </p:nvCxnSpPr>
          <p:spPr>
            <a:xfrm>
              <a:off x="3560483" y="2497019"/>
              <a:ext cx="3228338" cy="93232"/>
            </a:xfrm>
            <a:prstGeom prst="straightConnector1">
              <a:avLst/>
            </a:prstGeom>
            <a:noFill/>
            <a:ln w="38100" cap="flat" cmpd="sng" algn="ctr">
              <a:solidFill>
                <a:srgbClr val="5498D5"/>
              </a:solidFill>
              <a:prstDash val="solid"/>
              <a:tailEnd type="triangle"/>
            </a:ln>
            <a:effectLst/>
          </p:spPr>
        </p:cxnSp>
        <p:cxnSp>
          <p:nvCxnSpPr>
            <p:cNvPr id="142" name="Straight Arrow Connector 141">
              <a:extLst>
                <a:ext uri="{FF2B5EF4-FFF2-40B4-BE49-F238E27FC236}">
                  <a16:creationId xmlns:a16="http://schemas.microsoft.com/office/drawing/2014/main" id="{6BE9009B-1C45-4A02-AE35-B2F086E3EB86}"/>
                </a:ext>
              </a:extLst>
            </p:cNvPr>
            <p:cNvCxnSpPr>
              <a:stCxn id="133" idx="6"/>
              <a:endCxn id="156" idx="2"/>
            </p:cNvCxnSpPr>
            <p:nvPr/>
          </p:nvCxnSpPr>
          <p:spPr>
            <a:xfrm flipV="1">
              <a:off x="3560483" y="2198050"/>
              <a:ext cx="3228338" cy="298970"/>
            </a:xfrm>
            <a:prstGeom prst="straightConnector1">
              <a:avLst/>
            </a:prstGeom>
            <a:noFill/>
            <a:ln w="38100" cap="flat" cmpd="sng" algn="ctr">
              <a:solidFill>
                <a:srgbClr val="5498D5"/>
              </a:solidFill>
              <a:prstDash val="solid"/>
              <a:tailEnd type="triangle"/>
            </a:ln>
            <a:effectLst/>
          </p:spPr>
        </p:cxnSp>
        <p:sp>
          <p:nvSpPr>
            <p:cNvPr id="143" name="TextBox 142">
              <a:extLst>
                <a:ext uri="{FF2B5EF4-FFF2-40B4-BE49-F238E27FC236}">
                  <a16:creationId xmlns:a16="http://schemas.microsoft.com/office/drawing/2014/main" id="{BCB556A4-33A6-4EF6-B183-E0C93828C229}"/>
                </a:ext>
              </a:extLst>
            </p:cNvPr>
            <p:cNvSpPr txBox="1"/>
            <p:nvPr/>
          </p:nvSpPr>
          <p:spPr>
            <a:xfrm>
              <a:off x="2897081" y="2040802"/>
              <a:ext cx="928876" cy="236065"/>
            </a:xfrm>
            <a:prstGeom prst="rect">
              <a:avLst/>
            </a:prstGeom>
          </p:spPr>
          <p:txBody>
            <a:bodyPr vert="horz" wrap="square" lIns="38576" tIns="19289" rIns="38576" bIns="19289" rtlCol="0" anchor="t" anchorCtr="0">
              <a:noAutofit/>
            </a:bodyPr>
            <a:lstStyle/>
            <a:p>
              <a:pPr algn="ctr" defTabSz="514350" fontAlgn="base">
                <a:lnSpc>
                  <a:spcPct val="90000"/>
                </a:lnSpc>
                <a:spcBef>
                  <a:spcPts val="422"/>
                </a:spcBef>
                <a:spcAft>
                  <a:spcPct val="0"/>
                </a:spcAft>
                <a:defRPr/>
              </a:pPr>
              <a:r>
                <a:rPr lang="en-US" sz="900" dirty="0">
                  <a:solidFill>
                    <a:srgbClr val="000000"/>
                  </a:solidFill>
                  <a:latin typeface="Arial" charset="0"/>
                  <a:ea typeface="ＭＳ Ｐゴシック" charset="0"/>
                  <a:cs typeface="Calibri"/>
                </a:rPr>
                <a:t>coordinator</a:t>
              </a:r>
            </a:p>
          </p:txBody>
        </p:sp>
        <p:cxnSp>
          <p:nvCxnSpPr>
            <p:cNvPr id="144" name="Straight Arrow Connector 143">
              <a:extLst>
                <a:ext uri="{FF2B5EF4-FFF2-40B4-BE49-F238E27FC236}">
                  <a16:creationId xmlns:a16="http://schemas.microsoft.com/office/drawing/2014/main" id="{8F86B37D-D7FD-4602-8DD6-F5696EA7416F}"/>
                </a:ext>
              </a:extLst>
            </p:cNvPr>
            <p:cNvCxnSpPr>
              <a:cxnSpLocks/>
            </p:cNvCxnSpPr>
            <p:nvPr/>
          </p:nvCxnSpPr>
          <p:spPr>
            <a:xfrm>
              <a:off x="1024651" y="3920274"/>
              <a:ext cx="6854430" cy="0"/>
            </a:xfrm>
            <a:prstGeom prst="straightConnector1">
              <a:avLst/>
            </a:prstGeom>
            <a:ln w="19050">
              <a:solidFill>
                <a:schemeClr val="accent1"/>
              </a:solidFill>
              <a:tailEnd type="triangle"/>
            </a:ln>
          </p:spPr>
          <p:style>
            <a:lnRef idx="2">
              <a:schemeClr val="dk1"/>
            </a:lnRef>
            <a:fillRef idx="0">
              <a:schemeClr val="dk1"/>
            </a:fillRef>
            <a:effectRef idx="1">
              <a:schemeClr val="dk1"/>
            </a:effectRef>
            <a:fontRef idx="minor">
              <a:schemeClr val="tx1"/>
            </a:fontRef>
          </p:style>
        </p:cxnSp>
        <p:sp>
          <p:nvSpPr>
            <p:cNvPr id="145" name="TextBox 144">
              <a:extLst>
                <a:ext uri="{FF2B5EF4-FFF2-40B4-BE49-F238E27FC236}">
                  <a16:creationId xmlns:a16="http://schemas.microsoft.com/office/drawing/2014/main" id="{615DBF5F-BC82-4E5D-828A-55D242883124}"/>
                </a:ext>
              </a:extLst>
            </p:cNvPr>
            <p:cNvSpPr txBox="1"/>
            <p:nvPr/>
          </p:nvSpPr>
          <p:spPr>
            <a:xfrm>
              <a:off x="1016039" y="3166228"/>
              <a:ext cx="800869" cy="416543"/>
            </a:xfrm>
            <a:prstGeom prst="rect">
              <a:avLst/>
            </a:prstGeom>
          </p:spPr>
          <p:txBody>
            <a:bodyPr vert="horz" wrap="square" lIns="38576" tIns="19289" rIns="38576" bIns="19289" rtlCol="0" anchor="t" anchorCtr="0">
              <a:noAutofit/>
            </a:bodyPr>
            <a:lstStyle/>
            <a:p>
              <a:pPr defTabSz="514350" fontAlgn="base">
                <a:lnSpc>
                  <a:spcPct val="90000"/>
                </a:lnSpc>
                <a:spcBef>
                  <a:spcPts val="422"/>
                </a:spcBef>
                <a:spcAft>
                  <a:spcPct val="0"/>
                </a:spcAft>
                <a:defRPr/>
              </a:pPr>
              <a:r>
                <a:rPr lang="en-US" sz="750" dirty="0">
                  <a:solidFill>
                    <a:srgbClr val="000000"/>
                  </a:solidFill>
                  <a:latin typeface="Arial" charset="0"/>
                  <a:ea typeface="ＭＳ Ｐゴシック" charset="0"/>
                  <a:cs typeface="Calibri"/>
                </a:rPr>
                <a:t>Query issued against the system</a:t>
              </a:r>
            </a:p>
          </p:txBody>
        </p:sp>
        <p:sp>
          <p:nvSpPr>
            <p:cNvPr id="146" name="TextBox 145">
              <a:extLst>
                <a:ext uri="{FF2B5EF4-FFF2-40B4-BE49-F238E27FC236}">
                  <a16:creationId xmlns:a16="http://schemas.microsoft.com/office/drawing/2014/main" id="{A1652E84-0CED-469A-9FB1-CBB973C9D58F}"/>
                </a:ext>
              </a:extLst>
            </p:cNvPr>
            <p:cNvSpPr txBox="1"/>
            <p:nvPr/>
          </p:nvSpPr>
          <p:spPr>
            <a:xfrm>
              <a:off x="1794846" y="3176916"/>
              <a:ext cx="1409002" cy="416543"/>
            </a:xfrm>
            <a:prstGeom prst="rect">
              <a:avLst/>
            </a:prstGeom>
          </p:spPr>
          <p:txBody>
            <a:bodyPr vert="horz" wrap="square" lIns="38576" tIns="19289" rIns="38576" bIns="19289" rtlCol="0" anchor="t" anchorCtr="0">
              <a:noAutofit/>
            </a:bodyPr>
            <a:lstStyle/>
            <a:p>
              <a:pPr defTabSz="514350" fontAlgn="base">
                <a:lnSpc>
                  <a:spcPct val="90000"/>
                </a:lnSpc>
                <a:spcBef>
                  <a:spcPts val="422"/>
                </a:spcBef>
                <a:spcAft>
                  <a:spcPct val="0"/>
                </a:spcAft>
                <a:defRPr/>
              </a:pPr>
              <a:r>
                <a:rPr lang="en-US" sz="750" dirty="0">
                  <a:solidFill>
                    <a:srgbClr val="000000"/>
                  </a:solidFill>
                  <a:latin typeface="Arial" charset="0"/>
                  <a:ea typeface="ＭＳ Ｐゴシック" charset="0"/>
                  <a:cs typeface="Calibri"/>
                </a:rPr>
                <a:t>A coordinator receives the request and fans the work out to edge nodes</a:t>
              </a:r>
            </a:p>
          </p:txBody>
        </p:sp>
        <p:sp>
          <p:nvSpPr>
            <p:cNvPr id="147" name="TextBox 146">
              <a:extLst>
                <a:ext uri="{FF2B5EF4-FFF2-40B4-BE49-F238E27FC236}">
                  <a16:creationId xmlns:a16="http://schemas.microsoft.com/office/drawing/2014/main" id="{4DD8F8F6-1DEA-4BAE-B271-94BDAFC2C4B7}"/>
                </a:ext>
              </a:extLst>
            </p:cNvPr>
            <p:cNvSpPr txBox="1"/>
            <p:nvPr/>
          </p:nvSpPr>
          <p:spPr>
            <a:xfrm>
              <a:off x="3279258" y="3166228"/>
              <a:ext cx="2541742" cy="416543"/>
            </a:xfrm>
            <a:prstGeom prst="rect">
              <a:avLst/>
            </a:prstGeom>
          </p:spPr>
          <p:txBody>
            <a:bodyPr vert="horz" wrap="square" lIns="38576" tIns="19289" rIns="38576" bIns="19289" rtlCol="0" anchor="t" anchorCtr="0">
              <a:noAutofit/>
            </a:bodyPr>
            <a:lstStyle/>
            <a:p>
              <a:pPr defTabSz="514350" fontAlgn="base">
                <a:lnSpc>
                  <a:spcPct val="90000"/>
                </a:lnSpc>
                <a:spcBef>
                  <a:spcPts val="422"/>
                </a:spcBef>
                <a:spcAft>
                  <a:spcPct val="0"/>
                </a:spcAft>
                <a:defRPr/>
              </a:pPr>
              <a:r>
                <a:rPr lang="en-US" sz="750" dirty="0">
                  <a:latin typeface="Arial" charset="0"/>
                  <a:ea typeface="ＭＳ Ｐゴシック" charset="0"/>
                  <a:cs typeface="Calibri"/>
                </a:rPr>
                <a:t>Edge nodes individually perform as much work as they can based on their own data. Individual results are sent back to the coordinator for final merging and remaining analytics. </a:t>
              </a:r>
            </a:p>
          </p:txBody>
        </p:sp>
        <p:sp>
          <p:nvSpPr>
            <p:cNvPr id="148" name="TextBox 147">
              <a:extLst>
                <a:ext uri="{FF2B5EF4-FFF2-40B4-BE49-F238E27FC236}">
                  <a16:creationId xmlns:a16="http://schemas.microsoft.com/office/drawing/2014/main" id="{9125A77C-01C4-40FB-BAAD-B31A7AA08245}"/>
                </a:ext>
              </a:extLst>
            </p:cNvPr>
            <p:cNvSpPr txBox="1"/>
            <p:nvPr/>
          </p:nvSpPr>
          <p:spPr>
            <a:xfrm>
              <a:off x="5896410" y="3166228"/>
              <a:ext cx="1982671" cy="416543"/>
            </a:xfrm>
            <a:prstGeom prst="rect">
              <a:avLst/>
            </a:prstGeom>
          </p:spPr>
          <p:txBody>
            <a:bodyPr vert="horz" wrap="square" lIns="38576" tIns="19289" rIns="38576" bIns="19289" rtlCol="0" anchor="t" anchorCtr="0">
              <a:noAutofit/>
            </a:bodyPr>
            <a:lstStyle/>
            <a:p>
              <a:pPr defTabSz="514350" fontAlgn="base">
                <a:lnSpc>
                  <a:spcPct val="90000"/>
                </a:lnSpc>
                <a:spcBef>
                  <a:spcPts val="422"/>
                </a:spcBef>
                <a:spcAft>
                  <a:spcPct val="0"/>
                </a:spcAft>
                <a:defRPr/>
              </a:pPr>
              <a:r>
                <a:rPr lang="en-US" sz="750" dirty="0">
                  <a:latin typeface="Arial" charset="0"/>
                  <a:ea typeface="ＭＳ Ｐゴシック" charset="0"/>
                  <a:cs typeface="Calibri"/>
                </a:rPr>
                <a:t>Coordinator receives intermediary results from all edge nodes, merges results, and performs remaining analytics</a:t>
              </a:r>
            </a:p>
          </p:txBody>
        </p:sp>
        <p:sp>
          <p:nvSpPr>
            <p:cNvPr id="149" name="TextBox 148">
              <a:extLst>
                <a:ext uri="{FF2B5EF4-FFF2-40B4-BE49-F238E27FC236}">
                  <a16:creationId xmlns:a16="http://schemas.microsoft.com/office/drawing/2014/main" id="{9872717F-08D6-4715-AF90-225A35DF0A3D}"/>
                </a:ext>
              </a:extLst>
            </p:cNvPr>
            <p:cNvSpPr txBox="1"/>
            <p:nvPr/>
          </p:nvSpPr>
          <p:spPr>
            <a:xfrm>
              <a:off x="1601760" y="2561492"/>
              <a:ext cx="1059956" cy="272863"/>
            </a:xfrm>
            <a:prstGeom prst="rect">
              <a:avLst/>
            </a:prstGeom>
          </p:spPr>
          <p:txBody>
            <a:bodyPr vert="horz" wrap="square" lIns="38576" tIns="19289" rIns="38576" bIns="19289" rtlCol="0" anchor="t" anchorCtr="0">
              <a:noAutofit/>
            </a:bodyPr>
            <a:lstStyle/>
            <a:p>
              <a:pPr algn="r" defTabSz="514350" fontAlgn="base">
                <a:lnSpc>
                  <a:spcPct val="90000"/>
                </a:lnSpc>
                <a:spcBef>
                  <a:spcPts val="422"/>
                </a:spcBef>
                <a:spcAft>
                  <a:spcPct val="0"/>
                </a:spcAft>
                <a:defRPr/>
              </a:pPr>
              <a:r>
                <a:rPr lang="en-US" sz="900" dirty="0">
                  <a:solidFill>
                    <a:srgbClr val="000000"/>
                  </a:solidFill>
                  <a:latin typeface="Arial" charset="0"/>
                  <a:ea typeface="ＭＳ Ｐゴシック" charset="0"/>
                  <a:cs typeface="Calibri"/>
                </a:rPr>
                <a:t>Query Result</a:t>
              </a:r>
            </a:p>
          </p:txBody>
        </p:sp>
        <p:cxnSp>
          <p:nvCxnSpPr>
            <p:cNvPr id="150" name="Straight Arrow Connector 149">
              <a:extLst>
                <a:ext uri="{FF2B5EF4-FFF2-40B4-BE49-F238E27FC236}">
                  <a16:creationId xmlns:a16="http://schemas.microsoft.com/office/drawing/2014/main" id="{1D0AF0CC-79BB-40D4-BFB4-84A178D8C6AE}"/>
                </a:ext>
              </a:extLst>
            </p:cNvPr>
            <p:cNvCxnSpPr/>
            <p:nvPr/>
          </p:nvCxnSpPr>
          <p:spPr>
            <a:xfrm flipH="1">
              <a:off x="2650318" y="2635862"/>
              <a:ext cx="461526" cy="6201"/>
            </a:xfrm>
            <a:prstGeom prst="straightConnector1">
              <a:avLst/>
            </a:prstGeom>
            <a:noFill/>
            <a:ln w="38100" cap="flat" cmpd="sng" algn="ctr">
              <a:solidFill>
                <a:srgbClr val="5498D5"/>
              </a:solidFill>
              <a:prstDash val="solid"/>
              <a:tailEnd type="triangle"/>
            </a:ln>
            <a:effectLst/>
          </p:spPr>
        </p:cxnSp>
        <p:cxnSp>
          <p:nvCxnSpPr>
            <p:cNvPr id="151" name="Straight Arrow Connector 150">
              <a:extLst>
                <a:ext uri="{FF2B5EF4-FFF2-40B4-BE49-F238E27FC236}">
                  <a16:creationId xmlns:a16="http://schemas.microsoft.com/office/drawing/2014/main" id="{A071E3CF-5F00-464C-82B2-B42AB1F9A161}"/>
                </a:ext>
              </a:extLst>
            </p:cNvPr>
            <p:cNvCxnSpPr>
              <a:stCxn id="133" idx="6"/>
              <a:endCxn id="165" idx="2"/>
            </p:cNvCxnSpPr>
            <p:nvPr/>
          </p:nvCxnSpPr>
          <p:spPr>
            <a:xfrm flipV="1">
              <a:off x="3560483" y="1609748"/>
              <a:ext cx="3228338" cy="887272"/>
            </a:xfrm>
            <a:prstGeom prst="straightConnector1">
              <a:avLst/>
            </a:prstGeom>
            <a:noFill/>
            <a:ln w="38100" cap="flat" cmpd="sng" algn="ctr">
              <a:solidFill>
                <a:srgbClr val="5498D5"/>
              </a:solidFill>
              <a:prstDash val="solid"/>
              <a:tailEnd type="triangle"/>
            </a:ln>
            <a:effectLst/>
          </p:spPr>
        </p:cxnSp>
        <p:cxnSp>
          <p:nvCxnSpPr>
            <p:cNvPr id="152" name="Straight Arrow Connector 151">
              <a:extLst>
                <a:ext uri="{FF2B5EF4-FFF2-40B4-BE49-F238E27FC236}">
                  <a16:creationId xmlns:a16="http://schemas.microsoft.com/office/drawing/2014/main" id="{82153713-CC83-4E58-AD75-56284E388B10}"/>
                </a:ext>
              </a:extLst>
            </p:cNvPr>
            <p:cNvCxnSpPr>
              <a:stCxn id="133" idx="6"/>
              <a:endCxn id="162" idx="2"/>
            </p:cNvCxnSpPr>
            <p:nvPr/>
          </p:nvCxnSpPr>
          <p:spPr>
            <a:xfrm flipV="1">
              <a:off x="3560482" y="1647560"/>
              <a:ext cx="3489314" cy="849460"/>
            </a:xfrm>
            <a:prstGeom prst="straightConnector1">
              <a:avLst/>
            </a:prstGeom>
            <a:noFill/>
            <a:ln w="38100" cap="flat" cmpd="sng" algn="ctr">
              <a:solidFill>
                <a:srgbClr val="5498D5"/>
              </a:solidFill>
              <a:prstDash val="solid"/>
              <a:tailEnd type="triangle"/>
            </a:ln>
            <a:effectLst/>
          </p:spPr>
        </p:cxnSp>
        <p:cxnSp>
          <p:nvCxnSpPr>
            <p:cNvPr id="153" name="Straight Arrow Connector 152">
              <a:extLst>
                <a:ext uri="{FF2B5EF4-FFF2-40B4-BE49-F238E27FC236}">
                  <a16:creationId xmlns:a16="http://schemas.microsoft.com/office/drawing/2014/main" id="{75FC9D26-E0DA-4341-B976-2F1AE6888537}"/>
                </a:ext>
              </a:extLst>
            </p:cNvPr>
            <p:cNvCxnSpPr>
              <a:stCxn id="133" idx="6"/>
              <a:endCxn id="164" idx="2"/>
            </p:cNvCxnSpPr>
            <p:nvPr/>
          </p:nvCxnSpPr>
          <p:spPr>
            <a:xfrm flipV="1">
              <a:off x="3560482" y="1857633"/>
              <a:ext cx="3489314" cy="639387"/>
            </a:xfrm>
            <a:prstGeom prst="straightConnector1">
              <a:avLst/>
            </a:prstGeom>
            <a:noFill/>
            <a:ln w="38100" cap="flat" cmpd="sng" algn="ctr">
              <a:solidFill>
                <a:srgbClr val="5498D5"/>
              </a:solidFill>
              <a:prstDash val="solid"/>
              <a:tailEnd type="triangle"/>
            </a:ln>
            <a:effectLst/>
          </p:spPr>
        </p:cxnSp>
        <p:cxnSp>
          <p:nvCxnSpPr>
            <p:cNvPr id="154" name="Straight Arrow Connector 153">
              <a:extLst>
                <a:ext uri="{FF2B5EF4-FFF2-40B4-BE49-F238E27FC236}">
                  <a16:creationId xmlns:a16="http://schemas.microsoft.com/office/drawing/2014/main" id="{8C913B1D-7964-48DA-B894-B4DDD936E63A}"/>
                </a:ext>
              </a:extLst>
            </p:cNvPr>
            <p:cNvCxnSpPr>
              <a:stCxn id="133" idx="6"/>
              <a:endCxn id="163" idx="2"/>
            </p:cNvCxnSpPr>
            <p:nvPr/>
          </p:nvCxnSpPr>
          <p:spPr>
            <a:xfrm flipV="1">
              <a:off x="3560483" y="1805849"/>
              <a:ext cx="3228338" cy="691171"/>
            </a:xfrm>
            <a:prstGeom prst="straightConnector1">
              <a:avLst/>
            </a:prstGeom>
            <a:noFill/>
            <a:ln w="38100" cap="flat" cmpd="sng" algn="ctr">
              <a:solidFill>
                <a:srgbClr val="5498D5"/>
              </a:solidFill>
              <a:prstDash val="solid"/>
              <a:tailEnd type="triangle"/>
            </a:ln>
            <a:effectLst/>
          </p:spPr>
        </p:cxnSp>
        <p:sp>
          <p:nvSpPr>
            <p:cNvPr id="155" name="Oval 154">
              <a:extLst>
                <a:ext uri="{FF2B5EF4-FFF2-40B4-BE49-F238E27FC236}">
                  <a16:creationId xmlns:a16="http://schemas.microsoft.com/office/drawing/2014/main" id="{FB7A128F-0124-4ED8-8A0B-B0212662B152}"/>
                </a:ext>
              </a:extLst>
            </p:cNvPr>
            <p:cNvSpPr/>
            <p:nvPr/>
          </p:nvSpPr>
          <p:spPr>
            <a:xfrm>
              <a:off x="7049797" y="2030418"/>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56" name="Oval 155">
              <a:extLst>
                <a:ext uri="{FF2B5EF4-FFF2-40B4-BE49-F238E27FC236}">
                  <a16:creationId xmlns:a16="http://schemas.microsoft.com/office/drawing/2014/main" id="{C7C728BF-7B15-49DB-AED0-47CD5B54565C}"/>
                </a:ext>
              </a:extLst>
            </p:cNvPr>
            <p:cNvSpPr/>
            <p:nvPr/>
          </p:nvSpPr>
          <p:spPr>
            <a:xfrm>
              <a:off x="6788820" y="2160763"/>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57" name="Oval 156">
              <a:extLst>
                <a:ext uri="{FF2B5EF4-FFF2-40B4-BE49-F238E27FC236}">
                  <a16:creationId xmlns:a16="http://schemas.microsoft.com/office/drawing/2014/main" id="{5313310C-7BE4-4B70-8B5F-39A8BCC93138}"/>
                </a:ext>
              </a:extLst>
            </p:cNvPr>
            <p:cNvSpPr/>
            <p:nvPr/>
          </p:nvSpPr>
          <p:spPr>
            <a:xfrm>
              <a:off x="7049797" y="2240491"/>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58" name="Oval 157">
              <a:extLst>
                <a:ext uri="{FF2B5EF4-FFF2-40B4-BE49-F238E27FC236}">
                  <a16:creationId xmlns:a16="http://schemas.microsoft.com/office/drawing/2014/main" id="{20AB401E-7ECF-4635-B67D-47C04EA01214}"/>
                </a:ext>
              </a:extLst>
            </p:cNvPr>
            <p:cNvSpPr/>
            <p:nvPr/>
          </p:nvSpPr>
          <p:spPr>
            <a:xfrm>
              <a:off x="6788820" y="2356862"/>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59" name="Oval 158">
              <a:extLst>
                <a:ext uri="{FF2B5EF4-FFF2-40B4-BE49-F238E27FC236}">
                  <a16:creationId xmlns:a16="http://schemas.microsoft.com/office/drawing/2014/main" id="{A9932203-B91D-47EE-9A2C-5F7F38C13B9E}"/>
                </a:ext>
              </a:extLst>
            </p:cNvPr>
            <p:cNvSpPr/>
            <p:nvPr/>
          </p:nvSpPr>
          <p:spPr>
            <a:xfrm>
              <a:off x="7049797" y="2450564"/>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60" name="Oval 159">
              <a:extLst>
                <a:ext uri="{FF2B5EF4-FFF2-40B4-BE49-F238E27FC236}">
                  <a16:creationId xmlns:a16="http://schemas.microsoft.com/office/drawing/2014/main" id="{3757B766-377A-4DAD-B92A-2CC096277420}"/>
                </a:ext>
              </a:extLst>
            </p:cNvPr>
            <p:cNvSpPr/>
            <p:nvPr/>
          </p:nvSpPr>
          <p:spPr>
            <a:xfrm>
              <a:off x="6788820" y="2552963"/>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61" name="Oval 160">
              <a:extLst>
                <a:ext uri="{FF2B5EF4-FFF2-40B4-BE49-F238E27FC236}">
                  <a16:creationId xmlns:a16="http://schemas.microsoft.com/office/drawing/2014/main" id="{328A4109-5505-48AE-9F47-D1853BC2BA75}"/>
                </a:ext>
              </a:extLst>
            </p:cNvPr>
            <p:cNvSpPr/>
            <p:nvPr/>
          </p:nvSpPr>
          <p:spPr>
            <a:xfrm>
              <a:off x="6788820" y="1964662"/>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62" name="Oval 161">
              <a:extLst>
                <a:ext uri="{FF2B5EF4-FFF2-40B4-BE49-F238E27FC236}">
                  <a16:creationId xmlns:a16="http://schemas.microsoft.com/office/drawing/2014/main" id="{3CED1590-965A-4D5D-B90D-8FD68C562C46}"/>
                </a:ext>
              </a:extLst>
            </p:cNvPr>
            <p:cNvSpPr/>
            <p:nvPr/>
          </p:nvSpPr>
          <p:spPr>
            <a:xfrm>
              <a:off x="7049797" y="1610273"/>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63" name="Oval 162">
              <a:extLst>
                <a:ext uri="{FF2B5EF4-FFF2-40B4-BE49-F238E27FC236}">
                  <a16:creationId xmlns:a16="http://schemas.microsoft.com/office/drawing/2014/main" id="{E2AB7EBA-A795-4C05-918A-A4607A5A4609}"/>
                </a:ext>
              </a:extLst>
            </p:cNvPr>
            <p:cNvSpPr/>
            <p:nvPr/>
          </p:nvSpPr>
          <p:spPr>
            <a:xfrm>
              <a:off x="6788820" y="1768562"/>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64" name="Oval 163">
              <a:extLst>
                <a:ext uri="{FF2B5EF4-FFF2-40B4-BE49-F238E27FC236}">
                  <a16:creationId xmlns:a16="http://schemas.microsoft.com/office/drawing/2014/main" id="{68ACAF1C-46A8-4872-99A0-E37CF4EB5143}"/>
                </a:ext>
              </a:extLst>
            </p:cNvPr>
            <p:cNvSpPr/>
            <p:nvPr/>
          </p:nvSpPr>
          <p:spPr>
            <a:xfrm>
              <a:off x="7049797" y="1820344"/>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65" name="Oval 164">
              <a:extLst>
                <a:ext uri="{FF2B5EF4-FFF2-40B4-BE49-F238E27FC236}">
                  <a16:creationId xmlns:a16="http://schemas.microsoft.com/office/drawing/2014/main" id="{530F6670-AD3C-4361-A85B-CC958B29586A}"/>
                </a:ext>
              </a:extLst>
            </p:cNvPr>
            <p:cNvSpPr/>
            <p:nvPr/>
          </p:nvSpPr>
          <p:spPr>
            <a:xfrm>
              <a:off x="6788820" y="1572461"/>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66" name="Oval 165">
              <a:extLst>
                <a:ext uri="{FF2B5EF4-FFF2-40B4-BE49-F238E27FC236}">
                  <a16:creationId xmlns:a16="http://schemas.microsoft.com/office/drawing/2014/main" id="{9C15B825-A07A-44A7-BA7F-9FAEA67E8E6E}"/>
                </a:ext>
              </a:extLst>
            </p:cNvPr>
            <p:cNvSpPr/>
            <p:nvPr/>
          </p:nvSpPr>
          <p:spPr>
            <a:xfrm>
              <a:off x="6788820" y="2749063"/>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67" name="Oval 166">
              <a:extLst>
                <a:ext uri="{FF2B5EF4-FFF2-40B4-BE49-F238E27FC236}">
                  <a16:creationId xmlns:a16="http://schemas.microsoft.com/office/drawing/2014/main" id="{4226FFD5-5EF6-4B4C-875A-274A456907FE}"/>
                </a:ext>
              </a:extLst>
            </p:cNvPr>
            <p:cNvSpPr/>
            <p:nvPr/>
          </p:nvSpPr>
          <p:spPr>
            <a:xfrm>
              <a:off x="7049797" y="2870708"/>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68" name="Oval 167">
              <a:extLst>
                <a:ext uri="{FF2B5EF4-FFF2-40B4-BE49-F238E27FC236}">
                  <a16:creationId xmlns:a16="http://schemas.microsoft.com/office/drawing/2014/main" id="{AA725B2A-65A0-42E1-86DA-5DAB36F8E7A8}"/>
                </a:ext>
              </a:extLst>
            </p:cNvPr>
            <p:cNvSpPr/>
            <p:nvPr/>
          </p:nvSpPr>
          <p:spPr>
            <a:xfrm>
              <a:off x="6788820" y="2945163"/>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sp>
          <p:nvSpPr>
            <p:cNvPr id="169" name="Oval 168">
              <a:extLst>
                <a:ext uri="{FF2B5EF4-FFF2-40B4-BE49-F238E27FC236}">
                  <a16:creationId xmlns:a16="http://schemas.microsoft.com/office/drawing/2014/main" id="{C47D1B20-BB46-4CAB-8E4A-E7BA24B9FE31}"/>
                </a:ext>
              </a:extLst>
            </p:cNvPr>
            <p:cNvSpPr/>
            <p:nvPr/>
          </p:nvSpPr>
          <p:spPr>
            <a:xfrm>
              <a:off x="7049797" y="2660637"/>
              <a:ext cx="61478" cy="74575"/>
            </a:xfrm>
            <a:prstGeom prst="ellipse">
              <a:avLst/>
            </a:prstGeom>
            <a:solidFill>
              <a:srgbClr val="B8AEAE"/>
            </a:solidFill>
            <a:ln w="9525" cap="flat" cmpd="sng" algn="ctr">
              <a:solidFill>
                <a:srgbClr val="000000"/>
              </a:solidFill>
              <a:prstDash val="solid"/>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cxnSp>
          <p:nvCxnSpPr>
            <p:cNvPr id="170" name="Straight Arrow Connector 169">
              <a:extLst>
                <a:ext uri="{FF2B5EF4-FFF2-40B4-BE49-F238E27FC236}">
                  <a16:creationId xmlns:a16="http://schemas.microsoft.com/office/drawing/2014/main" id="{9090B799-349B-45BC-9CE8-12653226CCAA}"/>
                </a:ext>
              </a:extLst>
            </p:cNvPr>
            <p:cNvCxnSpPr>
              <a:stCxn id="133" idx="6"/>
              <a:endCxn id="169" idx="2"/>
            </p:cNvCxnSpPr>
            <p:nvPr/>
          </p:nvCxnSpPr>
          <p:spPr>
            <a:xfrm>
              <a:off x="3560482" y="2497020"/>
              <a:ext cx="3489314" cy="200905"/>
            </a:xfrm>
            <a:prstGeom prst="straightConnector1">
              <a:avLst/>
            </a:prstGeom>
            <a:noFill/>
            <a:ln w="38100" cap="flat" cmpd="sng" algn="ctr">
              <a:solidFill>
                <a:srgbClr val="5498D5"/>
              </a:solidFill>
              <a:prstDash val="solid"/>
              <a:tailEnd type="triangle"/>
            </a:ln>
            <a:effectLst/>
          </p:spPr>
        </p:cxnSp>
        <p:cxnSp>
          <p:nvCxnSpPr>
            <p:cNvPr id="171" name="Straight Arrow Connector 170">
              <a:extLst>
                <a:ext uri="{FF2B5EF4-FFF2-40B4-BE49-F238E27FC236}">
                  <a16:creationId xmlns:a16="http://schemas.microsoft.com/office/drawing/2014/main" id="{2F01F7E9-CE3B-4C82-8535-48FAEF0C7937}"/>
                </a:ext>
              </a:extLst>
            </p:cNvPr>
            <p:cNvCxnSpPr>
              <a:stCxn id="133" idx="6"/>
              <a:endCxn id="166" idx="2"/>
            </p:cNvCxnSpPr>
            <p:nvPr/>
          </p:nvCxnSpPr>
          <p:spPr>
            <a:xfrm>
              <a:off x="3560483" y="2497020"/>
              <a:ext cx="3228338" cy="289332"/>
            </a:xfrm>
            <a:prstGeom prst="straightConnector1">
              <a:avLst/>
            </a:prstGeom>
            <a:noFill/>
            <a:ln w="38100" cap="flat" cmpd="sng" algn="ctr">
              <a:solidFill>
                <a:srgbClr val="5498D5"/>
              </a:solidFill>
              <a:prstDash val="solid"/>
              <a:tailEnd type="triangle"/>
            </a:ln>
            <a:effectLst/>
          </p:spPr>
        </p:cxnSp>
        <p:cxnSp>
          <p:nvCxnSpPr>
            <p:cNvPr id="172" name="Straight Arrow Connector 171">
              <a:extLst>
                <a:ext uri="{FF2B5EF4-FFF2-40B4-BE49-F238E27FC236}">
                  <a16:creationId xmlns:a16="http://schemas.microsoft.com/office/drawing/2014/main" id="{B383FC54-F5E0-4F67-805C-5102111B0BDD}"/>
                </a:ext>
              </a:extLst>
            </p:cNvPr>
            <p:cNvCxnSpPr>
              <a:stCxn id="133" idx="6"/>
              <a:endCxn id="168" idx="2"/>
            </p:cNvCxnSpPr>
            <p:nvPr/>
          </p:nvCxnSpPr>
          <p:spPr>
            <a:xfrm>
              <a:off x="3560483" y="2497019"/>
              <a:ext cx="3228338" cy="485432"/>
            </a:xfrm>
            <a:prstGeom prst="straightConnector1">
              <a:avLst/>
            </a:prstGeom>
            <a:noFill/>
            <a:ln w="38100" cap="flat" cmpd="sng" algn="ctr">
              <a:solidFill>
                <a:srgbClr val="5498D5"/>
              </a:solidFill>
              <a:prstDash val="solid"/>
              <a:tailEnd type="triangle"/>
            </a:ln>
            <a:effectLst/>
          </p:spPr>
        </p:cxnSp>
        <p:cxnSp>
          <p:nvCxnSpPr>
            <p:cNvPr id="173" name="Straight Arrow Connector 172">
              <a:extLst>
                <a:ext uri="{FF2B5EF4-FFF2-40B4-BE49-F238E27FC236}">
                  <a16:creationId xmlns:a16="http://schemas.microsoft.com/office/drawing/2014/main" id="{6B494835-A895-4B77-B02B-80BC00023E35}"/>
                </a:ext>
              </a:extLst>
            </p:cNvPr>
            <p:cNvCxnSpPr>
              <a:stCxn id="133" idx="6"/>
              <a:endCxn id="167" idx="2"/>
            </p:cNvCxnSpPr>
            <p:nvPr/>
          </p:nvCxnSpPr>
          <p:spPr>
            <a:xfrm>
              <a:off x="3560482" y="2497020"/>
              <a:ext cx="3489314" cy="410977"/>
            </a:xfrm>
            <a:prstGeom prst="straightConnector1">
              <a:avLst/>
            </a:prstGeom>
            <a:noFill/>
            <a:ln w="38100" cap="flat" cmpd="sng" algn="ctr">
              <a:solidFill>
                <a:srgbClr val="5498D5"/>
              </a:solidFill>
              <a:prstDash val="solid"/>
              <a:tailEnd type="triangle"/>
            </a:ln>
            <a:effectLst/>
          </p:spPr>
        </p:cxnSp>
        <p:sp>
          <p:nvSpPr>
            <p:cNvPr id="174" name="Oval 173">
              <a:extLst>
                <a:ext uri="{FF2B5EF4-FFF2-40B4-BE49-F238E27FC236}">
                  <a16:creationId xmlns:a16="http://schemas.microsoft.com/office/drawing/2014/main" id="{4A413586-EC70-4089-A595-BEE04EEC9AC5}"/>
                </a:ext>
              </a:extLst>
            </p:cNvPr>
            <p:cNvSpPr/>
            <p:nvPr/>
          </p:nvSpPr>
          <p:spPr>
            <a:xfrm rot="10800000">
              <a:off x="3111148" y="2248116"/>
              <a:ext cx="443653" cy="538236"/>
            </a:xfrm>
            <a:prstGeom prst="ellipse">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ln w="9525" cap="flat" cmpd="sng" algn="ctr">
              <a:solidFill>
                <a:srgbClr val="000000"/>
              </a:solidFill>
              <a:prstDash val="solid"/>
              <a:headEnd type="triangle"/>
              <a:tailEnd type="triangle"/>
            </a:ln>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685800" fontAlgn="base">
                <a:spcBef>
                  <a:spcPct val="0"/>
                </a:spcBef>
                <a:spcAft>
                  <a:spcPct val="0"/>
                </a:spcAft>
                <a:defRPr/>
              </a:pPr>
              <a:endParaRPr lang="en-US" kern="0" dirty="0">
                <a:solidFill>
                  <a:srgbClr val="000000"/>
                </a:solidFill>
                <a:latin typeface="Calibri"/>
                <a:cs typeface="Calibri"/>
              </a:endParaRPr>
            </a:p>
          </p:txBody>
        </p:sp>
      </p:grpSp>
      <p:sp>
        <p:nvSpPr>
          <p:cNvPr id="178" name="Arrow: Right 177">
            <a:extLst>
              <a:ext uri="{FF2B5EF4-FFF2-40B4-BE49-F238E27FC236}">
                <a16:creationId xmlns:a16="http://schemas.microsoft.com/office/drawing/2014/main" id="{BF09F610-0BA7-4D78-A22E-A4B69990030A}"/>
              </a:ext>
            </a:extLst>
          </p:cNvPr>
          <p:cNvSpPr/>
          <p:nvPr/>
        </p:nvSpPr>
        <p:spPr bwMode="auto">
          <a:xfrm flipH="1">
            <a:off x="5972866" y="1802793"/>
            <a:ext cx="240031" cy="306947"/>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endParaRPr lang="en-US" sz="1200" dirty="0">
              <a:solidFill>
                <a:schemeClr val="bg1"/>
              </a:solidFill>
            </a:endParaRPr>
          </a:p>
        </p:txBody>
      </p:sp>
      <p:sp>
        <p:nvSpPr>
          <p:cNvPr id="179" name="Speech Bubble: Rectangle with Corners Rounded 178">
            <a:extLst>
              <a:ext uri="{FF2B5EF4-FFF2-40B4-BE49-F238E27FC236}">
                <a16:creationId xmlns:a16="http://schemas.microsoft.com/office/drawing/2014/main" id="{CB4DCEEA-77A5-4B06-AD06-777A55F98F9D}"/>
              </a:ext>
            </a:extLst>
          </p:cNvPr>
          <p:cNvSpPr/>
          <p:nvPr/>
        </p:nvSpPr>
        <p:spPr>
          <a:xfrm>
            <a:off x="6212897" y="1153585"/>
            <a:ext cx="1863510" cy="1629472"/>
          </a:xfrm>
          <a:prstGeom prst="wedgeRoundRectCallout">
            <a:avLst>
              <a:gd name="adj1" fmla="val -47605"/>
              <a:gd name="adj2" fmla="val 30830"/>
              <a:gd name="adj3" fmla="val 16667"/>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en-US" sz="1200" dirty="0">
                <a:solidFill>
                  <a:schemeClr val="bg1"/>
                </a:solidFill>
              </a:rPr>
              <a:t>To be clear: Federation is a form of Data Virtualization and has been used successfully for many years in IBM products like Db2</a:t>
            </a:r>
          </a:p>
        </p:txBody>
      </p:sp>
      <p:sp>
        <p:nvSpPr>
          <p:cNvPr id="180" name="Arrow: Right 179">
            <a:extLst>
              <a:ext uri="{FF2B5EF4-FFF2-40B4-BE49-F238E27FC236}">
                <a16:creationId xmlns:a16="http://schemas.microsoft.com/office/drawing/2014/main" id="{0354C192-04E4-441E-AA0E-2857340ECE37}"/>
              </a:ext>
            </a:extLst>
          </p:cNvPr>
          <p:cNvSpPr/>
          <p:nvPr/>
        </p:nvSpPr>
        <p:spPr bwMode="auto">
          <a:xfrm>
            <a:off x="2501431" y="3756346"/>
            <a:ext cx="245179" cy="306947"/>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endParaRPr lang="en-US" sz="1200" dirty="0">
              <a:solidFill>
                <a:schemeClr val="bg1"/>
              </a:solidFill>
            </a:endParaRPr>
          </a:p>
        </p:txBody>
      </p:sp>
      <p:sp>
        <p:nvSpPr>
          <p:cNvPr id="181" name="Speech Bubble: Rectangle with Corners Rounded 180">
            <a:extLst>
              <a:ext uri="{FF2B5EF4-FFF2-40B4-BE49-F238E27FC236}">
                <a16:creationId xmlns:a16="http://schemas.microsoft.com/office/drawing/2014/main" id="{6AC6B1EC-B772-4A5A-852B-89EF440520C9}"/>
              </a:ext>
            </a:extLst>
          </p:cNvPr>
          <p:cNvSpPr/>
          <p:nvPr/>
        </p:nvSpPr>
        <p:spPr>
          <a:xfrm>
            <a:off x="667085" y="3012248"/>
            <a:ext cx="1836086" cy="1833568"/>
          </a:xfrm>
          <a:prstGeom prst="wedgeRoundRectCallout">
            <a:avLst>
              <a:gd name="adj1" fmla="val -47605"/>
              <a:gd name="adj2" fmla="val 30830"/>
              <a:gd name="adj3" fmla="val 16667"/>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en-US" sz="1200" dirty="0">
                <a:solidFill>
                  <a:schemeClr val="bg1"/>
                </a:solidFill>
              </a:rPr>
              <a:t>CPD Data Virtualization uses a new Computational Mesh * approach which meets the performance demands of today’s modern data access requirements</a:t>
            </a:r>
          </a:p>
        </p:txBody>
      </p:sp>
      <p:sp>
        <p:nvSpPr>
          <p:cNvPr id="129" name="Rectangle: Rounded Corners 4">
            <a:extLst>
              <a:ext uri="{FF2B5EF4-FFF2-40B4-BE49-F238E27FC236}">
                <a16:creationId xmlns:a16="http://schemas.microsoft.com/office/drawing/2014/main" id="{B99A113A-D467-45CC-9FB3-A5EEA0C9B35E}"/>
              </a:ext>
            </a:extLst>
          </p:cNvPr>
          <p:cNvSpPr/>
          <p:nvPr/>
        </p:nvSpPr>
        <p:spPr bwMode="auto">
          <a:xfrm>
            <a:off x="7551891" y="3178692"/>
            <a:ext cx="1349156" cy="874426"/>
          </a:xfrm>
          <a:prstGeom prst="roundRect">
            <a:avLst>
              <a:gd name="adj" fmla="val 8323"/>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r>
              <a:rPr lang="en-US" sz="900" dirty="0">
                <a:solidFill>
                  <a:schemeClr val="bg1"/>
                </a:solidFill>
              </a:rPr>
              <a:t>* Note: this is a work in progress. Remote Connectors with data source support is available today. </a:t>
            </a:r>
          </a:p>
        </p:txBody>
      </p:sp>
      <p:sp>
        <p:nvSpPr>
          <p:cNvPr id="3" name="Footer Placeholder 2">
            <a:extLst>
              <a:ext uri="{FF2B5EF4-FFF2-40B4-BE49-F238E27FC236}">
                <a16:creationId xmlns:a16="http://schemas.microsoft.com/office/drawing/2014/main" id="{5AEC6AB4-6D6E-F04E-B281-D2B1C405C6A6}"/>
              </a:ext>
            </a:extLst>
          </p:cNvPr>
          <p:cNvSpPr>
            <a:spLocks noGrp="1"/>
          </p:cNvSpPr>
          <p:nvPr>
            <p:ph type="ftr" sz="quarter" idx="10"/>
          </p:nvPr>
        </p:nvSpPr>
        <p:spPr>
          <a:xfrm>
            <a:off x="220870" y="4967001"/>
            <a:ext cx="4114735" cy="166687"/>
          </a:xfrm>
        </p:spPr>
        <p:txBody>
          <a:bodyPr/>
          <a:lstStyle/>
          <a:p>
            <a:r>
              <a:rPr lang="en-US" dirty="0"/>
              <a:t>IBM Cloud Pak for Data Workshop v3.0.1 / © 2020 IBM Corporation</a:t>
            </a:r>
          </a:p>
        </p:txBody>
      </p:sp>
      <p:sp>
        <p:nvSpPr>
          <p:cNvPr id="175" name="Slide Number Placeholder 5">
            <a:extLst>
              <a:ext uri="{FF2B5EF4-FFF2-40B4-BE49-F238E27FC236}">
                <a16:creationId xmlns:a16="http://schemas.microsoft.com/office/drawing/2014/main" id="{775F984F-D8AD-43BA-9736-1216364F68EE}"/>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41</a:t>
            </a:fld>
            <a:endParaRPr lang="en-US" dirty="0"/>
          </a:p>
        </p:txBody>
      </p:sp>
    </p:spTree>
    <p:extLst>
      <p:ext uri="{BB962C8B-B14F-4D97-AF65-F5344CB8AC3E}">
        <p14:creationId xmlns:p14="http://schemas.microsoft.com/office/powerpoint/2010/main" val="4233897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87A5271-DF9C-7043-8D4F-29B07CA475DA}"/>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783669" cy="695858"/>
          </a:xfrm>
        </p:spPr>
        <p:txBody>
          <a:bodyPr/>
          <a:lstStyle/>
          <a:p>
            <a:r>
              <a:rPr lang="en-US" dirty="0"/>
              <a:t>CPD Data Virtualization</a:t>
            </a:r>
            <a:br>
              <a:rPr lang="en-US" dirty="0"/>
            </a:br>
            <a:r>
              <a:rPr lang="en-US" sz="1800" dirty="0"/>
              <a:t>Data Governance is built in</a:t>
            </a:r>
          </a:p>
        </p:txBody>
      </p:sp>
      <p:sp>
        <p:nvSpPr>
          <p:cNvPr id="231" name="TextBox 230">
            <a:extLst>
              <a:ext uri="{FF2B5EF4-FFF2-40B4-BE49-F238E27FC236}">
                <a16:creationId xmlns:a16="http://schemas.microsoft.com/office/drawing/2014/main" id="{07DCBDB2-2377-407F-AB22-BA4822C0D12F}"/>
              </a:ext>
            </a:extLst>
          </p:cNvPr>
          <p:cNvSpPr txBox="1"/>
          <p:nvPr/>
        </p:nvSpPr>
        <p:spPr>
          <a:xfrm>
            <a:off x="6900863" y="1630399"/>
            <a:ext cx="1862747" cy="2752142"/>
          </a:xfrm>
          <a:prstGeom prst="rect">
            <a:avLst/>
          </a:prstGeom>
        </p:spPr>
        <p:txBody>
          <a:bodyPr vert="horz" wrap="square" lIns="68580" tIns="34290" rIns="68580" bIns="34290" rtlCol="0" anchor="t" anchorCtr="0">
            <a:noAutofit/>
          </a:bodyPr>
          <a:lstStyle>
            <a:defPPr>
              <a:defRPr lang="en-US"/>
            </a:defPPr>
            <a:lvl1pPr marL="171450" indent="-171450">
              <a:spcBef>
                <a:spcPts val="1000"/>
              </a:spcBef>
              <a:buFont typeface="Arial" panose="020B0604020202020204" pitchFamily="34" charset="0"/>
              <a:buChar char="•"/>
              <a:defRPr sz="800" i="1"/>
            </a:lvl1pPr>
            <a:lvl2pPr marL="514350" lvl="1" indent="-171450">
              <a:lnSpc>
                <a:spcPts val="660"/>
              </a:lnSpc>
              <a:spcBef>
                <a:spcPts val="1000"/>
              </a:spcBef>
              <a:buFont typeface="Arial" panose="020B0604020202020204" pitchFamily="34" charset="0"/>
              <a:buChar char="•"/>
              <a:defRPr sz="800" i="1"/>
            </a:lvl2pPr>
          </a:lstStyle>
          <a:p>
            <a:pPr defTabSz="514350">
              <a:spcBef>
                <a:spcPts val="225"/>
              </a:spcBef>
              <a:spcAft>
                <a:spcPts val="225"/>
              </a:spcAft>
              <a:defRPr/>
            </a:pPr>
            <a:r>
              <a:rPr lang="en-US" sz="1050" i="0" dirty="0">
                <a:solidFill>
                  <a:srgbClr val="000000"/>
                </a:solidFill>
                <a:latin typeface="Arial"/>
              </a:rPr>
              <a:t>By using this flow, the DV Table will be published to catalog  with fingerprint information collected (quality, profile, classification, assign business terms, Sensitive Information Detection)</a:t>
            </a:r>
          </a:p>
          <a:p>
            <a:pPr defTabSz="514350">
              <a:spcBef>
                <a:spcPts val="225"/>
              </a:spcBef>
              <a:spcAft>
                <a:spcPts val="225"/>
              </a:spcAft>
              <a:defRPr/>
            </a:pPr>
            <a:r>
              <a:rPr lang="en-US" sz="1050" i="0" dirty="0">
                <a:solidFill>
                  <a:srgbClr val="000000"/>
                </a:solidFill>
                <a:latin typeface="Arial"/>
              </a:rPr>
              <a:t>If any PII data is present, the system will automatically flag the table in the catalog with a PII Label</a:t>
            </a:r>
          </a:p>
          <a:p>
            <a:pPr defTabSz="514350">
              <a:spcBef>
                <a:spcPts val="225"/>
              </a:spcBef>
              <a:spcAft>
                <a:spcPts val="225"/>
              </a:spcAft>
              <a:defRPr/>
            </a:pPr>
            <a:r>
              <a:rPr lang="en-US" sz="1050" i="0" dirty="0">
                <a:solidFill>
                  <a:srgbClr val="000000"/>
                </a:solidFill>
                <a:latin typeface="Arial"/>
              </a:rPr>
              <a:t>Data Masking Services can de-identify the sensitive information when user attempts to view the data</a:t>
            </a:r>
          </a:p>
        </p:txBody>
      </p:sp>
      <p:grpSp>
        <p:nvGrpSpPr>
          <p:cNvPr id="3" name="Group 2">
            <a:extLst>
              <a:ext uri="{FF2B5EF4-FFF2-40B4-BE49-F238E27FC236}">
                <a16:creationId xmlns:a16="http://schemas.microsoft.com/office/drawing/2014/main" id="{550ED2BF-93A6-46CD-9112-734059128B69}"/>
              </a:ext>
            </a:extLst>
          </p:cNvPr>
          <p:cNvGrpSpPr/>
          <p:nvPr/>
        </p:nvGrpSpPr>
        <p:grpSpPr>
          <a:xfrm>
            <a:off x="304520" y="1156939"/>
            <a:ext cx="6459089" cy="3639455"/>
            <a:chOff x="243423" y="1689982"/>
            <a:chExt cx="8612118" cy="4852607"/>
          </a:xfrm>
        </p:grpSpPr>
        <p:sp>
          <p:nvSpPr>
            <p:cNvPr id="178" name="Can 98">
              <a:extLst>
                <a:ext uri="{FF2B5EF4-FFF2-40B4-BE49-F238E27FC236}">
                  <a16:creationId xmlns:a16="http://schemas.microsoft.com/office/drawing/2014/main" id="{F73211F9-189E-4823-B9C7-40EECB72A3CD}"/>
                </a:ext>
              </a:extLst>
            </p:cNvPr>
            <p:cNvSpPr/>
            <p:nvPr/>
          </p:nvSpPr>
          <p:spPr>
            <a:xfrm>
              <a:off x="383933" y="4424809"/>
              <a:ext cx="607138" cy="417523"/>
            </a:xfrm>
            <a:prstGeom prst="can">
              <a:avLst/>
            </a:prstGeom>
            <a:solidFill>
              <a:srgbClr val="3375F0"/>
            </a:solidFill>
            <a:ln w="9525" cap="flat" cmpd="sng" algn="ctr">
              <a:solidFill>
                <a:srgbClr val="000E5E"/>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0574" rIns="0" bIns="0" numCol="1" spcCol="0" rtlCol="0" fromWordArt="0" anchor="ctr" anchorCtr="0" forceAA="0" compatLnSpc="1">
              <a:prstTxWarp prst="textNoShape">
                <a:avLst/>
              </a:prstTxWarp>
              <a:noAutofit/>
            </a:bodyPr>
            <a:lstStyle/>
            <a:p>
              <a:pPr algn="ctr" defTabSz="514350"/>
              <a:r>
                <a:rPr lang="en-US" sz="750" kern="0" dirty="0">
                  <a:solidFill>
                    <a:srgbClr val="FFFFFF"/>
                  </a:solidFill>
                </a:rPr>
                <a:t>Teradata</a:t>
              </a:r>
            </a:p>
          </p:txBody>
        </p:sp>
        <p:sp>
          <p:nvSpPr>
            <p:cNvPr id="179" name="Can 100">
              <a:extLst>
                <a:ext uri="{FF2B5EF4-FFF2-40B4-BE49-F238E27FC236}">
                  <a16:creationId xmlns:a16="http://schemas.microsoft.com/office/drawing/2014/main" id="{DBF51491-ED1B-40B1-BD0D-79D203C55C77}"/>
                </a:ext>
              </a:extLst>
            </p:cNvPr>
            <p:cNvSpPr/>
            <p:nvPr/>
          </p:nvSpPr>
          <p:spPr>
            <a:xfrm>
              <a:off x="383933" y="4866586"/>
              <a:ext cx="607138" cy="417523"/>
            </a:xfrm>
            <a:prstGeom prst="can">
              <a:avLst/>
            </a:prstGeom>
            <a:solidFill>
              <a:srgbClr val="3375F0"/>
            </a:solidFill>
            <a:ln w="9525" cap="flat" cmpd="sng" algn="ctr">
              <a:solidFill>
                <a:srgbClr val="000E5E"/>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0574" rIns="0" bIns="0" numCol="1" spcCol="0" rtlCol="0" fromWordArt="0" anchor="ctr" anchorCtr="0" forceAA="0" compatLnSpc="1">
              <a:prstTxWarp prst="textNoShape">
                <a:avLst/>
              </a:prstTxWarp>
              <a:noAutofit/>
            </a:bodyPr>
            <a:lstStyle/>
            <a:p>
              <a:pPr algn="ctr" defTabSz="514350"/>
              <a:r>
                <a:rPr lang="en-US" sz="750" kern="0" dirty="0">
                  <a:solidFill>
                    <a:srgbClr val="FFFFFF"/>
                  </a:solidFill>
                </a:rPr>
                <a:t>…</a:t>
              </a:r>
            </a:p>
          </p:txBody>
        </p:sp>
        <p:sp>
          <p:nvSpPr>
            <p:cNvPr id="180" name="Can 101">
              <a:extLst>
                <a:ext uri="{FF2B5EF4-FFF2-40B4-BE49-F238E27FC236}">
                  <a16:creationId xmlns:a16="http://schemas.microsoft.com/office/drawing/2014/main" id="{29A187D0-9536-473F-BFF3-7B909B8CFC5B}"/>
                </a:ext>
              </a:extLst>
            </p:cNvPr>
            <p:cNvSpPr/>
            <p:nvPr/>
          </p:nvSpPr>
          <p:spPr>
            <a:xfrm>
              <a:off x="383933" y="3541256"/>
              <a:ext cx="607138" cy="417523"/>
            </a:xfrm>
            <a:prstGeom prst="can">
              <a:avLst/>
            </a:prstGeom>
            <a:solidFill>
              <a:srgbClr val="3375F0"/>
            </a:solidFill>
            <a:ln w="9525" cap="flat" cmpd="sng" algn="ctr">
              <a:solidFill>
                <a:srgbClr val="000E5E"/>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0574" rIns="0" bIns="0" numCol="1" spcCol="0" rtlCol="0" fromWordArt="0" anchor="ctr" anchorCtr="0" forceAA="0" compatLnSpc="1">
              <a:prstTxWarp prst="textNoShape">
                <a:avLst/>
              </a:prstTxWarp>
              <a:noAutofit/>
            </a:bodyPr>
            <a:lstStyle/>
            <a:p>
              <a:pPr algn="ctr" defTabSz="514350"/>
              <a:r>
                <a:rPr lang="en-US" sz="750" kern="0" dirty="0">
                  <a:solidFill>
                    <a:srgbClr val="FFFFFF"/>
                  </a:solidFill>
                </a:rPr>
                <a:t>Oracle</a:t>
              </a:r>
            </a:p>
          </p:txBody>
        </p:sp>
        <p:sp>
          <p:nvSpPr>
            <p:cNvPr id="181" name="Can 102">
              <a:extLst>
                <a:ext uri="{FF2B5EF4-FFF2-40B4-BE49-F238E27FC236}">
                  <a16:creationId xmlns:a16="http://schemas.microsoft.com/office/drawing/2014/main" id="{05DC729D-ED29-4EA4-A398-10C9D2214EEB}"/>
                </a:ext>
              </a:extLst>
            </p:cNvPr>
            <p:cNvSpPr/>
            <p:nvPr/>
          </p:nvSpPr>
          <p:spPr>
            <a:xfrm>
              <a:off x="383933" y="3983032"/>
              <a:ext cx="607138" cy="417523"/>
            </a:xfrm>
            <a:prstGeom prst="can">
              <a:avLst/>
            </a:prstGeom>
            <a:solidFill>
              <a:srgbClr val="3375F0"/>
            </a:solidFill>
            <a:ln w="9525" cap="flat" cmpd="sng" algn="ctr">
              <a:solidFill>
                <a:srgbClr val="000E5E"/>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0574" rIns="0" bIns="0" numCol="1" spcCol="0" rtlCol="0" fromWordArt="0" anchor="ctr" anchorCtr="0" forceAA="0" compatLnSpc="1">
              <a:prstTxWarp prst="textNoShape">
                <a:avLst/>
              </a:prstTxWarp>
              <a:noAutofit/>
            </a:bodyPr>
            <a:lstStyle/>
            <a:p>
              <a:pPr algn="ctr" defTabSz="514350"/>
              <a:r>
                <a:rPr lang="en-US" sz="750" kern="0" dirty="0">
                  <a:solidFill>
                    <a:srgbClr val="FFFFFF"/>
                  </a:solidFill>
                </a:rPr>
                <a:t>Db2 z</a:t>
              </a:r>
            </a:p>
          </p:txBody>
        </p:sp>
        <p:sp>
          <p:nvSpPr>
            <p:cNvPr id="182" name="Can 103">
              <a:extLst>
                <a:ext uri="{FF2B5EF4-FFF2-40B4-BE49-F238E27FC236}">
                  <a16:creationId xmlns:a16="http://schemas.microsoft.com/office/drawing/2014/main" id="{FBDE9B23-7912-447B-BD0E-C820C90CFE45}"/>
                </a:ext>
              </a:extLst>
            </p:cNvPr>
            <p:cNvSpPr/>
            <p:nvPr/>
          </p:nvSpPr>
          <p:spPr>
            <a:xfrm>
              <a:off x="383933" y="3099479"/>
              <a:ext cx="607138" cy="417523"/>
            </a:xfrm>
            <a:prstGeom prst="can">
              <a:avLst/>
            </a:prstGeom>
            <a:solidFill>
              <a:srgbClr val="3375F0"/>
            </a:solidFill>
            <a:ln w="9525" cap="flat" cmpd="sng" algn="ctr">
              <a:solidFill>
                <a:srgbClr val="000E5E"/>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0574" rIns="0" bIns="0" numCol="1" spcCol="0" rtlCol="0" fromWordArt="0" anchor="ctr" anchorCtr="0" forceAA="0" compatLnSpc="1">
              <a:prstTxWarp prst="textNoShape">
                <a:avLst/>
              </a:prstTxWarp>
              <a:noAutofit/>
            </a:bodyPr>
            <a:lstStyle/>
            <a:p>
              <a:pPr algn="ctr" defTabSz="514350">
                <a:defRPr/>
              </a:pPr>
              <a:r>
                <a:rPr lang="en-US" sz="750" kern="0" dirty="0">
                  <a:solidFill>
                    <a:srgbClr val="FFFFFF"/>
                  </a:solidFill>
                </a:rPr>
                <a:t>Db2</a:t>
              </a:r>
            </a:p>
          </p:txBody>
        </p:sp>
        <p:sp>
          <p:nvSpPr>
            <p:cNvPr id="183" name="Can 116">
              <a:extLst>
                <a:ext uri="{FF2B5EF4-FFF2-40B4-BE49-F238E27FC236}">
                  <a16:creationId xmlns:a16="http://schemas.microsoft.com/office/drawing/2014/main" id="{832450F6-6D32-4DC7-A2B5-6F16FA992CE1}"/>
                </a:ext>
              </a:extLst>
            </p:cNvPr>
            <p:cNvSpPr/>
            <p:nvPr/>
          </p:nvSpPr>
          <p:spPr>
            <a:xfrm>
              <a:off x="5947829" y="4319481"/>
              <a:ext cx="1233610" cy="1739564"/>
            </a:xfrm>
            <a:prstGeom prst="can">
              <a:avLst>
                <a:gd name="adj" fmla="val 15675"/>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w="9525" cap="flat" cmpd="sng" algn="ctr">
              <a:noFill/>
              <a:prstDash val="solid"/>
            </a:ln>
            <a:effectLst>
              <a:outerShdw blurRad="40000" dist="20000" dir="5400000" rotWithShape="0">
                <a:srgbClr val="000000">
                  <a:alpha val="38000"/>
                </a:srgbClr>
              </a:outerShdw>
            </a:effectLst>
          </p:spPr>
          <p:txBody>
            <a:bodyPr rot="0" spcFirstLastPara="0" vertOverflow="overflow" horzOverflow="overflow" vert="horz" wrap="square" lIns="34290" tIns="0" rIns="0" bIns="0" numCol="1" spcCol="0" rtlCol="0" fromWordArt="0" anchor="t" anchorCtr="0" forceAA="0" compatLnSpc="1">
              <a:prstTxWarp prst="textNoShape">
                <a:avLst/>
              </a:prstTxWarp>
              <a:noAutofit/>
            </a:bodyPr>
            <a:lstStyle/>
            <a:p>
              <a:pPr algn="ctr" defTabSz="514350">
                <a:defRPr/>
              </a:pPr>
              <a:r>
                <a:rPr lang="en-US" sz="750" b="1" kern="0" dirty="0">
                  <a:solidFill>
                    <a:schemeClr val="bg1"/>
                  </a:solidFill>
                </a:rPr>
                <a:t>Data Catalog</a:t>
              </a:r>
            </a:p>
            <a:p>
              <a:pPr marL="50006" indent="-50006" algn="ctr" defTabSz="514350">
                <a:buFont typeface="Arial" panose="020B0604020202020204" pitchFamily="34" charset="0"/>
                <a:buChar char="•"/>
                <a:defRPr/>
              </a:pPr>
              <a:r>
                <a:rPr lang="en-US" sz="750" kern="0" dirty="0">
                  <a:solidFill>
                    <a:schemeClr val="bg1"/>
                  </a:solidFill>
                </a:rPr>
                <a:t>Table-1</a:t>
              </a:r>
            </a:p>
            <a:p>
              <a:pPr marL="50006" indent="-50006" algn="ctr" defTabSz="514350">
                <a:buFont typeface="Arial" panose="020B0604020202020204" pitchFamily="34" charset="0"/>
                <a:buChar char="•"/>
                <a:defRPr/>
              </a:pPr>
              <a:r>
                <a:rPr lang="en-US" sz="750" kern="0" dirty="0">
                  <a:solidFill>
                    <a:schemeClr val="bg1"/>
                  </a:solidFill>
                </a:rPr>
                <a:t>Table-2</a:t>
              </a:r>
            </a:p>
            <a:p>
              <a:pPr marL="50006" indent="-50006" algn="ctr" defTabSz="514350">
                <a:buFont typeface="Arial" panose="020B0604020202020204" pitchFamily="34" charset="0"/>
                <a:buChar char="•"/>
                <a:defRPr/>
              </a:pPr>
              <a:r>
                <a:rPr lang="en-US" sz="750" kern="0" dirty="0">
                  <a:solidFill>
                    <a:schemeClr val="bg1"/>
                  </a:solidFill>
                </a:rPr>
                <a:t>Table-x</a:t>
              </a:r>
            </a:p>
            <a:p>
              <a:pPr marL="50006" indent="-50006" algn="ctr" defTabSz="514350">
                <a:buFont typeface="Arial" panose="020B0604020202020204" pitchFamily="34" charset="0"/>
                <a:buChar char="•"/>
                <a:defRPr/>
              </a:pPr>
              <a:r>
                <a:rPr lang="en-US" sz="750" b="1" kern="0" dirty="0">
                  <a:solidFill>
                    <a:schemeClr val="bg1"/>
                  </a:solidFill>
                </a:rPr>
                <a:t>DV-Table-1 </a:t>
              </a:r>
            </a:p>
            <a:p>
              <a:pPr marL="50006" indent="-50006" algn="ctr" defTabSz="514350">
                <a:buFont typeface="Arial" panose="020B0604020202020204" pitchFamily="34" charset="0"/>
                <a:buChar char="•"/>
                <a:defRPr/>
              </a:pPr>
              <a:r>
                <a:rPr lang="en-US" sz="750" kern="0" dirty="0">
                  <a:solidFill>
                    <a:schemeClr val="bg1"/>
                  </a:solidFill>
                </a:rPr>
                <a:t>Policies &amp; Rules</a:t>
              </a:r>
            </a:p>
            <a:p>
              <a:pPr marL="50006" indent="-50006" algn="ctr" defTabSz="514350">
                <a:buFont typeface="Arial" panose="020B0604020202020204" pitchFamily="34" charset="0"/>
                <a:buChar char="•"/>
                <a:defRPr/>
              </a:pPr>
              <a:r>
                <a:rPr lang="en-US" sz="750" kern="0" dirty="0">
                  <a:solidFill>
                    <a:schemeClr val="bg1"/>
                  </a:solidFill>
                </a:rPr>
                <a:t>Lineage</a:t>
              </a:r>
            </a:p>
            <a:p>
              <a:pPr marL="50006" indent="-50006" algn="ctr" defTabSz="514350">
                <a:buFont typeface="Arial" panose="020B0604020202020204" pitchFamily="34" charset="0"/>
                <a:buChar char="•"/>
                <a:defRPr/>
              </a:pPr>
              <a:r>
                <a:rPr lang="en-US" sz="750" kern="0" dirty="0">
                  <a:solidFill>
                    <a:schemeClr val="bg1"/>
                  </a:solidFill>
                </a:rPr>
                <a:t>PII Labels</a:t>
              </a:r>
            </a:p>
            <a:p>
              <a:pPr marL="50006" indent="-50006" algn="ctr" defTabSz="514350">
                <a:buFont typeface="Arial" panose="020B0604020202020204" pitchFamily="34" charset="0"/>
                <a:buChar char="•"/>
                <a:defRPr/>
              </a:pPr>
              <a:r>
                <a:rPr lang="en-US" sz="750" kern="0" dirty="0">
                  <a:solidFill>
                    <a:schemeClr val="bg1"/>
                  </a:solidFill>
                </a:rPr>
                <a:t>…</a:t>
              </a:r>
            </a:p>
          </p:txBody>
        </p:sp>
        <p:cxnSp>
          <p:nvCxnSpPr>
            <p:cNvPr id="184" name="Elbow Connector 17">
              <a:extLst>
                <a:ext uri="{FF2B5EF4-FFF2-40B4-BE49-F238E27FC236}">
                  <a16:creationId xmlns:a16="http://schemas.microsoft.com/office/drawing/2014/main" id="{CD84AC73-2E5B-422A-BBCA-34E0E314CAE9}"/>
                </a:ext>
              </a:extLst>
            </p:cNvPr>
            <p:cNvCxnSpPr>
              <a:cxnSpLocks/>
              <a:stCxn id="182" idx="4"/>
            </p:cNvCxnSpPr>
            <p:nvPr/>
          </p:nvCxnSpPr>
          <p:spPr>
            <a:xfrm>
              <a:off x="991071" y="3308241"/>
              <a:ext cx="550476" cy="1831175"/>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185" name="Elbow Connector 117">
              <a:extLst>
                <a:ext uri="{FF2B5EF4-FFF2-40B4-BE49-F238E27FC236}">
                  <a16:creationId xmlns:a16="http://schemas.microsoft.com/office/drawing/2014/main" id="{226D1B8C-44F2-4A20-B9D5-2B2D54F9FBE2}"/>
                </a:ext>
              </a:extLst>
            </p:cNvPr>
            <p:cNvCxnSpPr>
              <a:cxnSpLocks/>
              <a:stCxn id="180" idx="4"/>
            </p:cNvCxnSpPr>
            <p:nvPr/>
          </p:nvCxnSpPr>
          <p:spPr>
            <a:xfrm>
              <a:off x="991071" y="3750018"/>
              <a:ext cx="550476" cy="1389398"/>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186" name="Elbow Connector 118">
              <a:extLst>
                <a:ext uri="{FF2B5EF4-FFF2-40B4-BE49-F238E27FC236}">
                  <a16:creationId xmlns:a16="http://schemas.microsoft.com/office/drawing/2014/main" id="{9C169D83-6ECD-4328-B493-AD4710F745C0}"/>
                </a:ext>
              </a:extLst>
            </p:cNvPr>
            <p:cNvCxnSpPr>
              <a:cxnSpLocks/>
              <a:stCxn id="181" idx="4"/>
            </p:cNvCxnSpPr>
            <p:nvPr/>
          </p:nvCxnSpPr>
          <p:spPr>
            <a:xfrm>
              <a:off x="991071" y="4191794"/>
              <a:ext cx="550476" cy="947622"/>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187" name="Elbow Connector 124">
              <a:extLst>
                <a:ext uri="{FF2B5EF4-FFF2-40B4-BE49-F238E27FC236}">
                  <a16:creationId xmlns:a16="http://schemas.microsoft.com/office/drawing/2014/main" id="{0D3C1732-CCA2-402A-9661-EC6802762D03}"/>
                </a:ext>
              </a:extLst>
            </p:cNvPr>
            <p:cNvCxnSpPr>
              <a:cxnSpLocks/>
              <a:stCxn id="178" idx="4"/>
            </p:cNvCxnSpPr>
            <p:nvPr/>
          </p:nvCxnSpPr>
          <p:spPr>
            <a:xfrm>
              <a:off x="991071" y="4633571"/>
              <a:ext cx="550476" cy="505845"/>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188" name="Elbow Connector 127">
              <a:extLst>
                <a:ext uri="{FF2B5EF4-FFF2-40B4-BE49-F238E27FC236}">
                  <a16:creationId xmlns:a16="http://schemas.microsoft.com/office/drawing/2014/main" id="{7383C02B-7204-4BA7-BF32-382CCAF67498}"/>
                </a:ext>
              </a:extLst>
            </p:cNvPr>
            <p:cNvCxnSpPr>
              <a:cxnSpLocks/>
              <a:stCxn id="179" idx="4"/>
            </p:cNvCxnSpPr>
            <p:nvPr/>
          </p:nvCxnSpPr>
          <p:spPr>
            <a:xfrm>
              <a:off x="991071" y="5075348"/>
              <a:ext cx="550476" cy="64068"/>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sp>
          <p:nvSpPr>
            <p:cNvPr id="189" name="Rectangle 188">
              <a:extLst>
                <a:ext uri="{FF2B5EF4-FFF2-40B4-BE49-F238E27FC236}">
                  <a16:creationId xmlns:a16="http://schemas.microsoft.com/office/drawing/2014/main" id="{AD44F6FF-E70F-4DFE-8889-03A578ABB1DD}"/>
                </a:ext>
              </a:extLst>
            </p:cNvPr>
            <p:cNvSpPr/>
            <p:nvPr/>
          </p:nvSpPr>
          <p:spPr>
            <a:xfrm>
              <a:off x="2538386" y="4659165"/>
              <a:ext cx="1149718" cy="946588"/>
            </a:xfrm>
            <a:prstGeom prst="rect">
              <a:avLst/>
            </a:prstGeom>
            <a:solidFill>
              <a:srgbClr val="69A6FF"/>
            </a:solidFill>
            <a:ln w="28575" cap="flat" cmpd="sng" algn="ctr">
              <a:solidFill>
                <a:srgbClr val="000E5E"/>
              </a:solidFill>
              <a:prstDash val="solid"/>
            </a:ln>
            <a:effectLst/>
          </p:spPr>
          <p:txBody>
            <a:bodyPr lIns="0" tIns="0" rIns="0" bIns="0" anchor="ctr"/>
            <a:lstStyle/>
            <a:p>
              <a:pPr algn="ctr" defTabSz="427868">
                <a:defRPr/>
              </a:pPr>
              <a:r>
                <a:rPr lang="en-US" sz="750" kern="0" dirty="0">
                  <a:solidFill>
                    <a:srgbClr val="000000"/>
                  </a:solidFill>
                  <a:cs typeface="Arial"/>
                </a:rPr>
                <a:t>Discovery</a:t>
              </a:r>
            </a:p>
            <a:p>
              <a:pPr algn="ctr" defTabSz="427868">
                <a:defRPr/>
              </a:pPr>
              <a:r>
                <a:rPr lang="en-US" sz="750" kern="0" dirty="0">
                  <a:solidFill>
                    <a:srgbClr val="000000"/>
                  </a:solidFill>
                  <a:cs typeface="Arial"/>
                </a:rPr>
                <a:t>Profile</a:t>
              </a:r>
            </a:p>
            <a:p>
              <a:pPr algn="ctr" defTabSz="427868">
                <a:defRPr/>
              </a:pPr>
              <a:r>
                <a:rPr lang="en-US" sz="750" kern="0" dirty="0">
                  <a:solidFill>
                    <a:srgbClr val="000000"/>
                  </a:solidFill>
                  <a:cs typeface="Arial"/>
                </a:rPr>
                <a:t>Classify</a:t>
              </a:r>
            </a:p>
            <a:p>
              <a:pPr algn="ctr" defTabSz="427868">
                <a:defRPr/>
              </a:pPr>
              <a:r>
                <a:rPr lang="en-US" sz="750" kern="0" dirty="0">
                  <a:solidFill>
                    <a:srgbClr val="000000"/>
                  </a:solidFill>
                  <a:cs typeface="Arial"/>
                </a:rPr>
                <a:t>Quality</a:t>
              </a:r>
            </a:p>
            <a:p>
              <a:pPr algn="ctr" defTabSz="427868">
                <a:defRPr/>
              </a:pPr>
              <a:r>
                <a:rPr lang="en-US" sz="750" kern="0" dirty="0">
                  <a:solidFill>
                    <a:srgbClr val="000000"/>
                  </a:solidFill>
                  <a:cs typeface="Arial"/>
                </a:rPr>
                <a:t>Buss Term</a:t>
              </a:r>
            </a:p>
            <a:p>
              <a:pPr algn="ctr" defTabSz="427868">
                <a:defRPr/>
              </a:pPr>
              <a:r>
                <a:rPr lang="en-US" sz="750" kern="0" dirty="0">
                  <a:solidFill>
                    <a:srgbClr val="000000"/>
                  </a:solidFill>
                  <a:cs typeface="Arial"/>
                </a:rPr>
                <a:t>Identify PII</a:t>
              </a:r>
            </a:p>
          </p:txBody>
        </p:sp>
        <p:sp>
          <p:nvSpPr>
            <p:cNvPr id="191" name="Rectangle 190">
              <a:extLst>
                <a:ext uri="{FF2B5EF4-FFF2-40B4-BE49-F238E27FC236}">
                  <a16:creationId xmlns:a16="http://schemas.microsoft.com/office/drawing/2014/main" id="{140ADDF7-9FAD-4E38-9BC3-14266DC25509}"/>
                </a:ext>
              </a:extLst>
            </p:cNvPr>
            <p:cNvSpPr/>
            <p:nvPr/>
          </p:nvSpPr>
          <p:spPr>
            <a:xfrm>
              <a:off x="7922845" y="3104466"/>
              <a:ext cx="850321" cy="1148544"/>
            </a:xfrm>
            <a:prstGeom prst="rect">
              <a:avLst/>
            </a:prstGeom>
            <a:solidFill>
              <a:srgbClr val="002060"/>
            </a:solidFill>
            <a:ln w="28575" cap="flat" cmpd="sng" algn="ctr">
              <a:solidFill>
                <a:srgbClr val="000E5E"/>
              </a:solidFill>
              <a:prstDash val="solid"/>
            </a:ln>
            <a:effectLst/>
          </p:spPr>
          <p:txBody>
            <a:bodyPr lIns="0" tIns="13716" rIns="0" bIns="0" anchor="t"/>
            <a:lstStyle/>
            <a:p>
              <a:pPr algn="ctr" defTabSz="427868">
                <a:defRPr/>
              </a:pPr>
              <a:r>
                <a:rPr lang="en-US" sz="750" kern="0" dirty="0">
                  <a:solidFill>
                    <a:srgbClr val="FFFFFF"/>
                  </a:solidFill>
                  <a:cs typeface="Arial"/>
                </a:rPr>
                <a:t>Projects</a:t>
              </a:r>
            </a:p>
            <a:p>
              <a:pPr algn="ctr" defTabSz="427868">
                <a:defRPr/>
              </a:pPr>
              <a:endParaRPr lang="en-US" sz="750" kern="0" dirty="0">
                <a:solidFill>
                  <a:srgbClr val="FFFFFF"/>
                </a:solidFill>
                <a:cs typeface="Arial"/>
              </a:endParaRPr>
            </a:p>
            <a:p>
              <a:pPr algn="ctr" defTabSz="427868">
                <a:defRPr/>
              </a:pPr>
              <a:r>
                <a:rPr lang="en-US" sz="750" kern="0" dirty="0">
                  <a:solidFill>
                    <a:srgbClr val="FFFFFF"/>
                  </a:solidFill>
                  <a:cs typeface="Arial"/>
                </a:rPr>
                <a:t>Table-1</a:t>
              </a:r>
            </a:p>
            <a:p>
              <a:pPr algn="ctr" defTabSz="427868">
                <a:defRPr/>
              </a:pPr>
              <a:r>
                <a:rPr lang="en-US" sz="750" kern="0" dirty="0">
                  <a:solidFill>
                    <a:srgbClr val="FFFFFF"/>
                  </a:solidFill>
                  <a:cs typeface="Arial"/>
                </a:rPr>
                <a:t>Table-2</a:t>
              </a:r>
            </a:p>
            <a:p>
              <a:pPr algn="ctr" defTabSz="427868">
                <a:defRPr/>
              </a:pPr>
              <a:r>
                <a:rPr lang="en-US" sz="750" kern="0" dirty="0">
                  <a:solidFill>
                    <a:srgbClr val="FFFFFF"/>
                  </a:solidFill>
                  <a:cs typeface="Arial"/>
                </a:rPr>
                <a:t>Table-x</a:t>
              </a:r>
            </a:p>
            <a:p>
              <a:pPr algn="ctr" defTabSz="427868">
                <a:defRPr/>
              </a:pPr>
              <a:r>
                <a:rPr lang="en-US" sz="750" b="1" kern="0" dirty="0">
                  <a:solidFill>
                    <a:srgbClr val="000E5E"/>
                  </a:solidFill>
                  <a:cs typeface="Arial"/>
                </a:rPr>
                <a:t>DV-Table-1</a:t>
              </a:r>
            </a:p>
            <a:p>
              <a:pPr algn="ctr" defTabSz="427868">
                <a:defRPr/>
              </a:pPr>
              <a:r>
                <a:rPr lang="en-US" sz="750" kern="0" dirty="0">
                  <a:solidFill>
                    <a:srgbClr val="FFFFFF"/>
                  </a:solidFill>
                  <a:cs typeface="Arial"/>
                </a:rPr>
                <a:t>…</a:t>
              </a:r>
            </a:p>
          </p:txBody>
        </p:sp>
        <p:cxnSp>
          <p:nvCxnSpPr>
            <p:cNvPr id="192" name="Curved Connector 166">
              <a:extLst>
                <a:ext uri="{FF2B5EF4-FFF2-40B4-BE49-F238E27FC236}">
                  <a16:creationId xmlns:a16="http://schemas.microsoft.com/office/drawing/2014/main" id="{F2281ECD-E46D-4F95-A81A-12E0F5411E33}"/>
                </a:ext>
              </a:extLst>
            </p:cNvPr>
            <p:cNvCxnSpPr>
              <a:cxnSpLocks/>
              <a:stCxn id="183" idx="4"/>
              <a:endCxn id="229" idx="1"/>
            </p:cNvCxnSpPr>
            <p:nvPr/>
          </p:nvCxnSpPr>
          <p:spPr>
            <a:xfrm flipV="1">
              <a:off x="7181439" y="5181151"/>
              <a:ext cx="682751" cy="8112"/>
            </a:xfrm>
            <a:prstGeom prst="curvedConnector3">
              <a:avLst>
                <a:gd name="adj1" fmla="val 50000"/>
              </a:avLst>
            </a:prstGeom>
            <a:noFill/>
            <a:ln w="25400" cap="flat" cmpd="sng" algn="ctr">
              <a:solidFill>
                <a:srgbClr val="000000"/>
              </a:solidFill>
              <a:prstDash val="dash"/>
              <a:tailEnd type="triangle"/>
            </a:ln>
            <a:effectLst>
              <a:outerShdw blurRad="40000" dist="20000" dir="5400000" rotWithShape="0">
                <a:srgbClr val="000000">
                  <a:alpha val="38000"/>
                </a:srgbClr>
              </a:outerShdw>
            </a:effectLst>
          </p:spPr>
        </p:cxnSp>
        <p:sp>
          <p:nvSpPr>
            <p:cNvPr id="193" name="TextBox 192">
              <a:extLst>
                <a:ext uri="{FF2B5EF4-FFF2-40B4-BE49-F238E27FC236}">
                  <a16:creationId xmlns:a16="http://schemas.microsoft.com/office/drawing/2014/main" id="{884DC47C-BA71-4B59-BB84-51038F6A05A8}"/>
                </a:ext>
              </a:extLst>
            </p:cNvPr>
            <p:cNvSpPr txBox="1"/>
            <p:nvPr/>
          </p:nvSpPr>
          <p:spPr>
            <a:xfrm>
              <a:off x="7321171" y="5317078"/>
              <a:ext cx="467567" cy="370410"/>
            </a:xfrm>
            <a:prstGeom prst="rect">
              <a:avLst/>
            </a:prstGeom>
            <a:noFill/>
            <a:ln w="25400" cap="flat" cmpd="sng" algn="ctr">
              <a:noFill/>
              <a:prstDash val="solid"/>
            </a:ln>
            <a:effectLst/>
          </p:spPr>
          <p:txBody>
            <a:bodyPr lIns="0" tIns="59033" rIns="0" bIns="34200" rtlCol="0" anchor="ctr"/>
            <a:lstStyle>
              <a:defPPr>
                <a:defRPr lang="en-US"/>
              </a:defPPr>
              <a:lvl1pPr algn="ctr" defTabSz="760045" fontAlgn="base" hangingPunct="0">
                <a:spcBef>
                  <a:spcPct val="0"/>
                </a:spcBef>
                <a:spcAft>
                  <a:spcPct val="0"/>
                </a:spcAft>
                <a:defRPr sz="1450" b="1" kern="0">
                  <a:solidFill>
                    <a:srgbClr val="FFFFFF"/>
                  </a:solidFill>
                  <a:latin typeface="Arial"/>
                  <a:ea typeface="Century Gothic" charset="0"/>
                  <a:cs typeface="Arial"/>
                </a:defRPr>
              </a:lvl1pPr>
            </a:lstStyle>
            <a:p>
              <a:pPr defTabSz="570034">
                <a:defRPr/>
              </a:pPr>
              <a:r>
                <a:rPr lang="en-US" sz="750" dirty="0">
                  <a:solidFill>
                    <a:srgbClr val="000000"/>
                  </a:solidFill>
                  <a:latin typeface="+mn-lt"/>
                  <a:ea typeface="IBM Plex Serif" charset="0"/>
                  <a:cs typeface="IBM Plex Serif" charset="0"/>
                </a:rPr>
                <a:t>Search</a:t>
              </a:r>
            </a:p>
          </p:txBody>
        </p:sp>
        <p:sp>
          <p:nvSpPr>
            <p:cNvPr id="194" name="TextBox 193">
              <a:extLst>
                <a:ext uri="{FF2B5EF4-FFF2-40B4-BE49-F238E27FC236}">
                  <a16:creationId xmlns:a16="http://schemas.microsoft.com/office/drawing/2014/main" id="{09614939-031F-42A7-B373-A0914C383F76}"/>
                </a:ext>
              </a:extLst>
            </p:cNvPr>
            <p:cNvSpPr txBox="1"/>
            <p:nvPr/>
          </p:nvSpPr>
          <p:spPr>
            <a:xfrm>
              <a:off x="7588594" y="4351438"/>
              <a:ext cx="660505" cy="332024"/>
            </a:xfrm>
            <a:prstGeom prst="rect">
              <a:avLst/>
            </a:prstGeom>
            <a:noFill/>
            <a:ln w="25400" cap="flat" cmpd="sng" algn="ctr">
              <a:noFill/>
              <a:prstDash val="solid"/>
            </a:ln>
            <a:effectLst/>
          </p:spPr>
          <p:txBody>
            <a:bodyPr lIns="0" tIns="59033" rIns="0" bIns="34200" rtlCol="0" anchor="ctr"/>
            <a:lstStyle>
              <a:defPPr>
                <a:defRPr lang="en-US"/>
              </a:defPPr>
              <a:lvl1pPr algn="ctr" defTabSz="760045" fontAlgn="base" hangingPunct="0">
                <a:spcBef>
                  <a:spcPct val="0"/>
                </a:spcBef>
                <a:spcAft>
                  <a:spcPct val="0"/>
                </a:spcAft>
                <a:defRPr sz="1450" b="1" kern="0">
                  <a:solidFill>
                    <a:srgbClr val="FFFFFF"/>
                  </a:solidFill>
                  <a:latin typeface="Arial"/>
                  <a:ea typeface="Century Gothic" charset="0"/>
                  <a:cs typeface="Arial"/>
                </a:defRPr>
              </a:lvl1pPr>
            </a:lstStyle>
            <a:p>
              <a:pPr defTabSz="570034">
                <a:defRPr/>
              </a:pPr>
              <a:r>
                <a:rPr lang="en-US" sz="750" dirty="0">
                  <a:solidFill>
                    <a:srgbClr val="000000"/>
                  </a:solidFill>
                  <a:latin typeface="+mn-lt"/>
                  <a:ea typeface="IBM Plex Serif" charset="0"/>
                  <a:cs typeface="IBM Plex Serif" charset="0"/>
                </a:rPr>
                <a:t>Add to a Project</a:t>
              </a:r>
            </a:p>
          </p:txBody>
        </p:sp>
        <p:cxnSp>
          <p:nvCxnSpPr>
            <p:cNvPr id="195" name="Curved Connector 204">
              <a:extLst>
                <a:ext uri="{FF2B5EF4-FFF2-40B4-BE49-F238E27FC236}">
                  <a16:creationId xmlns:a16="http://schemas.microsoft.com/office/drawing/2014/main" id="{4C4EC83E-24B7-43E0-B12C-80E262021631}"/>
                </a:ext>
              </a:extLst>
            </p:cNvPr>
            <p:cNvCxnSpPr>
              <a:cxnSpLocks/>
              <a:stCxn id="229" idx="0"/>
            </p:cNvCxnSpPr>
            <p:nvPr/>
          </p:nvCxnSpPr>
          <p:spPr>
            <a:xfrm rot="5400000" flipH="1" flipV="1">
              <a:off x="8086923" y="4593643"/>
              <a:ext cx="545886" cy="1"/>
            </a:xfrm>
            <a:prstGeom prst="curvedConnector3">
              <a:avLst/>
            </a:prstGeom>
            <a:noFill/>
            <a:ln w="25400" cap="flat" cmpd="sng" algn="ctr">
              <a:solidFill>
                <a:srgbClr val="000000"/>
              </a:solidFill>
              <a:prstDash val="dash"/>
              <a:tailEnd type="triangle"/>
            </a:ln>
            <a:effectLst>
              <a:outerShdw blurRad="40000" dist="20000" dir="5400000" rotWithShape="0">
                <a:srgbClr val="000000">
                  <a:alpha val="38000"/>
                </a:srgbClr>
              </a:outerShdw>
            </a:effectLst>
          </p:spPr>
        </p:cxnSp>
        <p:sp>
          <p:nvSpPr>
            <p:cNvPr id="229" name="Rounded Rectangle 219">
              <a:extLst>
                <a:ext uri="{FF2B5EF4-FFF2-40B4-BE49-F238E27FC236}">
                  <a16:creationId xmlns:a16="http://schemas.microsoft.com/office/drawing/2014/main" id="{0EA7C41B-5E3D-47D7-9275-3BC5CA02B23E}"/>
                </a:ext>
              </a:extLst>
            </p:cNvPr>
            <p:cNvSpPr/>
            <p:nvPr/>
          </p:nvSpPr>
          <p:spPr>
            <a:xfrm>
              <a:off x="7864190" y="4866586"/>
              <a:ext cx="991351" cy="629129"/>
            </a:xfrm>
            <a:prstGeom prst="roundRect">
              <a:avLst/>
            </a:prstGeom>
            <a:solidFill>
              <a:srgbClr val="003BC9">
                <a:lumMod val="40000"/>
                <a:lumOff val="60000"/>
              </a:srgbClr>
            </a:solidFill>
            <a:ln w="9525" cap="flat" cmpd="sng" algn="ctr">
              <a:noFill/>
              <a:prstDash val="solid"/>
            </a:ln>
            <a:effectLst>
              <a:outerShdw blurRad="40000" dist="20000" dir="5400000" rotWithShape="0">
                <a:srgbClr val="000000">
                  <a:alpha val="38000"/>
                </a:srgbClr>
              </a:outerShdw>
            </a:effectLst>
          </p:spPr>
          <p:txBody>
            <a:bodyPr rot="0" spcFirstLastPara="0" vertOverflow="overflow" horzOverflow="overflow" vert="horz" wrap="square" lIns="13716" tIns="0" rIns="13716" bIns="0" numCol="1" spcCol="0" rtlCol="0" fromWordArt="0" anchor="t" anchorCtr="0" forceAA="0" compatLnSpc="1">
              <a:prstTxWarp prst="textNoShape">
                <a:avLst/>
              </a:prstTxWarp>
              <a:noAutofit/>
            </a:bodyPr>
            <a:lstStyle/>
            <a:p>
              <a:pPr algn="ctr" defTabSz="514350">
                <a:defRPr/>
              </a:pPr>
              <a:r>
                <a:rPr lang="en-US" sz="750" b="1" kern="0" dirty="0">
                  <a:solidFill>
                    <a:srgbClr val="000000"/>
                  </a:solidFill>
                </a:rPr>
                <a:t>Data Scientist</a:t>
              </a:r>
            </a:p>
          </p:txBody>
        </p:sp>
        <p:sp>
          <p:nvSpPr>
            <p:cNvPr id="197" name="Round Diagonal Corner Rectangle 244">
              <a:extLst>
                <a:ext uri="{FF2B5EF4-FFF2-40B4-BE49-F238E27FC236}">
                  <a16:creationId xmlns:a16="http://schemas.microsoft.com/office/drawing/2014/main" id="{1C5C9C7D-BFE8-450A-8AD9-7D9F764D75FC}"/>
                </a:ext>
              </a:extLst>
            </p:cNvPr>
            <p:cNvSpPr/>
            <p:nvPr/>
          </p:nvSpPr>
          <p:spPr>
            <a:xfrm>
              <a:off x="4074759" y="4795351"/>
              <a:ext cx="982614" cy="665120"/>
            </a:xfrm>
            <a:prstGeom prst="round2DiagRect">
              <a:avLst/>
            </a:prstGeom>
            <a:solidFill>
              <a:srgbClr val="69A6FF"/>
            </a:solidFill>
            <a:ln w="28575" cap="flat" cmpd="sng" algn="ctr">
              <a:solidFill>
                <a:srgbClr val="000E5E"/>
              </a:solidFill>
              <a:prstDash val="solid"/>
            </a:ln>
            <a:effectLst/>
          </p:spPr>
          <p:txBody>
            <a:bodyPr lIns="0" tIns="0" rIns="0" bIns="0" anchor="ctr"/>
            <a:lstStyle/>
            <a:p>
              <a:pPr algn="ctr" defTabSz="427868">
                <a:defRPr/>
              </a:pPr>
              <a:r>
                <a:rPr lang="en-US" sz="750" kern="0" dirty="0">
                  <a:solidFill>
                    <a:srgbClr val="000000"/>
                  </a:solidFill>
                  <a:cs typeface="Arial"/>
                </a:rPr>
                <a:t>Discovery Results</a:t>
              </a:r>
            </a:p>
          </p:txBody>
        </p:sp>
        <p:sp>
          <p:nvSpPr>
            <p:cNvPr id="198" name="Rounded Rectangle 256">
              <a:extLst>
                <a:ext uri="{FF2B5EF4-FFF2-40B4-BE49-F238E27FC236}">
                  <a16:creationId xmlns:a16="http://schemas.microsoft.com/office/drawing/2014/main" id="{4EB62504-65FA-4B6D-8590-72CDB3488CB7}"/>
                </a:ext>
              </a:extLst>
            </p:cNvPr>
            <p:cNvSpPr/>
            <p:nvPr/>
          </p:nvSpPr>
          <p:spPr>
            <a:xfrm>
              <a:off x="4074759" y="5913460"/>
              <a:ext cx="959289" cy="629129"/>
            </a:xfrm>
            <a:prstGeom prst="roundRect">
              <a:avLst/>
            </a:prstGeom>
            <a:solidFill>
              <a:srgbClr val="003BC9">
                <a:lumMod val="40000"/>
                <a:lumOff val="60000"/>
              </a:srgbClr>
            </a:solidFill>
            <a:ln w="9525" cap="flat" cmpd="sng" algn="ctr">
              <a:noFill/>
              <a:prstDash val="solid"/>
            </a:ln>
            <a:effectLst>
              <a:outerShdw blurRad="40000" dist="20000" dir="5400000" rotWithShape="0">
                <a:srgbClr val="000000">
                  <a:alpha val="38000"/>
                </a:srgbClr>
              </a:outerShdw>
            </a:effectLst>
          </p:spPr>
          <p:txBody>
            <a:bodyPr rot="0" spcFirstLastPara="0" vertOverflow="overflow" horzOverflow="overflow" vert="horz" wrap="square" lIns="13716" tIns="0" rIns="13716" bIns="0" numCol="1" spcCol="0" rtlCol="0" fromWordArt="0" anchor="t" anchorCtr="0" forceAA="0" compatLnSpc="1">
              <a:prstTxWarp prst="textNoShape">
                <a:avLst/>
              </a:prstTxWarp>
              <a:noAutofit/>
            </a:bodyPr>
            <a:lstStyle/>
            <a:p>
              <a:pPr algn="ctr" defTabSz="514350">
                <a:defRPr/>
              </a:pPr>
              <a:r>
                <a:rPr lang="en-US" sz="750" b="1" kern="0" dirty="0">
                  <a:solidFill>
                    <a:srgbClr val="000000"/>
                  </a:solidFill>
                </a:rPr>
                <a:t>Data Steward</a:t>
              </a:r>
            </a:p>
          </p:txBody>
        </p:sp>
        <p:cxnSp>
          <p:nvCxnSpPr>
            <p:cNvPr id="199" name="Curved Connector 258">
              <a:extLst>
                <a:ext uri="{FF2B5EF4-FFF2-40B4-BE49-F238E27FC236}">
                  <a16:creationId xmlns:a16="http://schemas.microsoft.com/office/drawing/2014/main" id="{BD276D17-AF02-4960-B900-2EFC76FB5134}"/>
                </a:ext>
              </a:extLst>
            </p:cNvPr>
            <p:cNvCxnSpPr>
              <a:cxnSpLocks/>
              <a:stCxn id="189" idx="3"/>
              <a:endCxn id="197" idx="2"/>
            </p:cNvCxnSpPr>
            <p:nvPr/>
          </p:nvCxnSpPr>
          <p:spPr>
            <a:xfrm flipV="1">
              <a:off x="3688104" y="5127911"/>
              <a:ext cx="386655" cy="4548"/>
            </a:xfrm>
            <a:prstGeom prst="curvedConnector3">
              <a:avLst>
                <a:gd name="adj1" fmla="val 50000"/>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200" name="Curved Connector 261">
              <a:extLst>
                <a:ext uri="{FF2B5EF4-FFF2-40B4-BE49-F238E27FC236}">
                  <a16:creationId xmlns:a16="http://schemas.microsoft.com/office/drawing/2014/main" id="{2FEAE48D-6093-4011-AB30-9C67E5963C1D}"/>
                </a:ext>
              </a:extLst>
            </p:cNvPr>
            <p:cNvCxnSpPr>
              <a:cxnSpLocks/>
              <a:stCxn id="198" idx="0"/>
              <a:endCxn id="197" idx="1"/>
            </p:cNvCxnSpPr>
            <p:nvPr/>
          </p:nvCxnSpPr>
          <p:spPr>
            <a:xfrm rot="5400000" flipH="1" flipV="1">
              <a:off x="4333741" y="5681136"/>
              <a:ext cx="452988" cy="11663"/>
            </a:xfrm>
            <a:prstGeom prst="curvedConnector3">
              <a:avLst>
                <a:gd name="adj1" fmla="val 50000"/>
              </a:avLst>
            </a:prstGeom>
            <a:noFill/>
            <a:ln w="25400" cap="flat" cmpd="sng" algn="ctr">
              <a:solidFill>
                <a:srgbClr val="000000"/>
              </a:solidFill>
              <a:prstDash val="dash"/>
              <a:tailEnd type="triangle"/>
            </a:ln>
            <a:effectLst>
              <a:outerShdw blurRad="40000" dist="20000" dir="5400000" rotWithShape="0">
                <a:srgbClr val="000000">
                  <a:alpha val="38000"/>
                </a:srgbClr>
              </a:outerShdw>
            </a:effectLst>
          </p:spPr>
        </p:cxnSp>
        <p:sp>
          <p:nvSpPr>
            <p:cNvPr id="201" name="TextBox 200">
              <a:extLst>
                <a:ext uri="{FF2B5EF4-FFF2-40B4-BE49-F238E27FC236}">
                  <a16:creationId xmlns:a16="http://schemas.microsoft.com/office/drawing/2014/main" id="{FCBFC9EA-124F-4D65-BB39-ADD73F19F098}"/>
                </a:ext>
              </a:extLst>
            </p:cNvPr>
            <p:cNvSpPr txBox="1"/>
            <p:nvPr/>
          </p:nvSpPr>
          <p:spPr>
            <a:xfrm>
              <a:off x="3847482" y="5509753"/>
              <a:ext cx="696732" cy="332024"/>
            </a:xfrm>
            <a:prstGeom prst="rect">
              <a:avLst/>
            </a:prstGeom>
            <a:noFill/>
            <a:ln w="25400" cap="flat" cmpd="sng" algn="ctr">
              <a:noFill/>
              <a:prstDash val="solid"/>
            </a:ln>
            <a:effectLst/>
          </p:spPr>
          <p:txBody>
            <a:bodyPr lIns="0" tIns="59033" rIns="0" bIns="34200" rtlCol="0" anchor="ctr"/>
            <a:lstStyle>
              <a:defPPr>
                <a:defRPr lang="en-US"/>
              </a:defPPr>
              <a:lvl1pPr algn="ctr" defTabSz="760045" fontAlgn="base" hangingPunct="0">
                <a:spcBef>
                  <a:spcPct val="0"/>
                </a:spcBef>
                <a:spcAft>
                  <a:spcPct val="0"/>
                </a:spcAft>
                <a:defRPr sz="1450" b="1" kern="0">
                  <a:solidFill>
                    <a:srgbClr val="FFFFFF"/>
                  </a:solidFill>
                  <a:latin typeface="Arial"/>
                  <a:ea typeface="Century Gothic" charset="0"/>
                  <a:cs typeface="Arial"/>
                </a:defRPr>
              </a:lvl1pPr>
            </a:lstStyle>
            <a:p>
              <a:pPr defTabSz="570034">
                <a:defRPr/>
              </a:pPr>
              <a:r>
                <a:rPr lang="en-US" sz="750" dirty="0">
                  <a:solidFill>
                    <a:srgbClr val="000000"/>
                  </a:solidFill>
                  <a:latin typeface="+mn-lt"/>
                  <a:ea typeface="IBM Plex Serif" charset="0"/>
                  <a:cs typeface="IBM Plex Serif" charset="0"/>
                </a:rPr>
                <a:t>Review &amp; Approve</a:t>
              </a:r>
            </a:p>
          </p:txBody>
        </p:sp>
        <p:sp>
          <p:nvSpPr>
            <p:cNvPr id="202" name="TextBox 201">
              <a:extLst>
                <a:ext uri="{FF2B5EF4-FFF2-40B4-BE49-F238E27FC236}">
                  <a16:creationId xmlns:a16="http://schemas.microsoft.com/office/drawing/2014/main" id="{7E30DFD1-7A29-4145-A3E4-835DD414188D}"/>
                </a:ext>
              </a:extLst>
            </p:cNvPr>
            <p:cNvSpPr txBox="1"/>
            <p:nvPr/>
          </p:nvSpPr>
          <p:spPr>
            <a:xfrm>
              <a:off x="4814815" y="5509753"/>
              <a:ext cx="613094" cy="327830"/>
            </a:xfrm>
            <a:prstGeom prst="rect">
              <a:avLst/>
            </a:prstGeom>
            <a:noFill/>
            <a:ln w="25400" cap="flat" cmpd="sng" algn="ctr">
              <a:noFill/>
              <a:prstDash val="solid"/>
            </a:ln>
            <a:effectLst/>
          </p:spPr>
          <p:txBody>
            <a:bodyPr lIns="0" tIns="59033" rIns="0" bIns="34200" rtlCol="0" anchor="ctr"/>
            <a:lstStyle>
              <a:defPPr>
                <a:defRPr lang="en-US"/>
              </a:defPPr>
              <a:lvl1pPr algn="ctr" defTabSz="760045" fontAlgn="base" hangingPunct="0">
                <a:spcBef>
                  <a:spcPct val="0"/>
                </a:spcBef>
                <a:spcAft>
                  <a:spcPct val="0"/>
                </a:spcAft>
                <a:defRPr sz="1450" b="1" kern="0">
                  <a:solidFill>
                    <a:srgbClr val="FFFFFF"/>
                  </a:solidFill>
                  <a:latin typeface="Arial"/>
                  <a:ea typeface="Century Gothic" charset="0"/>
                  <a:cs typeface="Arial"/>
                </a:defRPr>
              </a:lvl1pPr>
            </a:lstStyle>
            <a:p>
              <a:pPr defTabSz="570034">
                <a:defRPr/>
              </a:pPr>
              <a:r>
                <a:rPr lang="en-US" sz="750" dirty="0">
                  <a:solidFill>
                    <a:srgbClr val="000000"/>
                  </a:solidFill>
                  <a:latin typeface="+mn-lt"/>
                  <a:ea typeface="IBM Plex Serif" charset="0"/>
                  <a:cs typeface="IBM Plex Serif" charset="0"/>
                </a:rPr>
                <a:t>Publish to Catalog</a:t>
              </a:r>
            </a:p>
          </p:txBody>
        </p:sp>
        <p:cxnSp>
          <p:nvCxnSpPr>
            <p:cNvPr id="203" name="Curved Connector 269">
              <a:extLst>
                <a:ext uri="{FF2B5EF4-FFF2-40B4-BE49-F238E27FC236}">
                  <a16:creationId xmlns:a16="http://schemas.microsoft.com/office/drawing/2014/main" id="{0EDE5CBC-5C9F-4E53-98D9-3A36F3A1E92E}"/>
                </a:ext>
              </a:extLst>
            </p:cNvPr>
            <p:cNvCxnSpPr>
              <a:cxnSpLocks/>
              <a:stCxn id="197" idx="0"/>
              <a:endCxn id="183" idx="2"/>
            </p:cNvCxnSpPr>
            <p:nvPr/>
          </p:nvCxnSpPr>
          <p:spPr>
            <a:xfrm>
              <a:off x="5057373" y="5127911"/>
              <a:ext cx="890456" cy="61352"/>
            </a:xfrm>
            <a:prstGeom prst="curvedConnector3">
              <a:avLst>
                <a:gd name="adj1" fmla="val 50000"/>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205" name="Curved Connector 281">
              <a:extLst>
                <a:ext uri="{FF2B5EF4-FFF2-40B4-BE49-F238E27FC236}">
                  <a16:creationId xmlns:a16="http://schemas.microsoft.com/office/drawing/2014/main" id="{F8497E34-2C99-4E07-9F75-87AC8DDC07A3}"/>
                </a:ext>
              </a:extLst>
            </p:cNvPr>
            <p:cNvCxnSpPr>
              <a:cxnSpLocks/>
              <a:endCxn id="189" idx="1"/>
            </p:cNvCxnSpPr>
            <p:nvPr/>
          </p:nvCxnSpPr>
          <p:spPr>
            <a:xfrm flipV="1">
              <a:off x="1732114" y="5132459"/>
              <a:ext cx="806272" cy="6957"/>
            </a:xfrm>
            <a:prstGeom prst="curvedConnector3">
              <a:avLst>
                <a:gd name="adj1" fmla="val 50000"/>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sp>
          <p:nvSpPr>
            <p:cNvPr id="206" name="Rectangle 205">
              <a:extLst>
                <a:ext uri="{FF2B5EF4-FFF2-40B4-BE49-F238E27FC236}">
                  <a16:creationId xmlns:a16="http://schemas.microsoft.com/office/drawing/2014/main" id="{9FB62413-7646-4897-86A9-436CD8F63360}"/>
                </a:ext>
              </a:extLst>
            </p:cNvPr>
            <p:cNvSpPr/>
            <p:nvPr/>
          </p:nvSpPr>
          <p:spPr>
            <a:xfrm>
              <a:off x="2348091" y="2974472"/>
              <a:ext cx="803980" cy="667564"/>
            </a:xfrm>
            <a:prstGeom prst="rect">
              <a:avLst/>
            </a:prstGeom>
            <a:gradFill>
              <a:gsLst>
                <a:gs pos="9000">
                  <a:srgbClr val="FFFFFF">
                    <a:lumMod val="75000"/>
                  </a:srgbClr>
                </a:gs>
                <a:gs pos="42000">
                  <a:srgbClr val="6098C0"/>
                </a:gs>
                <a:gs pos="79000">
                  <a:srgbClr val="0070C0"/>
                </a:gs>
              </a:gsLst>
              <a:lin ang="5400000" scaled="0"/>
            </a:gradFill>
            <a:ln w="28575" cap="flat" cmpd="sng" algn="ctr">
              <a:solidFill>
                <a:srgbClr val="000E5E"/>
              </a:solidFill>
              <a:prstDash val="solid"/>
            </a:ln>
            <a:effectLst/>
          </p:spPr>
          <p:txBody>
            <a:bodyPr lIns="0" tIns="0" rIns="0" bIns="0" anchor="ctr"/>
            <a:lstStyle/>
            <a:p>
              <a:pPr algn="ctr" defTabSz="427868">
                <a:defRPr/>
              </a:pPr>
              <a:r>
                <a:rPr lang="en-US" sz="750" kern="0" dirty="0">
                  <a:solidFill>
                    <a:srgbClr val="000000"/>
                  </a:solidFill>
                  <a:cs typeface="Arial"/>
                </a:rPr>
                <a:t>Data Virtualization Services</a:t>
              </a:r>
            </a:p>
          </p:txBody>
        </p:sp>
        <p:cxnSp>
          <p:nvCxnSpPr>
            <p:cNvPr id="207" name="Curved Connector 283">
              <a:extLst>
                <a:ext uri="{FF2B5EF4-FFF2-40B4-BE49-F238E27FC236}">
                  <a16:creationId xmlns:a16="http://schemas.microsoft.com/office/drawing/2014/main" id="{09489F1E-7738-4660-9FD6-D4A74F0235DA}"/>
                </a:ext>
              </a:extLst>
            </p:cNvPr>
            <p:cNvCxnSpPr>
              <a:cxnSpLocks/>
              <a:stCxn id="66" idx="3"/>
              <a:endCxn id="206" idx="1"/>
            </p:cNvCxnSpPr>
            <p:nvPr/>
          </p:nvCxnSpPr>
          <p:spPr>
            <a:xfrm>
              <a:off x="1726985" y="3292177"/>
              <a:ext cx="621106" cy="16077"/>
            </a:xfrm>
            <a:prstGeom prst="curvedConnector3">
              <a:avLst>
                <a:gd name="adj1" fmla="val 50000"/>
              </a:avLst>
            </a:prstGeom>
            <a:noFill/>
            <a:ln w="25400" cap="flat" cmpd="sng" algn="ctr">
              <a:solidFill>
                <a:srgbClr val="003BC9"/>
              </a:solidFill>
              <a:prstDash val="solid"/>
              <a:tailEnd type="triangle"/>
            </a:ln>
            <a:effectLst>
              <a:outerShdw blurRad="40000" dist="20000" dir="5400000" rotWithShape="0">
                <a:srgbClr val="000000">
                  <a:alpha val="38000"/>
                </a:srgbClr>
              </a:outerShdw>
            </a:effectLst>
          </p:spPr>
        </p:cxnSp>
        <p:cxnSp>
          <p:nvCxnSpPr>
            <p:cNvPr id="208" name="Curved Connector 289">
              <a:extLst>
                <a:ext uri="{FF2B5EF4-FFF2-40B4-BE49-F238E27FC236}">
                  <a16:creationId xmlns:a16="http://schemas.microsoft.com/office/drawing/2014/main" id="{82B3F1C3-4691-49AB-AD49-4D0BB4291CD2}"/>
                </a:ext>
              </a:extLst>
            </p:cNvPr>
            <p:cNvCxnSpPr>
              <a:cxnSpLocks/>
              <a:stCxn id="198" idx="1"/>
              <a:endCxn id="189" idx="2"/>
            </p:cNvCxnSpPr>
            <p:nvPr/>
          </p:nvCxnSpPr>
          <p:spPr>
            <a:xfrm rot="10800000">
              <a:off x="3113247" y="5605753"/>
              <a:ext cx="961513" cy="622272"/>
            </a:xfrm>
            <a:prstGeom prst="curvedConnector2">
              <a:avLst/>
            </a:prstGeom>
            <a:noFill/>
            <a:ln w="25400" cap="flat" cmpd="sng" algn="ctr">
              <a:solidFill>
                <a:srgbClr val="000000"/>
              </a:solidFill>
              <a:prstDash val="dash"/>
              <a:tailEnd type="triangle"/>
            </a:ln>
            <a:effectLst>
              <a:outerShdw blurRad="40000" dist="20000" dir="5400000" rotWithShape="0">
                <a:srgbClr val="000000">
                  <a:alpha val="38000"/>
                </a:srgbClr>
              </a:outerShdw>
            </a:effectLst>
          </p:spPr>
        </p:cxnSp>
        <p:sp>
          <p:nvSpPr>
            <p:cNvPr id="209" name="TextBox 208">
              <a:extLst>
                <a:ext uri="{FF2B5EF4-FFF2-40B4-BE49-F238E27FC236}">
                  <a16:creationId xmlns:a16="http://schemas.microsoft.com/office/drawing/2014/main" id="{44C7960B-4164-4665-A2D4-CE012950330D}"/>
                </a:ext>
              </a:extLst>
            </p:cNvPr>
            <p:cNvSpPr txBox="1"/>
            <p:nvPr/>
          </p:nvSpPr>
          <p:spPr>
            <a:xfrm>
              <a:off x="2368574" y="5842603"/>
              <a:ext cx="832122" cy="447000"/>
            </a:xfrm>
            <a:prstGeom prst="rect">
              <a:avLst/>
            </a:prstGeom>
            <a:noFill/>
            <a:ln w="25400" cap="flat" cmpd="sng" algn="ctr">
              <a:noFill/>
              <a:prstDash val="solid"/>
            </a:ln>
            <a:effectLst/>
          </p:spPr>
          <p:txBody>
            <a:bodyPr lIns="0" tIns="59033" rIns="0" bIns="34200" rtlCol="0" anchor="ctr"/>
            <a:lstStyle>
              <a:defPPr>
                <a:defRPr lang="en-US"/>
              </a:defPPr>
              <a:lvl1pPr algn="ctr" defTabSz="760045" fontAlgn="base" hangingPunct="0">
                <a:spcBef>
                  <a:spcPct val="0"/>
                </a:spcBef>
                <a:spcAft>
                  <a:spcPct val="0"/>
                </a:spcAft>
                <a:defRPr sz="1450" b="1" kern="0">
                  <a:solidFill>
                    <a:srgbClr val="FFFFFF"/>
                  </a:solidFill>
                  <a:latin typeface="Arial"/>
                  <a:ea typeface="Century Gothic" charset="0"/>
                  <a:cs typeface="Arial"/>
                </a:defRPr>
              </a:lvl1pPr>
            </a:lstStyle>
            <a:p>
              <a:pPr defTabSz="570034">
                <a:defRPr/>
              </a:pPr>
              <a:r>
                <a:rPr lang="en-US" sz="750" dirty="0">
                  <a:solidFill>
                    <a:srgbClr val="000000"/>
                  </a:solidFill>
                  <a:latin typeface="+mn-lt"/>
                  <a:ea typeface="IBM Plex Serif" charset="0"/>
                  <a:cs typeface="IBM Plex Serif" charset="0"/>
                </a:rPr>
                <a:t>Start an auto- discovery task</a:t>
              </a:r>
            </a:p>
          </p:txBody>
        </p:sp>
        <p:cxnSp>
          <p:nvCxnSpPr>
            <p:cNvPr id="210" name="Curved Connector 293">
              <a:extLst>
                <a:ext uri="{FF2B5EF4-FFF2-40B4-BE49-F238E27FC236}">
                  <a16:creationId xmlns:a16="http://schemas.microsoft.com/office/drawing/2014/main" id="{5C9219F1-FC63-43CE-BB1C-C9554B18D182}"/>
                </a:ext>
              </a:extLst>
            </p:cNvPr>
            <p:cNvCxnSpPr>
              <a:cxnSpLocks/>
              <a:stCxn id="198" idx="3"/>
            </p:cNvCxnSpPr>
            <p:nvPr/>
          </p:nvCxnSpPr>
          <p:spPr>
            <a:xfrm flipV="1">
              <a:off x="5034048" y="5543564"/>
              <a:ext cx="901288" cy="684461"/>
            </a:xfrm>
            <a:prstGeom prst="curvedConnector3">
              <a:avLst>
                <a:gd name="adj1" fmla="val 50000"/>
              </a:avLst>
            </a:prstGeom>
            <a:noFill/>
            <a:ln w="25400" cap="flat" cmpd="sng" algn="ctr">
              <a:solidFill>
                <a:srgbClr val="000000"/>
              </a:solidFill>
              <a:prstDash val="dash"/>
              <a:tailEnd type="triangle"/>
            </a:ln>
            <a:effectLst>
              <a:outerShdw blurRad="40000" dist="20000" dir="5400000" rotWithShape="0">
                <a:srgbClr val="000000">
                  <a:alpha val="38000"/>
                </a:srgbClr>
              </a:outerShdw>
            </a:effectLst>
          </p:spPr>
        </p:cxnSp>
        <p:sp>
          <p:nvSpPr>
            <p:cNvPr id="211" name="Rounded Rectangle 296">
              <a:extLst>
                <a:ext uri="{FF2B5EF4-FFF2-40B4-BE49-F238E27FC236}">
                  <a16:creationId xmlns:a16="http://schemas.microsoft.com/office/drawing/2014/main" id="{527C5A07-A90A-4348-94C5-F941D45ED085}"/>
                </a:ext>
              </a:extLst>
            </p:cNvPr>
            <p:cNvSpPr/>
            <p:nvPr/>
          </p:nvSpPr>
          <p:spPr>
            <a:xfrm>
              <a:off x="2093047" y="1689982"/>
              <a:ext cx="1320088" cy="879540"/>
            </a:xfrm>
            <a:prstGeom prst="roundRect">
              <a:avLst/>
            </a:prstGeom>
            <a:solidFill>
              <a:srgbClr val="003BC9">
                <a:lumMod val="40000"/>
                <a:lumOff val="60000"/>
              </a:srgbClr>
            </a:solidFill>
            <a:ln w="9525" cap="flat" cmpd="sng" algn="ctr">
              <a:noFill/>
              <a:prstDash val="solid"/>
            </a:ln>
            <a:effectLst>
              <a:outerShdw blurRad="40000" dist="20000" dir="5400000" rotWithShape="0">
                <a:srgbClr val="000000">
                  <a:alpha val="38000"/>
                </a:srgbClr>
              </a:outerShdw>
            </a:effectLst>
          </p:spPr>
          <p:txBody>
            <a:bodyPr rot="0" spcFirstLastPara="0" vertOverflow="overflow" horzOverflow="overflow" vert="horz" wrap="square" lIns="13716" tIns="0" rIns="13716" bIns="0" numCol="1" spcCol="0" rtlCol="0" fromWordArt="0" anchor="t" anchorCtr="0" forceAA="0" compatLnSpc="1">
              <a:prstTxWarp prst="textNoShape">
                <a:avLst/>
              </a:prstTxWarp>
              <a:noAutofit/>
            </a:bodyPr>
            <a:lstStyle/>
            <a:p>
              <a:pPr algn="ctr" defTabSz="514350">
                <a:defRPr/>
              </a:pPr>
              <a:r>
                <a:rPr lang="en-US" sz="750" b="1" kern="0" dirty="0">
                  <a:solidFill>
                    <a:srgbClr val="000000"/>
                  </a:solidFill>
                </a:rPr>
                <a:t>Data Engineer / Business User </a:t>
              </a:r>
              <a:r>
                <a:rPr lang="en-US" sz="750" kern="0" dirty="0">
                  <a:solidFill>
                    <a:srgbClr val="000000"/>
                  </a:solidFill>
                </a:rPr>
                <a:t>(business terms)</a:t>
              </a:r>
            </a:p>
          </p:txBody>
        </p:sp>
        <p:sp>
          <p:nvSpPr>
            <p:cNvPr id="213" name="Can 298">
              <a:extLst>
                <a:ext uri="{FF2B5EF4-FFF2-40B4-BE49-F238E27FC236}">
                  <a16:creationId xmlns:a16="http://schemas.microsoft.com/office/drawing/2014/main" id="{5BD1B42D-1F34-4586-B860-F6203B65F0FC}"/>
                </a:ext>
              </a:extLst>
            </p:cNvPr>
            <p:cNvSpPr/>
            <p:nvPr/>
          </p:nvSpPr>
          <p:spPr>
            <a:xfrm>
              <a:off x="3908869" y="2981368"/>
              <a:ext cx="749030" cy="647569"/>
            </a:xfrm>
            <a:prstGeom prst="can">
              <a:avLst>
                <a:gd name="adj" fmla="val 15675"/>
              </a:avLst>
            </a:prstGeom>
            <a:gradFill>
              <a:gsLst>
                <a:gs pos="9000">
                  <a:srgbClr val="FFFFFF">
                    <a:lumMod val="75000"/>
                  </a:srgbClr>
                </a:gs>
                <a:gs pos="42000">
                  <a:srgbClr val="6098C0"/>
                </a:gs>
                <a:gs pos="79000">
                  <a:srgbClr val="0070C0"/>
                </a:gs>
              </a:gsLst>
              <a:lin ang="5400000" scaled="0"/>
            </a:gradFill>
            <a:ln w="28575" cap="flat" cmpd="sng" algn="ctr">
              <a:solidFill>
                <a:srgbClr val="000E5E"/>
              </a:solidFill>
              <a:prstDash val="solid"/>
            </a:ln>
            <a:effectLst/>
          </p:spPr>
          <p:txBody>
            <a:bodyPr lIns="0" tIns="0" rIns="0" bIns="0" anchor="ctr"/>
            <a:lstStyle/>
            <a:p>
              <a:pPr algn="ctr" defTabSz="427868">
                <a:defRPr/>
              </a:pPr>
              <a:r>
                <a:rPr lang="en-US" sz="750" kern="0" dirty="0">
                  <a:solidFill>
                    <a:srgbClr val="000000"/>
                  </a:solidFill>
                  <a:cs typeface="Arial"/>
                </a:rPr>
                <a:t>DV-Table-1</a:t>
              </a:r>
            </a:p>
          </p:txBody>
        </p:sp>
        <p:cxnSp>
          <p:nvCxnSpPr>
            <p:cNvPr id="214" name="Curved Connector 299">
              <a:extLst>
                <a:ext uri="{FF2B5EF4-FFF2-40B4-BE49-F238E27FC236}">
                  <a16:creationId xmlns:a16="http://schemas.microsoft.com/office/drawing/2014/main" id="{CAFCCDA4-8D43-4536-ADA1-AF4272FFA473}"/>
                </a:ext>
              </a:extLst>
            </p:cNvPr>
            <p:cNvCxnSpPr>
              <a:cxnSpLocks/>
              <a:stCxn id="211" idx="2"/>
              <a:endCxn id="206" idx="0"/>
            </p:cNvCxnSpPr>
            <p:nvPr/>
          </p:nvCxnSpPr>
          <p:spPr>
            <a:xfrm rot="5400000">
              <a:off x="2549112" y="2770493"/>
              <a:ext cx="404949" cy="3009"/>
            </a:xfrm>
            <a:prstGeom prst="curvedConnector3">
              <a:avLst>
                <a:gd name="adj1" fmla="val 50000"/>
              </a:avLst>
            </a:prstGeom>
            <a:noFill/>
            <a:ln w="25400" cap="flat" cmpd="sng" algn="ctr">
              <a:solidFill>
                <a:srgbClr val="003BC9"/>
              </a:solidFill>
              <a:prstDash val="dash"/>
              <a:tailEnd type="triangle"/>
            </a:ln>
            <a:effectLst>
              <a:outerShdw blurRad="40000" dist="20000" dir="5400000" rotWithShape="0">
                <a:srgbClr val="000000">
                  <a:alpha val="38000"/>
                </a:srgbClr>
              </a:outerShdw>
            </a:effectLst>
          </p:spPr>
        </p:cxnSp>
        <p:cxnSp>
          <p:nvCxnSpPr>
            <p:cNvPr id="215" name="Curved Connector 304">
              <a:extLst>
                <a:ext uri="{FF2B5EF4-FFF2-40B4-BE49-F238E27FC236}">
                  <a16:creationId xmlns:a16="http://schemas.microsoft.com/office/drawing/2014/main" id="{C8F92A96-64A3-4DF8-B9CD-074F58B95F4A}"/>
                </a:ext>
              </a:extLst>
            </p:cNvPr>
            <p:cNvCxnSpPr>
              <a:cxnSpLocks/>
              <a:stCxn id="206" idx="3"/>
              <a:endCxn id="213" idx="2"/>
            </p:cNvCxnSpPr>
            <p:nvPr/>
          </p:nvCxnSpPr>
          <p:spPr>
            <a:xfrm flipV="1">
              <a:off x="3152071" y="3305153"/>
              <a:ext cx="756798" cy="3101"/>
            </a:xfrm>
            <a:prstGeom prst="curvedConnector3">
              <a:avLst>
                <a:gd name="adj1" fmla="val 50000"/>
              </a:avLst>
            </a:prstGeom>
            <a:noFill/>
            <a:ln w="25400" cap="flat" cmpd="sng" algn="ctr">
              <a:solidFill>
                <a:srgbClr val="003BC9"/>
              </a:solidFill>
              <a:prstDash val="solid"/>
              <a:tailEnd type="triangle"/>
            </a:ln>
            <a:effectLst>
              <a:outerShdw blurRad="40000" dist="20000" dir="5400000" rotWithShape="0">
                <a:srgbClr val="000000">
                  <a:alpha val="38000"/>
                </a:srgbClr>
              </a:outerShdw>
            </a:effectLst>
          </p:spPr>
        </p:cxnSp>
        <p:sp>
          <p:nvSpPr>
            <p:cNvPr id="216" name="TextBox 215">
              <a:extLst>
                <a:ext uri="{FF2B5EF4-FFF2-40B4-BE49-F238E27FC236}">
                  <a16:creationId xmlns:a16="http://schemas.microsoft.com/office/drawing/2014/main" id="{1FE793A5-E712-48E1-B3A0-2CC4FAC9F0CE}"/>
                </a:ext>
              </a:extLst>
            </p:cNvPr>
            <p:cNvSpPr txBox="1"/>
            <p:nvPr/>
          </p:nvSpPr>
          <p:spPr>
            <a:xfrm>
              <a:off x="3159839" y="2852451"/>
              <a:ext cx="667828" cy="447000"/>
            </a:xfrm>
            <a:prstGeom prst="rect">
              <a:avLst/>
            </a:prstGeom>
            <a:noFill/>
            <a:ln w="25400" cap="flat" cmpd="sng" algn="ctr">
              <a:noFill/>
              <a:prstDash val="solid"/>
            </a:ln>
            <a:effectLst/>
          </p:spPr>
          <p:txBody>
            <a:bodyPr lIns="0" tIns="59033" rIns="0" bIns="34200" rtlCol="0" anchor="ctr"/>
            <a:lstStyle>
              <a:defPPr>
                <a:defRPr lang="en-US"/>
              </a:defPPr>
              <a:lvl1pPr algn="ctr" defTabSz="760045" fontAlgn="base" hangingPunct="0">
                <a:spcBef>
                  <a:spcPct val="0"/>
                </a:spcBef>
                <a:spcAft>
                  <a:spcPct val="0"/>
                </a:spcAft>
                <a:defRPr sz="1450" b="1" kern="0">
                  <a:solidFill>
                    <a:srgbClr val="FFFFFF"/>
                  </a:solidFill>
                  <a:latin typeface="Arial"/>
                  <a:ea typeface="Century Gothic" charset="0"/>
                  <a:cs typeface="Arial"/>
                </a:defRPr>
              </a:lvl1pPr>
            </a:lstStyle>
            <a:p>
              <a:pPr defTabSz="570034">
                <a:defRPr/>
              </a:pPr>
              <a:r>
                <a:rPr lang="en-US" sz="750" dirty="0">
                  <a:solidFill>
                    <a:srgbClr val="000000"/>
                  </a:solidFill>
                  <a:latin typeface="+mn-lt"/>
                </a:rPr>
                <a:t>Create</a:t>
              </a:r>
              <a:r>
                <a:rPr lang="en-US" sz="750" dirty="0">
                  <a:solidFill>
                    <a:srgbClr val="000000"/>
                  </a:solidFill>
                  <a:latin typeface="+mn-lt"/>
                  <a:ea typeface="IBM Plex Serif" charset="0"/>
                  <a:cs typeface="IBM Plex Serif" charset="0"/>
                </a:rPr>
                <a:t> DV </a:t>
              </a:r>
              <a:r>
                <a:rPr lang="en-US" sz="750" dirty="0">
                  <a:solidFill>
                    <a:srgbClr val="000000"/>
                  </a:solidFill>
                  <a:latin typeface="+mn-lt"/>
                </a:rPr>
                <a:t>Table</a:t>
              </a:r>
            </a:p>
          </p:txBody>
        </p:sp>
        <p:cxnSp>
          <p:nvCxnSpPr>
            <p:cNvPr id="217" name="Curved Connector 314">
              <a:extLst>
                <a:ext uri="{FF2B5EF4-FFF2-40B4-BE49-F238E27FC236}">
                  <a16:creationId xmlns:a16="http://schemas.microsoft.com/office/drawing/2014/main" id="{A29E06B3-3FEC-479D-A375-BEE71EF63F07}"/>
                </a:ext>
              </a:extLst>
            </p:cNvPr>
            <p:cNvCxnSpPr>
              <a:cxnSpLocks/>
              <a:endCxn id="189" idx="0"/>
            </p:cNvCxnSpPr>
            <p:nvPr/>
          </p:nvCxnSpPr>
          <p:spPr>
            <a:xfrm rot="10800000">
              <a:off x="3113246" y="4659166"/>
              <a:ext cx="2798901" cy="128385"/>
            </a:xfrm>
            <a:prstGeom prst="curvedConnector4">
              <a:avLst>
                <a:gd name="adj1" fmla="val 39731"/>
                <a:gd name="adj2" fmla="val 278058"/>
              </a:avLst>
            </a:prstGeom>
            <a:noFill/>
            <a:ln w="25400" cap="flat" cmpd="sng" algn="ctr">
              <a:solidFill>
                <a:srgbClr val="000000"/>
              </a:solidFill>
              <a:prstDash val="dash"/>
              <a:tailEnd type="triangle"/>
            </a:ln>
            <a:effectLst>
              <a:outerShdw blurRad="40000" dist="20000" dir="5400000" rotWithShape="0">
                <a:srgbClr val="000000">
                  <a:alpha val="38000"/>
                </a:srgbClr>
              </a:outerShdw>
            </a:effectLst>
          </p:spPr>
        </p:cxnSp>
        <p:sp>
          <p:nvSpPr>
            <p:cNvPr id="218" name="TextBox 217">
              <a:extLst>
                <a:ext uri="{FF2B5EF4-FFF2-40B4-BE49-F238E27FC236}">
                  <a16:creationId xmlns:a16="http://schemas.microsoft.com/office/drawing/2014/main" id="{BC2EF143-FE36-4287-89D5-06908CEAB9D2}"/>
                </a:ext>
              </a:extLst>
            </p:cNvPr>
            <p:cNvSpPr txBox="1"/>
            <p:nvPr/>
          </p:nvSpPr>
          <p:spPr>
            <a:xfrm>
              <a:off x="1964155" y="3693061"/>
              <a:ext cx="664628" cy="532420"/>
            </a:xfrm>
            <a:prstGeom prst="rect">
              <a:avLst/>
            </a:prstGeom>
            <a:noFill/>
            <a:ln w="25400" cap="flat" cmpd="sng" algn="ctr">
              <a:noFill/>
              <a:prstDash val="solid"/>
            </a:ln>
            <a:effectLst/>
          </p:spPr>
          <p:txBody>
            <a:bodyPr lIns="0" tIns="59033" rIns="0" bIns="34200" rtlCol="0" anchor="ctr"/>
            <a:lstStyle>
              <a:defPPr>
                <a:defRPr lang="en-US"/>
              </a:defPPr>
              <a:lvl1pPr algn="ctr" defTabSz="760045" fontAlgn="base" hangingPunct="0">
                <a:spcBef>
                  <a:spcPct val="0"/>
                </a:spcBef>
                <a:spcAft>
                  <a:spcPct val="0"/>
                </a:spcAft>
                <a:defRPr sz="1450" b="1" kern="0">
                  <a:solidFill>
                    <a:srgbClr val="FFFFFF"/>
                  </a:solidFill>
                  <a:latin typeface="Arial"/>
                  <a:ea typeface="Century Gothic" charset="0"/>
                  <a:cs typeface="Arial"/>
                </a:defRPr>
              </a:lvl1pPr>
            </a:lstStyle>
            <a:p>
              <a:pPr defTabSz="570034">
                <a:defRPr/>
              </a:pPr>
              <a:r>
                <a:rPr lang="en-US" sz="750" dirty="0">
                  <a:solidFill>
                    <a:srgbClr val="000000"/>
                  </a:solidFill>
                  <a:latin typeface="+mj-lt"/>
                  <a:ea typeface="IBM Plex Serif" charset="0"/>
                  <a:cs typeface="IBM Plex Serif" charset="0"/>
                </a:rPr>
                <a:t>Automatic </a:t>
              </a:r>
              <a:r>
                <a:rPr lang="en-US" sz="750" dirty="0">
                  <a:solidFill>
                    <a:srgbClr val="000000"/>
                  </a:solidFill>
                  <a:latin typeface="+mj-lt"/>
                </a:rPr>
                <a:t>Discovery Task</a:t>
              </a:r>
            </a:p>
          </p:txBody>
        </p:sp>
        <p:cxnSp>
          <p:nvCxnSpPr>
            <p:cNvPr id="219" name="Elbow Connector 355">
              <a:extLst>
                <a:ext uri="{FF2B5EF4-FFF2-40B4-BE49-F238E27FC236}">
                  <a16:creationId xmlns:a16="http://schemas.microsoft.com/office/drawing/2014/main" id="{D0045C7C-ABF7-4F2F-A058-52F24AFE7A57}"/>
                </a:ext>
              </a:extLst>
            </p:cNvPr>
            <p:cNvCxnSpPr>
              <a:cxnSpLocks/>
              <a:stCxn id="179" idx="4"/>
            </p:cNvCxnSpPr>
            <p:nvPr/>
          </p:nvCxnSpPr>
          <p:spPr>
            <a:xfrm flipV="1">
              <a:off x="991071" y="3292177"/>
              <a:ext cx="558244" cy="1783171"/>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220" name="Elbow Connector 358">
              <a:extLst>
                <a:ext uri="{FF2B5EF4-FFF2-40B4-BE49-F238E27FC236}">
                  <a16:creationId xmlns:a16="http://schemas.microsoft.com/office/drawing/2014/main" id="{C4C4E340-B7E0-44C8-9FFA-19E4FA1AB0A6}"/>
                </a:ext>
              </a:extLst>
            </p:cNvPr>
            <p:cNvCxnSpPr>
              <a:cxnSpLocks/>
              <a:stCxn id="178" idx="4"/>
            </p:cNvCxnSpPr>
            <p:nvPr/>
          </p:nvCxnSpPr>
          <p:spPr>
            <a:xfrm flipV="1">
              <a:off x="991071" y="3292177"/>
              <a:ext cx="558244" cy="1341394"/>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221" name="Elbow Connector 361">
              <a:extLst>
                <a:ext uri="{FF2B5EF4-FFF2-40B4-BE49-F238E27FC236}">
                  <a16:creationId xmlns:a16="http://schemas.microsoft.com/office/drawing/2014/main" id="{BDE81B05-1166-41CB-B825-FD2E309353CA}"/>
                </a:ext>
              </a:extLst>
            </p:cNvPr>
            <p:cNvCxnSpPr>
              <a:cxnSpLocks/>
              <a:stCxn id="181" idx="4"/>
            </p:cNvCxnSpPr>
            <p:nvPr/>
          </p:nvCxnSpPr>
          <p:spPr>
            <a:xfrm flipV="1">
              <a:off x="991071" y="3292177"/>
              <a:ext cx="558244" cy="899617"/>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222" name="Elbow Connector 364">
              <a:extLst>
                <a:ext uri="{FF2B5EF4-FFF2-40B4-BE49-F238E27FC236}">
                  <a16:creationId xmlns:a16="http://schemas.microsoft.com/office/drawing/2014/main" id="{5FC80331-F9F4-42B7-84A3-3ED08879D26A}"/>
                </a:ext>
              </a:extLst>
            </p:cNvPr>
            <p:cNvCxnSpPr>
              <a:cxnSpLocks/>
              <a:stCxn id="180" idx="4"/>
            </p:cNvCxnSpPr>
            <p:nvPr/>
          </p:nvCxnSpPr>
          <p:spPr>
            <a:xfrm flipV="1">
              <a:off x="991071" y="3292177"/>
              <a:ext cx="558244" cy="457841"/>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223" name="Elbow Connector 367">
              <a:extLst>
                <a:ext uri="{FF2B5EF4-FFF2-40B4-BE49-F238E27FC236}">
                  <a16:creationId xmlns:a16="http://schemas.microsoft.com/office/drawing/2014/main" id="{D1180C31-65AF-4899-8E1C-7A2BA592BAFF}"/>
                </a:ext>
              </a:extLst>
            </p:cNvPr>
            <p:cNvCxnSpPr>
              <a:cxnSpLocks/>
              <a:stCxn id="182" idx="4"/>
            </p:cNvCxnSpPr>
            <p:nvPr/>
          </p:nvCxnSpPr>
          <p:spPr>
            <a:xfrm flipV="1">
              <a:off x="991071" y="3292177"/>
              <a:ext cx="558244" cy="16064"/>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224" name="Curved Connector 66">
              <a:extLst>
                <a:ext uri="{FF2B5EF4-FFF2-40B4-BE49-F238E27FC236}">
                  <a16:creationId xmlns:a16="http://schemas.microsoft.com/office/drawing/2014/main" id="{8B5D19D0-1787-4A7F-9A2A-2DBA39817800}"/>
                </a:ext>
              </a:extLst>
            </p:cNvPr>
            <p:cNvCxnSpPr>
              <a:cxnSpLocks/>
              <a:endCxn id="191" idx="1"/>
            </p:cNvCxnSpPr>
            <p:nvPr/>
          </p:nvCxnSpPr>
          <p:spPr>
            <a:xfrm>
              <a:off x="4775852" y="3314553"/>
              <a:ext cx="3146993" cy="364185"/>
            </a:xfrm>
            <a:prstGeom prst="curvedConnector3">
              <a:avLst>
                <a:gd name="adj1" fmla="val 50000"/>
              </a:avLst>
            </a:prstGeom>
            <a:noFill/>
            <a:ln w="25400" cap="flat" cmpd="sng" algn="ctr">
              <a:solidFill>
                <a:srgbClr val="000000"/>
              </a:solidFill>
              <a:prstDash val="dash"/>
              <a:tailEnd type="triangle"/>
            </a:ln>
            <a:effectLst>
              <a:outerShdw blurRad="40000" dist="20000" dir="5400000" rotWithShape="0">
                <a:srgbClr val="000000">
                  <a:alpha val="38000"/>
                </a:srgbClr>
              </a:outerShdw>
            </a:effectLst>
          </p:spPr>
        </p:cxnSp>
        <p:sp>
          <p:nvSpPr>
            <p:cNvPr id="225" name="TextBox 224">
              <a:extLst>
                <a:ext uri="{FF2B5EF4-FFF2-40B4-BE49-F238E27FC236}">
                  <a16:creationId xmlns:a16="http://schemas.microsoft.com/office/drawing/2014/main" id="{289682C8-1643-4308-AB83-D4A460686FCD}"/>
                </a:ext>
              </a:extLst>
            </p:cNvPr>
            <p:cNvSpPr txBox="1"/>
            <p:nvPr/>
          </p:nvSpPr>
          <p:spPr>
            <a:xfrm>
              <a:off x="6637823" y="3145573"/>
              <a:ext cx="1001198" cy="413594"/>
            </a:xfrm>
            <a:prstGeom prst="rect">
              <a:avLst/>
            </a:prstGeom>
            <a:noFill/>
            <a:ln w="25400" cap="flat" cmpd="sng" algn="ctr">
              <a:noFill/>
              <a:prstDash val="solid"/>
            </a:ln>
            <a:effectLst/>
          </p:spPr>
          <p:txBody>
            <a:bodyPr lIns="0" tIns="59033" rIns="0" bIns="34200" rtlCol="0" anchor="ctr"/>
            <a:lstStyle>
              <a:defPPr>
                <a:defRPr lang="en-US"/>
              </a:defPPr>
              <a:lvl1pPr algn="ctr" defTabSz="760045" fontAlgn="base" hangingPunct="0">
                <a:spcBef>
                  <a:spcPct val="0"/>
                </a:spcBef>
                <a:spcAft>
                  <a:spcPct val="0"/>
                </a:spcAft>
                <a:defRPr sz="1450" b="1" kern="0">
                  <a:solidFill>
                    <a:srgbClr val="FFFFFF"/>
                  </a:solidFill>
                  <a:latin typeface="Arial"/>
                  <a:ea typeface="Century Gothic" charset="0"/>
                  <a:cs typeface="Arial"/>
                </a:defRPr>
              </a:lvl1pPr>
            </a:lstStyle>
            <a:p>
              <a:pPr defTabSz="570034">
                <a:defRPr/>
              </a:pPr>
              <a:r>
                <a:rPr lang="en-US" sz="750" dirty="0">
                  <a:solidFill>
                    <a:srgbClr val="000000"/>
                  </a:solidFill>
                  <a:latin typeface="+mn-lt"/>
                  <a:ea typeface="IBM Plex Serif" charset="0"/>
                  <a:cs typeface="IBM Plex Serif" charset="0"/>
                </a:rPr>
                <a:t>Add  DV Table to a Project</a:t>
              </a:r>
            </a:p>
          </p:txBody>
        </p:sp>
        <p:sp>
          <p:nvSpPr>
            <p:cNvPr id="226" name="TextBox 225">
              <a:extLst>
                <a:ext uri="{FF2B5EF4-FFF2-40B4-BE49-F238E27FC236}">
                  <a16:creationId xmlns:a16="http://schemas.microsoft.com/office/drawing/2014/main" id="{DE54D994-C2FC-49C1-A135-FBF3B223C2BF}"/>
                </a:ext>
              </a:extLst>
            </p:cNvPr>
            <p:cNvSpPr txBox="1"/>
            <p:nvPr/>
          </p:nvSpPr>
          <p:spPr>
            <a:xfrm>
              <a:off x="243423" y="2443718"/>
              <a:ext cx="832122" cy="447000"/>
            </a:xfrm>
            <a:prstGeom prst="rect">
              <a:avLst/>
            </a:prstGeom>
            <a:noFill/>
            <a:ln w="25400" cap="flat" cmpd="sng" algn="ctr">
              <a:noFill/>
              <a:prstDash val="solid"/>
            </a:ln>
            <a:effectLst/>
          </p:spPr>
          <p:txBody>
            <a:bodyPr lIns="0" tIns="59033" rIns="0" bIns="34200" rtlCol="0" anchor="ctr"/>
            <a:lstStyle>
              <a:defPPr>
                <a:defRPr lang="en-US"/>
              </a:defPPr>
              <a:lvl1pPr algn="ctr" defTabSz="760045" fontAlgn="base" hangingPunct="0">
                <a:spcBef>
                  <a:spcPct val="0"/>
                </a:spcBef>
                <a:spcAft>
                  <a:spcPct val="0"/>
                </a:spcAft>
                <a:defRPr sz="1450" b="1" kern="0">
                  <a:solidFill>
                    <a:srgbClr val="FFFFFF"/>
                  </a:solidFill>
                  <a:latin typeface="Arial"/>
                  <a:ea typeface="Century Gothic" charset="0"/>
                  <a:cs typeface="Arial"/>
                </a:defRPr>
              </a:lvl1pPr>
            </a:lstStyle>
            <a:p>
              <a:pPr defTabSz="570034">
                <a:defRPr/>
              </a:pPr>
              <a:r>
                <a:rPr lang="en-US" sz="900" dirty="0">
                  <a:solidFill>
                    <a:srgbClr val="000000"/>
                  </a:solidFill>
                  <a:latin typeface="+mj-lt"/>
                  <a:ea typeface="IBM Plex Serif" charset="0"/>
                  <a:cs typeface="IBM Plex Serif" charset="0"/>
                </a:rPr>
                <a:t>Data Sources</a:t>
              </a:r>
            </a:p>
          </p:txBody>
        </p:sp>
        <p:cxnSp>
          <p:nvCxnSpPr>
            <p:cNvPr id="227" name="Curved Connector 69">
              <a:extLst>
                <a:ext uri="{FF2B5EF4-FFF2-40B4-BE49-F238E27FC236}">
                  <a16:creationId xmlns:a16="http://schemas.microsoft.com/office/drawing/2014/main" id="{474186B5-B7E3-42E9-8BFC-FF3C03FBBD18}"/>
                </a:ext>
              </a:extLst>
            </p:cNvPr>
            <p:cNvCxnSpPr>
              <a:cxnSpLocks/>
              <a:stCxn id="206" idx="2"/>
            </p:cNvCxnSpPr>
            <p:nvPr/>
          </p:nvCxnSpPr>
          <p:spPr>
            <a:xfrm rot="16200000" flipH="1">
              <a:off x="3889226" y="2502890"/>
              <a:ext cx="914550" cy="3192841"/>
            </a:xfrm>
            <a:prstGeom prst="curvedConnector2">
              <a:avLst/>
            </a:prstGeom>
            <a:noFill/>
            <a:ln w="25400" cap="flat" cmpd="sng" algn="ctr">
              <a:solidFill>
                <a:srgbClr val="003BC9"/>
              </a:solidFill>
              <a:prstDash val="dash"/>
              <a:headEnd type="triangle" w="med" len="med"/>
              <a:tailEnd type="triangle"/>
            </a:ln>
            <a:effectLst>
              <a:outerShdw blurRad="40000" dist="20000" dir="5400000" rotWithShape="0">
                <a:srgbClr val="000000">
                  <a:alpha val="38000"/>
                </a:srgbClr>
              </a:outerShdw>
            </a:effectLst>
          </p:spPr>
        </p:cxnSp>
        <p:sp>
          <p:nvSpPr>
            <p:cNvPr id="228" name="TextBox 227">
              <a:extLst>
                <a:ext uri="{FF2B5EF4-FFF2-40B4-BE49-F238E27FC236}">
                  <a16:creationId xmlns:a16="http://schemas.microsoft.com/office/drawing/2014/main" id="{1877DB8F-471B-43B8-8D37-72ACDB39BDD9}"/>
                </a:ext>
              </a:extLst>
            </p:cNvPr>
            <p:cNvSpPr txBox="1"/>
            <p:nvPr/>
          </p:nvSpPr>
          <p:spPr>
            <a:xfrm>
              <a:off x="4491221" y="3582426"/>
              <a:ext cx="1673741" cy="573598"/>
            </a:xfrm>
            <a:prstGeom prst="rect">
              <a:avLst/>
            </a:prstGeom>
            <a:noFill/>
            <a:ln w="25400" cap="flat" cmpd="sng" algn="ctr">
              <a:noFill/>
              <a:prstDash val="solid"/>
            </a:ln>
            <a:effectLst/>
          </p:spPr>
          <p:txBody>
            <a:bodyPr lIns="0" tIns="59033" rIns="0" bIns="34200" rtlCol="0" anchor="ctr"/>
            <a:lstStyle>
              <a:defPPr>
                <a:defRPr lang="en-US"/>
              </a:defPPr>
              <a:lvl1pPr algn="ctr" defTabSz="760045" fontAlgn="base" hangingPunct="0">
                <a:spcBef>
                  <a:spcPct val="0"/>
                </a:spcBef>
                <a:spcAft>
                  <a:spcPct val="0"/>
                </a:spcAft>
                <a:defRPr sz="1450" b="1" kern="0">
                  <a:solidFill>
                    <a:srgbClr val="FFFFFF"/>
                  </a:solidFill>
                  <a:latin typeface="Arial"/>
                  <a:ea typeface="Century Gothic" charset="0"/>
                  <a:cs typeface="Arial"/>
                </a:defRPr>
              </a:lvl1pPr>
            </a:lstStyle>
            <a:p>
              <a:pPr defTabSz="570034">
                <a:defRPr/>
              </a:pPr>
              <a:r>
                <a:rPr lang="en-US" sz="750" dirty="0">
                  <a:solidFill>
                    <a:srgbClr val="000000"/>
                  </a:solidFill>
                  <a:latin typeface="+mj-lt"/>
                </a:rPr>
                <a:t>Publish select / all discovered metadata to EDC to be profiled  for  Data Virtualization</a:t>
              </a:r>
            </a:p>
          </p:txBody>
        </p:sp>
        <p:sp>
          <p:nvSpPr>
            <p:cNvPr id="233" name="Speech Bubble: Rectangle with Corners Rounded 232">
              <a:extLst>
                <a:ext uri="{FF2B5EF4-FFF2-40B4-BE49-F238E27FC236}">
                  <a16:creationId xmlns:a16="http://schemas.microsoft.com/office/drawing/2014/main" id="{800232AB-30CB-4996-8DC1-DBE08DC4AA11}"/>
                </a:ext>
              </a:extLst>
            </p:cNvPr>
            <p:cNvSpPr/>
            <p:nvPr/>
          </p:nvSpPr>
          <p:spPr>
            <a:xfrm>
              <a:off x="4758553" y="1689982"/>
              <a:ext cx="4044539" cy="1029955"/>
            </a:xfrm>
            <a:prstGeom prst="wedgeRoundRectCallout">
              <a:avLst>
                <a:gd name="adj1" fmla="val -47605"/>
                <a:gd name="adj2" fmla="val 30830"/>
                <a:gd name="adj3" fmla="val 16667"/>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spcAft>
                  <a:spcPts val="450"/>
                </a:spcAft>
              </a:pPr>
              <a:r>
                <a:rPr lang="en-US" sz="1200" b="1" dirty="0">
                  <a:solidFill>
                    <a:schemeClr val="bg1"/>
                  </a:solidFill>
                </a:rPr>
                <a:t>Virtualized tables</a:t>
              </a:r>
            </a:p>
            <a:p>
              <a:pPr marL="214313" indent="-214313" algn="ctr">
                <a:buClr>
                  <a:schemeClr val="bg1"/>
                </a:buClr>
                <a:buFont typeface="Wingdings" panose="05000000000000000000" pitchFamily="2" charset="2"/>
                <a:buChar char="ü"/>
              </a:pPr>
              <a:r>
                <a:rPr lang="en-US" sz="1013" dirty="0">
                  <a:solidFill>
                    <a:schemeClr val="bg1"/>
                  </a:solidFill>
                </a:rPr>
                <a:t>Completely governed</a:t>
              </a:r>
            </a:p>
            <a:p>
              <a:pPr marL="214313" indent="-214313" algn="ctr">
                <a:buClr>
                  <a:schemeClr val="bg1"/>
                </a:buClr>
                <a:buFont typeface="Wingdings" panose="05000000000000000000" pitchFamily="2" charset="2"/>
                <a:buChar char="ü"/>
              </a:pPr>
              <a:r>
                <a:rPr lang="en-US" sz="1013" dirty="0">
                  <a:solidFill>
                    <a:schemeClr val="bg1"/>
                  </a:solidFill>
                </a:rPr>
                <a:t>Searchable in the Enterprise Data Catalog</a:t>
              </a:r>
            </a:p>
          </p:txBody>
        </p:sp>
        <p:sp>
          <p:nvSpPr>
            <p:cNvPr id="66" name="Direct Access Storage 353">
              <a:extLst>
                <a:ext uri="{FF2B5EF4-FFF2-40B4-BE49-F238E27FC236}">
                  <a16:creationId xmlns:a16="http://schemas.microsoft.com/office/drawing/2014/main" id="{D11D9C82-E277-4502-83F8-5FED81980356}"/>
                </a:ext>
              </a:extLst>
            </p:cNvPr>
            <p:cNvSpPr/>
            <p:nvPr/>
          </p:nvSpPr>
          <p:spPr>
            <a:xfrm>
              <a:off x="1549315" y="2505662"/>
              <a:ext cx="266505" cy="1573029"/>
            </a:xfrm>
            <a:prstGeom prst="flowChartMagneticDrum">
              <a:avLst/>
            </a:prstGeom>
            <a:gradFill rotWithShape="1">
              <a:gsLst>
                <a:gs pos="9000">
                  <a:srgbClr val="FFFFFF">
                    <a:lumMod val="75000"/>
                  </a:srgbClr>
                </a:gs>
                <a:gs pos="42000">
                  <a:srgbClr val="6098C0"/>
                </a:gs>
                <a:gs pos="79000">
                  <a:srgbClr val="0070C0"/>
                </a:gs>
              </a:gsLst>
              <a:lin ang="5400000" scaled="0"/>
            </a:gradFill>
            <a:ln w="9525" cap="flat" cmpd="sng" algn="ctr">
              <a:solidFill>
                <a:srgbClr val="000E5E"/>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514350">
                <a:defRPr/>
              </a:pPr>
              <a:r>
                <a:rPr lang="en-US" sz="675" b="1" kern="0" dirty="0">
                  <a:solidFill>
                    <a:srgbClr val="000000"/>
                  </a:solidFill>
                </a:rPr>
                <a:t>Connection</a:t>
              </a:r>
            </a:p>
            <a:p>
              <a:pPr algn="ctr" defTabSz="514350">
                <a:defRPr/>
              </a:pPr>
              <a:r>
                <a:rPr lang="en-US" sz="675" b="1" kern="0" dirty="0">
                  <a:solidFill>
                    <a:srgbClr val="000000"/>
                  </a:solidFill>
                </a:rPr>
                <a:t>s</a:t>
              </a:r>
            </a:p>
          </p:txBody>
        </p:sp>
        <p:sp>
          <p:nvSpPr>
            <p:cNvPr id="69" name="Direct Access Storage 42">
              <a:extLst>
                <a:ext uri="{FF2B5EF4-FFF2-40B4-BE49-F238E27FC236}">
                  <a16:creationId xmlns:a16="http://schemas.microsoft.com/office/drawing/2014/main" id="{E96B4BB7-E5F6-4549-A4E1-F701763C1854}"/>
                </a:ext>
              </a:extLst>
            </p:cNvPr>
            <p:cNvSpPr/>
            <p:nvPr/>
          </p:nvSpPr>
          <p:spPr>
            <a:xfrm>
              <a:off x="1541547" y="4375627"/>
              <a:ext cx="285851" cy="1527577"/>
            </a:xfrm>
            <a:prstGeom prst="flowChartMagneticDrum">
              <a:avLst/>
            </a:prstGeom>
            <a:solidFill>
              <a:srgbClr val="69A6FF"/>
            </a:solidFill>
            <a:ln w="9525" cap="flat" cmpd="sng" algn="ctr">
              <a:solidFill>
                <a:srgbClr val="000E5E"/>
              </a:solidFill>
              <a:prstDash val="solid"/>
            </a:ln>
            <a:effectLst/>
          </p:spPr>
          <p:txBody>
            <a:bodyPr lIns="68580" tIns="34290" rIns="68580" bIns="34290" anchor="ctr"/>
            <a:lstStyle/>
            <a:p>
              <a:pPr algn="ctr" defTabSz="427868">
                <a:defRPr/>
              </a:pPr>
              <a:r>
                <a:rPr lang="en-US" sz="675" b="1" kern="0" dirty="0">
                  <a:solidFill>
                    <a:srgbClr val="000000"/>
                  </a:solidFill>
                  <a:cs typeface="Arial"/>
                </a:rPr>
                <a:t>Connection</a:t>
              </a:r>
            </a:p>
            <a:p>
              <a:pPr algn="ctr" defTabSz="427868">
                <a:defRPr/>
              </a:pPr>
              <a:r>
                <a:rPr lang="en-US" sz="675" b="1" kern="0" dirty="0">
                  <a:solidFill>
                    <a:srgbClr val="000000"/>
                  </a:solidFill>
                  <a:cs typeface="Arial"/>
                </a:rPr>
                <a:t>s</a:t>
              </a:r>
            </a:p>
          </p:txBody>
        </p:sp>
        <p:pic>
          <p:nvPicPr>
            <p:cNvPr id="59" name="Picture 58" descr="A close up of a logo&#10;&#10;Description generated with high confidence">
              <a:extLst>
                <a:ext uri="{FF2B5EF4-FFF2-40B4-BE49-F238E27FC236}">
                  <a16:creationId xmlns:a16="http://schemas.microsoft.com/office/drawing/2014/main" id="{C8BC2FC4-CC56-49F8-9F28-FDC9048205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1415" y="2250621"/>
              <a:ext cx="317330" cy="317330"/>
            </a:xfrm>
            <a:prstGeom prst="rect">
              <a:avLst/>
            </a:prstGeom>
          </p:spPr>
        </p:pic>
        <p:pic>
          <p:nvPicPr>
            <p:cNvPr id="60" name="Picture 59" descr="A picture containing cup&#10;&#10;Description generated with very high confidence">
              <a:extLst>
                <a:ext uri="{FF2B5EF4-FFF2-40B4-BE49-F238E27FC236}">
                  <a16:creationId xmlns:a16="http://schemas.microsoft.com/office/drawing/2014/main" id="{5D7A570F-7E61-4735-95D5-8DDD1533DF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1033" y="6158596"/>
              <a:ext cx="346362" cy="346362"/>
            </a:xfrm>
            <a:prstGeom prst="rect">
              <a:avLst/>
            </a:prstGeom>
          </p:spPr>
        </p:pic>
        <p:pic>
          <p:nvPicPr>
            <p:cNvPr id="61" name="Picture 60">
              <a:extLst>
                <a:ext uri="{FF2B5EF4-FFF2-40B4-BE49-F238E27FC236}">
                  <a16:creationId xmlns:a16="http://schemas.microsoft.com/office/drawing/2014/main" id="{6E561C60-2AC0-495E-91BA-1881034F02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6926" y="5107382"/>
              <a:ext cx="336488" cy="336488"/>
            </a:xfrm>
            <a:prstGeom prst="rect">
              <a:avLst/>
            </a:prstGeom>
          </p:spPr>
        </p:pic>
      </p:grpSp>
      <p:sp>
        <p:nvSpPr>
          <p:cNvPr id="4" name="Footer Placeholder 3">
            <a:extLst>
              <a:ext uri="{FF2B5EF4-FFF2-40B4-BE49-F238E27FC236}">
                <a16:creationId xmlns:a16="http://schemas.microsoft.com/office/drawing/2014/main" id="{E4794585-7870-804B-960C-A24ACB503547}"/>
              </a:ext>
            </a:extLst>
          </p:cNvPr>
          <p:cNvSpPr>
            <a:spLocks noGrp="1"/>
          </p:cNvSpPr>
          <p:nvPr>
            <p:ph type="ftr" sz="quarter" idx="10"/>
          </p:nvPr>
        </p:nvSpPr>
        <p:spPr>
          <a:xfrm>
            <a:off x="246144" y="4962428"/>
            <a:ext cx="4114735" cy="166687"/>
          </a:xfrm>
        </p:spPr>
        <p:txBody>
          <a:bodyPr/>
          <a:lstStyle/>
          <a:p>
            <a:r>
              <a:rPr lang="en-US" dirty="0"/>
              <a:t>IBM Cloud Pak for Data Workshop v3.0.1 / © 2020 IBM Corporation</a:t>
            </a:r>
          </a:p>
        </p:txBody>
      </p:sp>
      <p:sp>
        <p:nvSpPr>
          <p:cNvPr id="63" name="Slide Number Placeholder 5">
            <a:extLst>
              <a:ext uri="{FF2B5EF4-FFF2-40B4-BE49-F238E27FC236}">
                <a16:creationId xmlns:a16="http://schemas.microsoft.com/office/drawing/2014/main" id="{CB36B9F9-2A26-4DA9-9D08-B3E06429579B}"/>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42</a:t>
            </a:fld>
            <a:endParaRPr lang="en-US" dirty="0"/>
          </a:p>
        </p:txBody>
      </p:sp>
    </p:spTree>
    <p:extLst>
      <p:ext uri="{BB962C8B-B14F-4D97-AF65-F5344CB8AC3E}">
        <p14:creationId xmlns:p14="http://schemas.microsoft.com/office/powerpoint/2010/main" val="3116839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3A9D71C-F087-E14B-BCC3-48FBAA497B57}"/>
              </a:ext>
            </a:extLst>
          </p:cNvPr>
          <p:cNvSpPr/>
          <p:nvPr/>
        </p:nvSpPr>
        <p:spPr bwMode="auto">
          <a:xfrm>
            <a:off x="210312" y="914400"/>
            <a:ext cx="8778240" cy="4021931"/>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683625" cy="479822"/>
          </a:xfrm>
        </p:spPr>
        <p:txBody>
          <a:bodyPr/>
          <a:lstStyle/>
          <a:p>
            <a:r>
              <a:rPr lang="en-US" dirty="0"/>
              <a:t>CPD Data Virtualization</a:t>
            </a:r>
            <a:br>
              <a:rPr lang="en-US" dirty="0"/>
            </a:br>
            <a:r>
              <a:rPr lang="en-US" sz="1800" dirty="0"/>
              <a:t>With Watson Knowledge Catalog (WKC) built in</a:t>
            </a:r>
          </a:p>
        </p:txBody>
      </p:sp>
      <p:grpSp>
        <p:nvGrpSpPr>
          <p:cNvPr id="3" name="Group 2">
            <a:extLst>
              <a:ext uri="{FF2B5EF4-FFF2-40B4-BE49-F238E27FC236}">
                <a16:creationId xmlns:a16="http://schemas.microsoft.com/office/drawing/2014/main" id="{DA4BFFDE-652E-4769-8DDD-C1600E1CFDF7}"/>
              </a:ext>
            </a:extLst>
          </p:cNvPr>
          <p:cNvGrpSpPr/>
          <p:nvPr/>
        </p:nvGrpSpPr>
        <p:grpSpPr>
          <a:xfrm>
            <a:off x="385763" y="977265"/>
            <a:ext cx="8466141" cy="3635955"/>
            <a:chOff x="381000" y="1508760"/>
            <a:chExt cx="11405088" cy="4847940"/>
          </a:xfrm>
        </p:grpSpPr>
        <p:sp>
          <p:nvSpPr>
            <p:cNvPr id="63" name="Rectangle 62">
              <a:extLst>
                <a:ext uri="{FF2B5EF4-FFF2-40B4-BE49-F238E27FC236}">
                  <a16:creationId xmlns:a16="http://schemas.microsoft.com/office/drawing/2014/main" id="{0DA7EB05-662E-4F67-8E72-DD6AEF8A1641}"/>
                </a:ext>
              </a:extLst>
            </p:cNvPr>
            <p:cNvSpPr/>
            <p:nvPr/>
          </p:nvSpPr>
          <p:spPr>
            <a:xfrm>
              <a:off x="1812508" y="2717622"/>
              <a:ext cx="7106771" cy="1834501"/>
            </a:xfrm>
            <a:prstGeom prst="rect">
              <a:avLst/>
            </a:prstGeom>
            <a:solidFill>
              <a:srgbClr val="003BC9">
                <a:lumMod val="20000"/>
                <a:lumOff val="80000"/>
              </a:srgbClr>
            </a:solidFill>
            <a:effectLst>
              <a:outerShdw blurRad="50800" dist="38100" dir="2700000" algn="tl" rotWithShape="0">
                <a:prstClr val="black">
                  <a:alpha val="40000"/>
                </a:prstClr>
              </a:outerShdw>
            </a:effectLst>
          </p:spPr>
          <p:txBody>
            <a:bodyPr wrap="square" lIns="0" tIns="0" rIns="0" bIns="0" rtlCol="0" anchor="ctr">
              <a:noAutofit/>
            </a:bodyPr>
            <a:lstStyle/>
            <a:p>
              <a:pPr algn="ctr" defTabSz="685800">
                <a:defRPr/>
              </a:pPr>
              <a:endParaRPr lang="en-US" sz="900" kern="0" dirty="0">
                <a:solidFill>
                  <a:srgbClr val="FFFFFF"/>
                </a:solidFill>
                <a:latin typeface="IBM Plex Sans"/>
                <a:cs typeface="Arial"/>
              </a:endParaRPr>
            </a:p>
          </p:txBody>
        </p:sp>
        <p:sp>
          <p:nvSpPr>
            <p:cNvPr id="64" name="Rectangle 63">
              <a:extLst>
                <a:ext uri="{FF2B5EF4-FFF2-40B4-BE49-F238E27FC236}">
                  <a16:creationId xmlns:a16="http://schemas.microsoft.com/office/drawing/2014/main" id="{62416026-2A7B-4C86-BAC8-B0779A0B30CE}"/>
                </a:ext>
              </a:extLst>
            </p:cNvPr>
            <p:cNvSpPr/>
            <p:nvPr/>
          </p:nvSpPr>
          <p:spPr>
            <a:xfrm>
              <a:off x="3283343" y="2879332"/>
              <a:ext cx="4092365" cy="463066"/>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bg1"/>
              </a:solidFill>
            </a:ln>
          </p:spPr>
          <p:txBody>
            <a:bodyPr wrap="square" lIns="0" tIns="0" rIns="0" bIns="0" rtlCol="0" anchor="ctr">
              <a:noAutofit/>
            </a:bodyPr>
            <a:lstStyle/>
            <a:p>
              <a:pPr algn="ctr" defTabSz="685800">
                <a:defRPr/>
              </a:pPr>
              <a:r>
                <a:rPr lang="en-US" sz="1013" b="1" kern="0" dirty="0">
                  <a:solidFill>
                    <a:srgbClr val="000000"/>
                  </a:solidFill>
                  <a:latin typeface="IBM Plex Sans"/>
                  <a:cs typeface="Arial"/>
                </a:rPr>
                <a:t>Consumer Layer</a:t>
              </a:r>
            </a:p>
            <a:p>
              <a:pPr algn="ctr" defTabSz="685800">
                <a:defRPr/>
              </a:pPr>
              <a:r>
                <a:rPr lang="en-US" sz="1013" kern="0" dirty="0">
                  <a:solidFill>
                    <a:srgbClr val="000000"/>
                  </a:solidFill>
                  <a:latin typeface="IBM Plex Sans"/>
                  <a:cs typeface="Arial"/>
                </a:rPr>
                <a:t>(Interface Provisioning)</a:t>
              </a:r>
            </a:p>
          </p:txBody>
        </p:sp>
        <p:sp>
          <p:nvSpPr>
            <p:cNvPr id="65" name="Oval 64">
              <a:extLst>
                <a:ext uri="{FF2B5EF4-FFF2-40B4-BE49-F238E27FC236}">
                  <a16:creationId xmlns:a16="http://schemas.microsoft.com/office/drawing/2014/main" id="{62F0D9BC-C1BA-4BAD-ABFC-02FFC1B84290}"/>
                </a:ext>
              </a:extLst>
            </p:cNvPr>
            <p:cNvSpPr/>
            <p:nvPr/>
          </p:nvSpPr>
          <p:spPr>
            <a:xfrm>
              <a:off x="3184196" y="1815200"/>
              <a:ext cx="791006" cy="603524"/>
            </a:xfrm>
            <a:prstGeom prst="ellipse">
              <a:avLst/>
            </a:prstGeom>
            <a:solidFill>
              <a:srgbClr val="0064FF">
                <a:lumMod val="40000"/>
                <a:lumOff val="60000"/>
              </a:srgbClr>
            </a:solidFill>
            <a:ln>
              <a:solidFill>
                <a:schemeClr val="accent1"/>
              </a:solidFill>
            </a:ln>
            <a:effectLst>
              <a:outerShdw blurRad="50800" dist="38100" dir="2700000" algn="tl" rotWithShape="0">
                <a:prstClr val="black">
                  <a:alpha val="40000"/>
                </a:prstClr>
              </a:outerShdw>
            </a:effectLst>
          </p:spPr>
          <p:txBody>
            <a:bodyPr wrap="square" lIns="0" tIns="0" rIns="0" bIns="0" rtlCol="0" anchor="ctr">
              <a:noAutofit/>
            </a:bodyPr>
            <a:lstStyle/>
            <a:p>
              <a:pPr algn="ctr" defTabSz="685800">
                <a:defRPr/>
              </a:pPr>
              <a:r>
                <a:rPr lang="en-US" sz="788" b="1" kern="0" dirty="0">
                  <a:solidFill>
                    <a:srgbClr val="000000"/>
                  </a:solidFill>
                  <a:latin typeface="IBM Plex Sans"/>
                  <a:cs typeface="Arial"/>
                </a:rPr>
                <a:t>Applica-tions</a:t>
              </a:r>
            </a:p>
          </p:txBody>
        </p:sp>
        <p:sp>
          <p:nvSpPr>
            <p:cNvPr id="67" name="Oval 66">
              <a:extLst>
                <a:ext uri="{FF2B5EF4-FFF2-40B4-BE49-F238E27FC236}">
                  <a16:creationId xmlns:a16="http://schemas.microsoft.com/office/drawing/2014/main" id="{B27FFF43-1A29-4A86-B267-65759F670988}"/>
                </a:ext>
              </a:extLst>
            </p:cNvPr>
            <p:cNvSpPr/>
            <p:nvPr/>
          </p:nvSpPr>
          <p:spPr>
            <a:xfrm>
              <a:off x="6677968" y="1815200"/>
              <a:ext cx="729210" cy="603524"/>
            </a:xfrm>
            <a:prstGeom prst="ellipse">
              <a:avLst/>
            </a:prstGeom>
            <a:solidFill>
              <a:srgbClr val="0064FF">
                <a:lumMod val="40000"/>
                <a:lumOff val="60000"/>
              </a:srgbClr>
            </a:solidFill>
            <a:ln>
              <a:solidFill>
                <a:schemeClr val="accent1"/>
              </a:solidFill>
            </a:ln>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88" b="1" kern="0" dirty="0">
                  <a:solidFill>
                    <a:srgbClr val="000000"/>
                  </a:solidFill>
                  <a:latin typeface="IBM Plex Sans"/>
                  <a:cs typeface="Arial"/>
                </a:rPr>
                <a:t>Mobile Apps</a:t>
              </a:r>
            </a:p>
          </p:txBody>
        </p:sp>
        <p:sp>
          <p:nvSpPr>
            <p:cNvPr id="68" name="Oval 67">
              <a:extLst>
                <a:ext uri="{FF2B5EF4-FFF2-40B4-BE49-F238E27FC236}">
                  <a16:creationId xmlns:a16="http://schemas.microsoft.com/office/drawing/2014/main" id="{6C0AADFA-A03A-4B43-8DF7-469C13F08E4E}"/>
                </a:ext>
              </a:extLst>
            </p:cNvPr>
            <p:cNvSpPr/>
            <p:nvPr/>
          </p:nvSpPr>
          <p:spPr>
            <a:xfrm>
              <a:off x="3992769" y="1605008"/>
              <a:ext cx="838713" cy="603524"/>
            </a:xfrm>
            <a:prstGeom prst="ellipse">
              <a:avLst/>
            </a:prstGeom>
            <a:solidFill>
              <a:srgbClr val="0064FF">
                <a:lumMod val="40000"/>
                <a:lumOff val="60000"/>
              </a:srgbClr>
            </a:solidFill>
            <a:ln>
              <a:solidFill>
                <a:schemeClr val="accent1"/>
              </a:solidFill>
            </a:ln>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88" b="1" kern="0" dirty="0">
                  <a:solidFill>
                    <a:srgbClr val="000000"/>
                  </a:solidFill>
                  <a:latin typeface="IBM Plex Sans"/>
                  <a:cs typeface="Arial"/>
                </a:rPr>
                <a:t>Analytics Tools</a:t>
              </a:r>
            </a:p>
          </p:txBody>
        </p:sp>
        <p:sp>
          <p:nvSpPr>
            <p:cNvPr id="70" name="Oval 69">
              <a:extLst>
                <a:ext uri="{FF2B5EF4-FFF2-40B4-BE49-F238E27FC236}">
                  <a16:creationId xmlns:a16="http://schemas.microsoft.com/office/drawing/2014/main" id="{87DB3816-B2D0-4894-901C-04180A9D1285}"/>
                </a:ext>
              </a:extLst>
            </p:cNvPr>
            <p:cNvSpPr/>
            <p:nvPr/>
          </p:nvSpPr>
          <p:spPr>
            <a:xfrm>
              <a:off x="4964920" y="1508760"/>
              <a:ext cx="729210" cy="603524"/>
            </a:xfrm>
            <a:prstGeom prst="ellipse">
              <a:avLst/>
            </a:prstGeom>
            <a:solidFill>
              <a:srgbClr val="0064FF">
                <a:lumMod val="40000"/>
                <a:lumOff val="60000"/>
              </a:srgbClr>
            </a:solidFill>
            <a:ln>
              <a:solidFill>
                <a:schemeClr val="accent1"/>
              </a:solidFill>
            </a:ln>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88" b="1" kern="0" dirty="0">
                  <a:solidFill>
                    <a:srgbClr val="000000"/>
                  </a:solidFill>
                  <a:latin typeface="IBM Plex Sans"/>
                  <a:cs typeface="Arial"/>
                </a:rPr>
                <a:t>Portals</a:t>
              </a:r>
            </a:p>
          </p:txBody>
        </p:sp>
        <p:sp>
          <p:nvSpPr>
            <p:cNvPr id="71" name="Oval 70">
              <a:extLst>
                <a:ext uri="{FF2B5EF4-FFF2-40B4-BE49-F238E27FC236}">
                  <a16:creationId xmlns:a16="http://schemas.microsoft.com/office/drawing/2014/main" id="{C3EC160C-7CA2-4564-84F5-A738C44E73F2}"/>
                </a:ext>
              </a:extLst>
            </p:cNvPr>
            <p:cNvSpPr/>
            <p:nvPr/>
          </p:nvSpPr>
          <p:spPr>
            <a:xfrm>
              <a:off x="5815318" y="1609318"/>
              <a:ext cx="798705" cy="603524"/>
            </a:xfrm>
            <a:prstGeom prst="ellipse">
              <a:avLst/>
            </a:prstGeom>
            <a:solidFill>
              <a:srgbClr val="0064FF">
                <a:lumMod val="40000"/>
                <a:lumOff val="60000"/>
              </a:srgbClr>
            </a:solidFill>
            <a:ln>
              <a:solidFill>
                <a:schemeClr val="accent1"/>
              </a:solidFill>
            </a:ln>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88" b="1" kern="0" dirty="0">
                  <a:solidFill>
                    <a:srgbClr val="000000"/>
                  </a:solidFill>
                  <a:latin typeface="IBM Plex Sans"/>
                  <a:cs typeface="Arial"/>
                </a:rPr>
                <a:t>Web Services</a:t>
              </a:r>
            </a:p>
          </p:txBody>
        </p:sp>
        <p:cxnSp>
          <p:nvCxnSpPr>
            <p:cNvPr id="72" name="Straight Arrow Connector 71">
              <a:extLst>
                <a:ext uri="{FF2B5EF4-FFF2-40B4-BE49-F238E27FC236}">
                  <a16:creationId xmlns:a16="http://schemas.microsoft.com/office/drawing/2014/main" id="{5319092D-B02B-49D3-91F5-9E424EDABC64}"/>
                </a:ext>
              </a:extLst>
            </p:cNvPr>
            <p:cNvCxnSpPr>
              <a:cxnSpLocks/>
            </p:cNvCxnSpPr>
            <p:nvPr/>
          </p:nvCxnSpPr>
          <p:spPr>
            <a:xfrm>
              <a:off x="3756370" y="2418724"/>
              <a:ext cx="309780" cy="445895"/>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cxnSp>
          <p:nvCxnSpPr>
            <p:cNvPr id="73" name="Straight Arrow Connector 72">
              <a:extLst>
                <a:ext uri="{FF2B5EF4-FFF2-40B4-BE49-F238E27FC236}">
                  <a16:creationId xmlns:a16="http://schemas.microsoft.com/office/drawing/2014/main" id="{7EC6A502-925C-4EF9-BAF7-A23E343B938A}"/>
                </a:ext>
              </a:extLst>
            </p:cNvPr>
            <p:cNvCxnSpPr>
              <a:cxnSpLocks/>
            </p:cNvCxnSpPr>
            <p:nvPr/>
          </p:nvCxnSpPr>
          <p:spPr>
            <a:xfrm flipH="1">
              <a:off x="6614025" y="2418723"/>
              <a:ext cx="309780" cy="445895"/>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cxnSp>
          <p:nvCxnSpPr>
            <p:cNvPr id="74" name="Straight Arrow Connector 73">
              <a:extLst>
                <a:ext uri="{FF2B5EF4-FFF2-40B4-BE49-F238E27FC236}">
                  <a16:creationId xmlns:a16="http://schemas.microsoft.com/office/drawing/2014/main" id="{0482D608-782D-40ED-AD03-3AA8A8346983}"/>
                </a:ext>
              </a:extLst>
            </p:cNvPr>
            <p:cNvCxnSpPr>
              <a:cxnSpLocks/>
            </p:cNvCxnSpPr>
            <p:nvPr/>
          </p:nvCxnSpPr>
          <p:spPr>
            <a:xfrm>
              <a:off x="4531022" y="2272861"/>
              <a:ext cx="106678" cy="570917"/>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cxnSp>
          <p:nvCxnSpPr>
            <p:cNvPr id="75" name="Straight Arrow Connector 74">
              <a:extLst>
                <a:ext uri="{FF2B5EF4-FFF2-40B4-BE49-F238E27FC236}">
                  <a16:creationId xmlns:a16="http://schemas.microsoft.com/office/drawing/2014/main" id="{0E102FD9-F4D4-4782-99B9-A52F5E340DDA}"/>
                </a:ext>
              </a:extLst>
            </p:cNvPr>
            <p:cNvCxnSpPr>
              <a:cxnSpLocks/>
            </p:cNvCxnSpPr>
            <p:nvPr/>
          </p:nvCxnSpPr>
          <p:spPr>
            <a:xfrm>
              <a:off x="5335368" y="2159695"/>
              <a:ext cx="0" cy="704923"/>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cxnSp>
          <p:nvCxnSpPr>
            <p:cNvPr id="76" name="Straight Arrow Connector 75">
              <a:extLst>
                <a:ext uri="{FF2B5EF4-FFF2-40B4-BE49-F238E27FC236}">
                  <a16:creationId xmlns:a16="http://schemas.microsoft.com/office/drawing/2014/main" id="{C6144FF1-7C6B-4561-B8C5-8C73871F86F0}"/>
                </a:ext>
              </a:extLst>
            </p:cNvPr>
            <p:cNvCxnSpPr>
              <a:cxnSpLocks/>
            </p:cNvCxnSpPr>
            <p:nvPr/>
          </p:nvCxnSpPr>
          <p:spPr>
            <a:xfrm flipH="1">
              <a:off x="6076901" y="2260158"/>
              <a:ext cx="46881" cy="604460"/>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sp>
          <p:nvSpPr>
            <p:cNvPr id="77" name="Rectangle 76">
              <a:extLst>
                <a:ext uri="{FF2B5EF4-FFF2-40B4-BE49-F238E27FC236}">
                  <a16:creationId xmlns:a16="http://schemas.microsoft.com/office/drawing/2014/main" id="{A9BD8D24-FE53-4D45-B6DE-E1E30EB8BE41}"/>
                </a:ext>
              </a:extLst>
            </p:cNvPr>
            <p:cNvSpPr/>
            <p:nvPr/>
          </p:nvSpPr>
          <p:spPr>
            <a:xfrm>
              <a:off x="3283343" y="3403938"/>
              <a:ext cx="4092365" cy="463066"/>
            </a:xfrm>
            <a:prstGeom prst="rect">
              <a:avLst/>
            </a:prstGeom>
            <a:solidFill>
              <a:srgbClr val="003BC9">
                <a:lumMod val="60000"/>
                <a:lumOff val="40000"/>
              </a:srgbClr>
            </a:solidFill>
            <a:ln>
              <a:solidFill>
                <a:schemeClr val="bg1"/>
              </a:solidFill>
            </a:ln>
          </p:spPr>
          <p:txBody>
            <a:bodyPr wrap="square" lIns="0" tIns="0" rIns="0" bIns="0" rtlCol="0" anchor="ctr">
              <a:noAutofit/>
            </a:bodyPr>
            <a:lstStyle/>
            <a:p>
              <a:pPr algn="ctr" defTabSz="685800">
                <a:defRPr/>
              </a:pPr>
              <a:r>
                <a:rPr lang="en-US" sz="1013" b="1" kern="0" dirty="0">
                  <a:solidFill>
                    <a:srgbClr val="000000"/>
                  </a:solidFill>
                  <a:latin typeface="IBM Plex Sans"/>
                  <a:cs typeface="Arial"/>
                </a:rPr>
                <a:t>Virtualization Layer</a:t>
              </a:r>
            </a:p>
          </p:txBody>
        </p:sp>
        <p:sp>
          <p:nvSpPr>
            <p:cNvPr id="78" name="Rectangle 77">
              <a:extLst>
                <a:ext uri="{FF2B5EF4-FFF2-40B4-BE49-F238E27FC236}">
                  <a16:creationId xmlns:a16="http://schemas.microsoft.com/office/drawing/2014/main" id="{940D07D1-85C9-456C-B997-1C4E472D0C91}"/>
                </a:ext>
              </a:extLst>
            </p:cNvPr>
            <p:cNvSpPr/>
            <p:nvPr/>
          </p:nvSpPr>
          <p:spPr>
            <a:xfrm>
              <a:off x="6329208" y="3454473"/>
              <a:ext cx="977939" cy="345390"/>
            </a:xfrm>
            <a:prstGeom prst="rect">
              <a:avLst/>
            </a:prstGeom>
            <a:solidFill>
              <a:srgbClr val="003BC9">
                <a:lumMod val="40000"/>
                <a:lumOff val="60000"/>
              </a:srgbClr>
            </a:solidFill>
            <a:ln>
              <a:solidFill>
                <a:schemeClr val="accent1">
                  <a:lumMod val="60000"/>
                  <a:lumOff val="40000"/>
                </a:schemeClr>
              </a:solidFill>
            </a:ln>
          </p:spPr>
          <p:txBody>
            <a:bodyPr wrap="square" lIns="0" tIns="0" rIns="0" bIns="0" rtlCol="0" anchor="ctr">
              <a:noAutofit/>
            </a:bodyPr>
            <a:lstStyle/>
            <a:p>
              <a:pPr algn="ctr" defTabSz="685800">
                <a:defRPr/>
              </a:pPr>
              <a:r>
                <a:rPr lang="en-US" sz="825" b="1" kern="0" dirty="0">
                  <a:solidFill>
                    <a:srgbClr val="000000"/>
                  </a:solidFill>
                  <a:latin typeface="IBM Plex Sans"/>
                  <a:cs typeface="Arial"/>
                </a:rPr>
                <a:t>Caching &amp;</a:t>
              </a:r>
            </a:p>
            <a:p>
              <a:pPr algn="ctr" defTabSz="685800">
                <a:defRPr/>
              </a:pPr>
              <a:r>
                <a:rPr lang="en-US" sz="825" b="1" kern="0" dirty="0">
                  <a:solidFill>
                    <a:srgbClr val="000000"/>
                  </a:solidFill>
                  <a:latin typeface="IBM Plex Sans"/>
                  <a:cs typeface="Arial"/>
                </a:rPr>
                <a:t>Optimization</a:t>
              </a:r>
            </a:p>
          </p:txBody>
        </p:sp>
        <p:sp>
          <p:nvSpPr>
            <p:cNvPr id="79" name="Rectangle 78">
              <a:extLst>
                <a:ext uri="{FF2B5EF4-FFF2-40B4-BE49-F238E27FC236}">
                  <a16:creationId xmlns:a16="http://schemas.microsoft.com/office/drawing/2014/main" id="{8677FD56-19C8-4F14-AB0F-6B0DAD53F3C8}"/>
                </a:ext>
              </a:extLst>
            </p:cNvPr>
            <p:cNvSpPr/>
            <p:nvPr/>
          </p:nvSpPr>
          <p:spPr>
            <a:xfrm>
              <a:off x="3283343" y="3928544"/>
              <a:ext cx="4092365" cy="46306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solidFill>
                <a:schemeClr val="bg1"/>
              </a:solidFill>
            </a:ln>
          </p:spPr>
          <p:txBody>
            <a:bodyPr wrap="square" lIns="0" tIns="0" rIns="0" bIns="0" rtlCol="0" anchor="ctr">
              <a:noAutofit/>
            </a:bodyPr>
            <a:lstStyle/>
            <a:p>
              <a:pPr algn="ctr" defTabSz="685800">
                <a:defRPr/>
              </a:pPr>
              <a:r>
                <a:rPr lang="en-US" sz="1013" b="1" kern="0" dirty="0">
                  <a:solidFill>
                    <a:srgbClr val="000000"/>
                  </a:solidFill>
                  <a:latin typeface="IBM Plex Sans"/>
                  <a:cs typeface="Arial"/>
                </a:rPr>
                <a:t>Connection Layer</a:t>
              </a:r>
            </a:p>
            <a:p>
              <a:pPr algn="ctr" defTabSz="685800">
                <a:defRPr/>
              </a:pPr>
              <a:r>
                <a:rPr lang="en-US" sz="1013" kern="0" dirty="0">
                  <a:solidFill>
                    <a:srgbClr val="000000"/>
                  </a:solidFill>
                  <a:latin typeface="IBM Plex Sans"/>
                  <a:cs typeface="Arial"/>
                </a:rPr>
                <a:t>(Adaptors)</a:t>
              </a:r>
            </a:p>
          </p:txBody>
        </p:sp>
        <p:sp>
          <p:nvSpPr>
            <p:cNvPr id="80" name="Rectangle 79">
              <a:extLst>
                <a:ext uri="{FF2B5EF4-FFF2-40B4-BE49-F238E27FC236}">
                  <a16:creationId xmlns:a16="http://schemas.microsoft.com/office/drawing/2014/main" id="{51B6C9B1-0D36-43DE-A460-3BBD7F383E64}"/>
                </a:ext>
              </a:extLst>
            </p:cNvPr>
            <p:cNvSpPr/>
            <p:nvPr/>
          </p:nvSpPr>
          <p:spPr>
            <a:xfrm>
              <a:off x="381000" y="2879332"/>
              <a:ext cx="2242721" cy="1522364"/>
            </a:xfrm>
            <a:prstGeom prst="rect">
              <a:avLst/>
            </a:prstGeom>
            <a:solidFill>
              <a:srgbClr val="000E5E">
                <a:lumMod val="50000"/>
                <a:lumOff val="50000"/>
              </a:srgbClr>
            </a:solidFill>
            <a:ln>
              <a:solidFill>
                <a:schemeClr val="bg1"/>
              </a:solidFill>
            </a:ln>
          </p:spPr>
          <p:txBody>
            <a:bodyPr wrap="square" lIns="0" tIns="0" rIns="0" bIns="0" rtlCol="0" anchor="ctr">
              <a:noAutofit/>
            </a:bodyPr>
            <a:lstStyle/>
            <a:p>
              <a:pPr algn="ctr" defTabSz="685800">
                <a:defRPr/>
              </a:pPr>
              <a:r>
                <a:rPr lang="en-US" sz="1200" b="1" kern="0" dirty="0">
                  <a:solidFill>
                    <a:srgbClr val="FFFFFF"/>
                  </a:solidFill>
                  <a:latin typeface="IBM Plex Sans"/>
                  <a:cs typeface="Arial"/>
                </a:rPr>
                <a:t>Watson Knowledge Catalog</a:t>
              </a:r>
            </a:p>
            <a:p>
              <a:pPr algn="ctr" defTabSz="685800">
                <a:defRPr/>
              </a:pPr>
              <a:r>
                <a:rPr lang="en-US" sz="1200" kern="0" dirty="0">
                  <a:solidFill>
                    <a:srgbClr val="FFFFFF"/>
                  </a:solidFill>
                  <a:latin typeface="IBM Plex Sans"/>
                  <a:cs typeface="Arial"/>
                </a:rPr>
                <a:t>(Metadata)</a:t>
              </a:r>
            </a:p>
            <a:p>
              <a:pPr algn="ctr" defTabSz="685800">
                <a:defRPr/>
              </a:pPr>
              <a:endParaRPr lang="en-US" sz="825" kern="0" dirty="0">
                <a:solidFill>
                  <a:srgbClr val="000000"/>
                </a:solidFill>
                <a:latin typeface="IBM Plex Sans"/>
                <a:cs typeface="Arial"/>
              </a:endParaRPr>
            </a:p>
            <a:p>
              <a:pPr algn="ctr" defTabSz="685800">
                <a:defRPr/>
              </a:pPr>
              <a:endParaRPr lang="en-US" sz="825" kern="0" dirty="0">
                <a:solidFill>
                  <a:srgbClr val="000000"/>
                </a:solidFill>
                <a:latin typeface="IBM Plex Sans"/>
                <a:cs typeface="Arial"/>
              </a:endParaRPr>
            </a:p>
          </p:txBody>
        </p:sp>
        <p:cxnSp>
          <p:nvCxnSpPr>
            <p:cNvPr id="81" name="Straight Arrow Connector 80">
              <a:extLst>
                <a:ext uri="{FF2B5EF4-FFF2-40B4-BE49-F238E27FC236}">
                  <a16:creationId xmlns:a16="http://schemas.microsoft.com/office/drawing/2014/main" id="{246A52F9-1A7B-440A-92D9-2EF0B3F1D12A}"/>
                </a:ext>
              </a:extLst>
            </p:cNvPr>
            <p:cNvCxnSpPr>
              <a:cxnSpLocks/>
            </p:cNvCxnSpPr>
            <p:nvPr/>
          </p:nvCxnSpPr>
          <p:spPr>
            <a:xfrm flipV="1">
              <a:off x="2637404" y="3640514"/>
              <a:ext cx="624130" cy="5043"/>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cxnSp>
          <p:nvCxnSpPr>
            <p:cNvPr id="82" name="Straight Arrow Connector 81">
              <a:extLst>
                <a:ext uri="{FF2B5EF4-FFF2-40B4-BE49-F238E27FC236}">
                  <a16:creationId xmlns:a16="http://schemas.microsoft.com/office/drawing/2014/main" id="{55C7DA3B-FDE5-4CE0-87BE-3305E65EF9B7}"/>
                </a:ext>
              </a:extLst>
            </p:cNvPr>
            <p:cNvCxnSpPr>
              <a:cxnSpLocks/>
            </p:cNvCxnSpPr>
            <p:nvPr/>
          </p:nvCxnSpPr>
          <p:spPr>
            <a:xfrm flipV="1">
              <a:off x="2648481" y="4155034"/>
              <a:ext cx="624130" cy="5043"/>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sp>
          <p:nvSpPr>
            <p:cNvPr id="83" name="TextBox 82">
              <a:extLst>
                <a:ext uri="{FF2B5EF4-FFF2-40B4-BE49-F238E27FC236}">
                  <a16:creationId xmlns:a16="http://schemas.microsoft.com/office/drawing/2014/main" id="{E440FA1C-AC13-4D1E-9B2B-F6B2B3F6C64A}"/>
                </a:ext>
              </a:extLst>
            </p:cNvPr>
            <p:cNvSpPr txBox="1"/>
            <p:nvPr/>
          </p:nvSpPr>
          <p:spPr>
            <a:xfrm>
              <a:off x="1791488" y="1801557"/>
              <a:ext cx="1325577" cy="369332"/>
            </a:xfrm>
            <a:prstGeom prst="rect">
              <a:avLst/>
            </a:prstGeom>
            <a:noFill/>
          </p:spPr>
          <p:txBody>
            <a:bodyPr wrap="none" rtlCol="0">
              <a:spAutoFit/>
            </a:bodyPr>
            <a:lstStyle/>
            <a:p>
              <a:pPr algn="ctr" defTabSz="514350">
                <a:defRPr/>
              </a:pPr>
              <a:r>
                <a:rPr lang="en-US" sz="1200" b="1" dirty="0">
                  <a:solidFill>
                    <a:srgbClr val="000000"/>
                  </a:solidFill>
                  <a:latin typeface="IBM Plex Sans"/>
                </a:rPr>
                <a:t>Consumers</a:t>
              </a:r>
            </a:p>
          </p:txBody>
        </p:sp>
        <p:sp>
          <p:nvSpPr>
            <p:cNvPr id="84" name="TextBox 83">
              <a:extLst>
                <a:ext uri="{FF2B5EF4-FFF2-40B4-BE49-F238E27FC236}">
                  <a16:creationId xmlns:a16="http://schemas.microsoft.com/office/drawing/2014/main" id="{2BBA2134-EFD7-490C-B996-CFAE6F78713B}"/>
                </a:ext>
              </a:extLst>
            </p:cNvPr>
            <p:cNvSpPr txBox="1"/>
            <p:nvPr/>
          </p:nvSpPr>
          <p:spPr>
            <a:xfrm>
              <a:off x="1791488" y="5570083"/>
              <a:ext cx="1526487" cy="369332"/>
            </a:xfrm>
            <a:prstGeom prst="rect">
              <a:avLst/>
            </a:prstGeom>
            <a:noFill/>
          </p:spPr>
          <p:txBody>
            <a:bodyPr wrap="none" rtlCol="0">
              <a:spAutoFit/>
            </a:bodyPr>
            <a:lstStyle/>
            <a:p>
              <a:pPr algn="ctr" defTabSz="514350">
                <a:defRPr/>
              </a:pPr>
              <a:r>
                <a:rPr lang="en-US" sz="1200" b="1" dirty="0">
                  <a:solidFill>
                    <a:srgbClr val="000000"/>
                  </a:solidFill>
                  <a:latin typeface="IBM Plex Sans"/>
                </a:rPr>
                <a:t>Data Sources</a:t>
              </a:r>
            </a:p>
          </p:txBody>
        </p:sp>
        <p:sp>
          <p:nvSpPr>
            <p:cNvPr id="85" name="Can 23">
              <a:extLst>
                <a:ext uri="{FF2B5EF4-FFF2-40B4-BE49-F238E27FC236}">
                  <a16:creationId xmlns:a16="http://schemas.microsoft.com/office/drawing/2014/main" id="{D793799D-5DD8-4E06-9D1F-1496277DB886}"/>
                </a:ext>
              </a:extLst>
            </p:cNvPr>
            <p:cNvSpPr/>
            <p:nvPr/>
          </p:nvSpPr>
          <p:spPr>
            <a:xfrm>
              <a:off x="3428683" y="4976354"/>
              <a:ext cx="540945" cy="672757"/>
            </a:xfrm>
            <a:prstGeom prst="can">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50" b="1" kern="0" dirty="0">
                  <a:solidFill>
                    <a:schemeClr val="bg1"/>
                  </a:solidFill>
                  <a:latin typeface="IBM Plex Sans"/>
                  <a:cs typeface="Arial"/>
                </a:rPr>
                <a:t>Ware-houses</a:t>
              </a:r>
            </a:p>
          </p:txBody>
        </p:sp>
        <p:sp>
          <p:nvSpPr>
            <p:cNvPr id="86" name="Can 24">
              <a:extLst>
                <a:ext uri="{FF2B5EF4-FFF2-40B4-BE49-F238E27FC236}">
                  <a16:creationId xmlns:a16="http://schemas.microsoft.com/office/drawing/2014/main" id="{C9885BE6-CF8A-4874-96B4-B5A562269806}"/>
                </a:ext>
              </a:extLst>
            </p:cNvPr>
            <p:cNvSpPr/>
            <p:nvPr/>
          </p:nvSpPr>
          <p:spPr>
            <a:xfrm>
              <a:off x="4080821" y="5286543"/>
              <a:ext cx="540945" cy="672757"/>
            </a:xfrm>
            <a:prstGeom prst="can">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50" b="1" kern="0" dirty="0">
                  <a:solidFill>
                    <a:schemeClr val="bg1"/>
                  </a:solidFill>
                  <a:latin typeface="IBM Plex Sans"/>
                  <a:cs typeface="Arial"/>
                </a:rPr>
                <a:t>Marts</a:t>
              </a:r>
            </a:p>
          </p:txBody>
        </p:sp>
        <p:sp>
          <p:nvSpPr>
            <p:cNvPr id="87" name="Can 25">
              <a:extLst>
                <a:ext uri="{FF2B5EF4-FFF2-40B4-BE49-F238E27FC236}">
                  <a16:creationId xmlns:a16="http://schemas.microsoft.com/office/drawing/2014/main" id="{0E3E8A01-D392-4D84-AD0D-FB1226858CFF}"/>
                </a:ext>
              </a:extLst>
            </p:cNvPr>
            <p:cNvSpPr/>
            <p:nvPr/>
          </p:nvSpPr>
          <p:spPr>
            <a:xfrm>
              <a:off x="4720598" y="5683943"/>
              <a:ext cx="540945" cy="672757"/>
            </a:xfrm>
            <a:prstGeom prst="can">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50" b="1" kern="0" dirty="0">
                  <a:solidFill>
                    <a:schemeClr val="bg1"/>
                  </a:solidFill>
                  <a:latin typeface="IBM Plex Sans"/>
                  <a:cs typeface="Arial"/>
                </a:rPr>
                <a:t>Cloud</a:t>
              </a:r>
            </a:p>
          </p:txBody>
        </p:sp>
        <p:sp>
          <p:nvSpPr>
            <p:cNvPr id="88" name="Can 26">
              <a:extLst>
                <a:ext uri="{FF2B5EF4-FFF2-40B4-BE49-F238E27FC236}">
                  <a16:creationId xmlns:a16="http://schemas.microsoft.com/office/drawing/2014/main" id="{67741BCF-19AE-45F3-B480-73350E29615A}"/>
                </a:ext>
              </a:extLst>
            </p:cNvPr>
            <p:cNvSpPr/>
            <p:nvPr/>
          </p:nvSpPr>
          <p:spPr>
            <a:xfrm>
              <a:off x="5423658" y="5683943"/>
              <a:ext cx="540945" cy="672757"/>
            </a:xfrm>
            <a:prstGeom prst="can">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50" b="1" kern="0" dirty="0">
                  <a:solidFill>
                    <a:schemeClr val="bg1"/>
                  </a:solidFill>
                  <a:latin typeface="IBM Plex Sans"/>
                  <a:cs typeface="Arial"/>
                </a:rPr>
                <a:t>Applica-tions</a:t>
              </a:r>
            </a:p>
          </p:txBody>
        </p:sp>
        <p:sp>
          <p:nvSpPr>
            <p:cNvPr id="89" name="Can 27">
              <a:extLst>
                <a:ext uri="{FF2B5EF4-FFF2-40B4-BE49-F238E27FC236}">
                  <a16:creationId xmlns:a16="http://schemas.microsoft.com/office/drawing/2014/main" id="{6D3AFD75-D611-4260-AB35-47DE900C18F4}"/>
                </a:ext>
              </a:extLst>
            </p:cNvPr>
            <p:cNvSpPr/>
            <p:nvPr/>
          </p:nvSpPr>
          <p:spPr>
            <a:xfrm>
              <a:off x="6115780" y="5292593"/>
              <a:ext cx="540945" cy="672757"/>
            </a:xfrm>
            <a:prstGeom prst="can">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50" b="1" kern="0" dirty="0">
                  <a:solidFill>
                    <a:schemeClr val="bg1"/>
                  </a:solidFill>
                  <a:latin typeface="IBM Plex Sans"/>
                  <a:cs typeface="Arial"/>
                </a:rPr>
                <a:t>Web</a:t>
              </a:r>
            </a:p>
            <a:p>
              <a:pPr algn="ctr"/>
              <a:r>
                <a:rPr lang="en-US" sz="750" b="1" kern="0" dirty="0">
                  <a:solidFill>
                    <a:schemeClr val="bg1"/>
                  </a:solidFill>
                  <a:latin typeface="IBM Plex Sans"/>
                  <a:cs typeface="Arial"/>
                </a:rPr>
                <a:t>Services</a:t>
              </a:r>
            </a:p>
          </p:txBody>
        </p:sp>
        <p:sp>
          <p:nvSpPr>
            <p:cNvPr id="90" name="Can 28">
              <a:extLst>
                <a:ext uri="{FF2B5EF4-FFF2-40B4-BE49-F238E27FC236}">
                  <a16:creationId xmlns:a16="http://schemas.microsoft.com/office/drawing/2014/main" id="{0912A999-7FBE-4BD3-B5DF-9D2DBFBD9D3E}"/>
                </a:ext>
              </a:extLst>
            </p:cNvPr>
            <p:cNvSpPr/>
            <p:nvPr/>
          </p:nvSpPr>
          <p:spPr>
            <a:xfrm>
              <a:off x="2797105" y="4702878"/>
              <a:ext cx="540945" cy="672757"/>
            </a:xfrm>
            <a:prstGeom prst="can">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50" b="1" kern="0" dirty="0">
                  <a:solidFill>
                    <a:schemeClr val="bg1"/>
                  </a:solidFill>
                  <a:latin typeface="IBM Plex Sans"/>
                  <a:cs typeface="Arial"/>
                </a:rPr>
                <a:t>Data Lakes</a:t>
              </a:r>
            </a:p>
          </p:txBody>
        </p:sp>
        <p:sp>
          <p:nvSpPr>
            <p:cNvPr id="91" name="Can 29">
              <a:extLst>
                <a:ext uri="{FF2B5EF4-FFF2-40B4-BE49-F238E27FC236}">
                  <a16:creationId xmlns:a16="http://schemas.microsoft.com/office/drawing/2014/main" id="{1ED478DB-A2E2-4B2B-A811-8DD4EB0B225D}"/>
                </a:ext>
              </a:extLst>
            </p:cNvPr>
            <p:cNvSpPr/>
            <p:nvPr/>
          </p:nvSpPr>
          <p:spPr>
            <a:xfrm>
              <a:off x="6766202" y="4989282"/>
              <a:ext cx="540945" cy="672757"/>
            </a:xfrm>
            <a:prstGeom prst="can">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50" b="1" kern="0" dirty="0">
                  <a:solidFill>
                    <a:schemeClr val="bg1"/>
                  </a:solidFill>
                  <a:latin typeface="IBM Plex Sans"/>
                  <a:cs typeface="Arial"/>
                </a:rPr>
                <a:t>Files</a:t>
              </a:r>
            </a:p>
          </p:txBody>
        </p:sp>
        <p:sp>
          <p:nvSpPr>
            <p:cNvPr id="92" name="Can 30">
              <a:extLst>
                <a:ext uri="{FF2B5EF4-FFF2-40B4-BE49-F238E27FC236}">
                  <a16:creationId xmlns:a16="http://schemas.microsoft.com/office/drawing/2014/main" id="{85F6440D-393F-48F2-8B0C-82AF1A9C2958}"/>
                </a:ext>
              </a:extLst>
            </p:cNvPr>
            <p:cNvSpPr/>
            <p:nvPr/>
          </p:nvSpPr>
          <p:spPr>
            <a:xfrm>
              <a:off x="7404513" y="4717476"/>
              <a:ext cx="540945" cy="672757"/>
            </a:xfrm>
            <a:prstGeom prst="can">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750" b="1" kern="0" dirty="0">
                  <a:solidFill>
                    <a:schemeClr val="bg1"/>
                  </a:solidFill>
                  <a:latin typeface="IBM Plex Sans"/>
                  <a:cs typeface="Arial"/>
                </a:rPr>
                <a:t>NoSQL</a:t>
              </a:r>
            </a:p>
          </p:txBody>
        </p:sp>
        <p:cxnSp>
          <p:nvCxnSpPr>
            <p:cNvPr id="93" name="Straight Arrow Connector 92">
              <a:extLst>
                <a:ext uri="{FF2B5EF4-FFF2-40B4-BE49-F238E27FC236}">
                  <a16:creationId xmlns:a16="http://schemas.microsoft.com/office/drawing/2014/main" id="{743C1393-F6E6-4855-A125-945DB94349FE}"/>
                </a:ext>
              </a:extLst>
            </p:cNvPr>
            <p:cNvCxnSpPr>
              <a:cxnSpLocks/>
            </p:cNvCxnSpPr>
            <p:nvPr/>
          </p:nvCxnSpPr>
          <p:spPr>
            <a:xfrm flipH="1">
              <a:off x="5686427" y="4427164"/>
              <a:ext cx="4470" cy="1221225"/>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cxnSp>
          <p:nvCxnSpPr>
            <p:cNvPr id="94" name="Straight Arrow Connector 93">
              <a:extLst>
                <a:ext uri="{FF2B5EF4-FFF2-40B4-BE49-F238E27FC236}">
                  <a16:creationId xmlns:a16="http://schemas.microsoft.com/office/drawing/2014/main" id="{C39FE12D-BFC8-416B-A01C-D42BC7AD660B}"/>
                </a:ext>
              </a:extLst>
            </p:cNvPr>
            <p:cNvCxnSpPr>
              <a:cxnSpLocks/>
            </p:cNvCxnSpPr>
            <p:nvPr/>
          </p:nvCxnSpPr>
          <p:spPr>
            <a:xfrm flipH="1">
              <a:off x="4986601" y="4427164"/>
              <a:ext cx="4470" cy="1221225"/>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cxnSp>
          <p:nvCxnSpPr>
            <p:cNvPr id="95" name="Straight Arrow Connector 94">
              <a:extLst>
                <a:ext uri="{FF2B5EF4-FFF2-40B4-BE49-F238E27FC236}">
                  <a16:creationId xmlns:a16="http://schemas.microsoft.com/office/drawing/2014/main" id="{C9FA7B1E-03B9-4C15-B190-15BDBA570BEC}"/>
                </a:ext>
              </a:extLst>
            </p:cNvPr>
            <p:cNvCxnSpPr>
              <a:cxnSpLocks/>
              <a:endCxn id="91" idx="1"/>
            </p:cNvCxnSpPr>
            <p:nvPr/>
          </p:nvCxnSpPr>
          <p:spPr>
            <a:xfrm>
              <a:off x="6677968" y="4427164"/>
              <a:ext cx="358707" cy="562118"/>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cxnSp>
          <p:nvCxnSpPr>
            <p:cNvPr id="96" name="Straight Arrow Connector 95">
              <a:extLst>
                <a:ext uri="{FF2B5EF4-FFF2-40B4-BE49-F238E27FC236}">
                  <a16:creationId xmlns:a16="http://schemas.microsoft.com/office/drawing/2014/main" id="{3B86510D-B535-498E-A50C-DAA2A183A0F7}"/>
                </a:ext>
              </a:extLst>
            </p:cNvPr>
            <p:cNvCxnSpPr>
              <a:cxnSpLocks/>
              <a:endCxn id="86" idx="1"/>
            </p:cNvCxnSpPr>
            <p:nvPr/>
          </p:nvCxnSpPr>
          <p:spPr>
            <a:xfrm flipH="1">
              <a:off x="4351293" y="4427164"/>
              <a:ext cx="97996" cy="859379"/>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cxnSp>
          <p:nvCxnSpPr>
            <p:cNvPr id="97" name="Straight Arrow Connector 96">
              <a:extLst>
                <a:ext uri="{FF2B5EF4-FFF2-40B4-BE49-F238E27FC236}">
                  <a16:creationId xmlns:a16="http://schemas.microsoft.com/office/drawing/2014/main" id="{80C333DB-C29B-46DA-AD9B-48EA2154021E}"/>
                </a:ext>
              </a:extLst>
            </p:cNvPr>
            <p:cNvCxnSpPr>
              <a:cxnSpLocks/>
            </p:cNvCxnSpPr>
            <p:nvPr/>
          </p:nvCxnSpPr>
          <p:spPr>
            <a:xfrm>
              <a:off x="6231212" y="4427164"/>
              <a:ext cx="97996" cy="859379"/>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cxnSp>
          <p:nvCxnSpPr>
            <p:cNvPr id="98" name="Straight Arrow Connector 97">
              <a:extLst>
                <a:ext uri="{FF2B5EF4-FFF2-40B4-BE49-F238E27FC236}">
                  <a16:creationId xmlns:a16="http://schemas.microsoft.com/office/drawing/2014/main" id="{6906E4A5-2229-434A-91C7-3D9863662EFE}"/>
                </a:ext>
              </a:extLst>
            </p:cNvPr>
            <p:cNvCxnSpPr>
              <a:cxnSpLocks/>
            </p:cNvCxnSpPr>
            <p:nvPr/>
          </p:nvCxnSpPr>
          <p:spPr>
            <a:xfrm flipH="1">
              <a:off x="3829078" y="4433817"/>
              <a:ext cx="235444" cy="563067"/>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cxnSp>
          <p:nvCxnSpPr>
            <p:cNvPr id="99" name="Straight Arrow Connector 98">
              <a:extLst>
                <a:ext uri="{FF2B5EF4-FFF2-40B4-BE49-F238E27FC236}">
                  <a16:creationId xmlns:a16="http://schemas.microsoft.com/office/drawing/2014/main" id="{29132ED4-E670-40DD-B3C5-44A632916D20}"/>
                </a:ext>
              </a:extLst>
            </p:cNvPr>
            <p:cNvCxnSpPr>
              <a:cxnSpLocks/>
            </p:cNvCxnSpPr>
            <p:nvPr/>
          </p:nvCxnSpPr>
          <p:spPr>
            <a:xfrm flipH="1">
              <a:off x="3300578" y="4427164"/>
              <a:ext cx="344483" cy="271841"/>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grpSp>
          <p:nvGrpSpPr>
            <p:cNvPr id="100" name="Group 99">
              <a:extLst>
                <a:ext uri="{FF2B5EF4-FFF2-40B4-BE49-F238E27FC236}">
                  <a16:creationId xmlns:a16="http://schemas.microsoft.com/office/drawing/2014/main" id="{DEF339F2-4162-4658-820B-D894DBDDDB54}"/>
                </a:ext>
              </a:extLst>
            </p:cNvPr>
            <p:cNvGrpSpPr/>
            <p:nvPr/>
          </p:nvGrpSpPr>
          <p:grpSpPr>
            <a:xfrm>
              <a:off x="1104910" y="3921125"/>
              <a:ext cx="563386" cy="425707"/>
              <a:chOff x="8026075" y="2183812"/>
              <a:chExt cx="323555" cy="438796"/>
            </a:xfrm>
          </p:grpSpPr>
          <p:sp>
            <p:nvSpPr>
              <p:cNvPr id="104" name="Oval 103">
                <a:extLst>
                  <a:ext uri="{FF2B5EF4-FFF2-40B4-BE49-F238E27FC236}">
                    <a16:creationId xmlns:a16="http://schemas.microsoft.com/office/drawing/2014/main" id="{2CE22ADA-D2F5-453A-A866-2345D63A6E70}"/>
                  </a:ext>
                </a:extLst>
              </p:cNvPr>
              <p:cNvSpPr/>
              <p:nvPr/>
            </p:nvSpPr>
            <p:spPr>
              <a:xfrm>
                <a:off x="8044830" y="2183812"/>
                <a:ext cx="45719" cy="45719"/>
              </a:xfrm>
              <a:prstGeom prst="ellipse">
                <a:avLst/>
              </a:prstGeom>
              <a:solidFill>
                <a:srgbClr val="000000"/>
              </a:solidFill>
            </p:spPr>
            <p:txBody>
              <a:bodyPr wrap="square" lIns="0" tIns="0" rIns="0" bIns="0" rtlCol="0" anchor="ctr">
                <a:noAutofit/>
              </a:bodyPr>
              <a:lstStyle/>
              <a:p>
                <a:pPr algn="ctr" defTabSz="685800">
                  <a:defRPr/>
                </a:pPr>
                <a:endParaRPr lang="en-US" sz="900" kern="0" dirty="0">
                  <a:solidFill>
                    <a:srgbClr val="FFFFFF"/>
                  </a:solidFill>
                  <a:latin typeface="IBM Plex Sans"/>
                  <a:cs typeface="Arial"/>
                </a:endParaRPr>
              </a:p>
            </p:txBody>
          </p:sp>
          <p:sp>
            <p:nvSpPr>
              <p:cNvPr id="105" name="Oval 104">
                <a:extLst>
                  <a:ext uri="{FF2B5EF4-FFF2-40B4-BE49-F238E27FC236}">
                    <a16:creationId xmlns:a16="http://schemas.microsoft.com/office/drawing/2014/main" id="{E069D7EE-7A97-4BE8-BDE4-ED82C3429D0F}"/>
                  </a:ext>
                </a:extLst>
              </p:cNvPr>
              <p:cNvSpPr/>
              <p:nvPr/>
            </p:nvSpPr>
            <p:spPr>
              <a:xfrm>
                <a:off x="8143311" y="2315430"/>
                <a:ext cx="45719" cy="45719"/>
              </a:xfrm>
              <a:prstGeom prst="ellipse">
                <a:avLst/>
              </a:prstGeom>
              <a:solidFill>
                <a:srgbClr val="000000"/>
              </a:solidFill>
            </p:spPr>
            <p:txBody>
              <a:bodyPr wrap="square" lIns="0" tIns="0" rIns="0" bIns="0" rtlCol="0" anchor="ctr">
                <a:noAutofit/>
              </a:bodyPr>
              <a:lstStyle/>
              <a:p>
                <a:pPr algn="ctr" defTabSz="685800">
                  <a:defRPr/>
                </a:pPr>
                <a:endParaRPr lang="en-US" sz="900" kern="0" dirty="0">
                  <a:solidFill>
                    <a:srgbClr val="FFFFFF"/>
                  </a:solidFill>
                  <a:latin typeface="IBM Plex Sans"/>
                  <a:cs typeface="Arial"/>
                </a:endParaRPr>
              </a:p>
            </p:txBody>
          </p:sp>
          <p:sp>
            <p:nvSpPr>
              <p:cNvPr id="106" name="Oval 105">
                <a:extLst>
                  <a:ext uri="{FF2B5EF4-FFF2-40B4-BE49-F238E27FC236}">
                    <a16:creationId xmlns:a16="http://schemas.microsoft.com/office/drawing/2014/main" id="{37DA73A7-7A42-4B6B-A508-8F65B4CD3C78}"/>
                  </a:ext>
                </a:extLst>
              </p:cNvPr>
              <p:cNvSpPr/>
              <p:nvPr/>
            </p:nvSpPr>
            <p:spPr>
              <a:xfrm>
                <a:off x="8303910" y="2393316"/>
                <a:ext cx="45719" cy="45719"/>
              </a:xfrm>
              <a:prstGeom prst="ellipse">
                <a:avLst/>
              </a:prstGeom>
              <a:solidFill>
                <a:srgbClr val="000000"/>
              </a:solidFill>
            </p:spPr>
            <p:txBody>
              <a:bodyPr wrap="square" lIns="0" tIns="0" rIns="0" bIns="0" rtlCol="0" anchor="ctr">
                <a:noAutofit/>
              </a:bodyPr>
              <a:lstStyle/>
              <a:p>
                <a:pPr algn="ctr" defTabSz="685800">
                  <a:defRPr/>
                </a:pPr>
                <a:endParaRPr lang="en-US" sz="900" kern="0" dirty="0">
                  <a:solidFill>
                    <a:srgbClr val="FFFFFF"/>
                  </a:solidFill>
                  <a:latin typeface="IBM Plex Sans"/>
                  <a:cs typeface="Arial"/>
                </a:endParaRPr>
              </a:p>
            </p:txBody>
          </p:sp>
          <p:sp>
            <p:nvSpPr>
              <p:cNvPr id="107" name="Oval 106">
                <a:extLst>
                  <a:ext uri="{FF2B5EF4-FFF2-40B4-BE49-F238E27FC236}">
                    <a16:creationId xmlns:a16="http://schemas.microsoft.com/office/drawing/2014/main" id="{4264E95A-34E9-42BA-854B-516B193943B3}"/>
                  </a:ext>
                </a:extLst>
              </p:cNvPr>
              <p:cNvSpPr/>
              <p:nvPr/>
            </p:nvSpPr>
            <p:spPr>
              <a:xfrm>
                <a:off x="8026075" y="2428444"/>
                <a:ext cx="45719" cy="45719"/>
              </a:xfrm>
              <a:prstGeom prst="ellipse">
                <a:avLst/>
              </a:prstGeom>
              <a:solidFill>
                <a:srgbClr val="000000"/>
              </a:solidFill>
            </p:spPr>
            <p:txBody>
              <a:bodyPr wrap="square" lIns="0" tIns="0" rIns="0" bIns="0" rtlCol="0" anchor="ctr">
                <a:noAutofit/>
              </a:bodyPr>
              <a:lstStyle/>
              <a:p>
                <a:pPr algn="ctr" defTabSz="685800">
                  <a:defRPr/>
                </a:pPr>
                <a:endParaRPr lang="en-US" sz="900" kern="0" dirty="0">
                  <a:solidFill>
                    <a:srgbClr val="FFFFFF"/>
                  </a:solidFill>
                  <a:latin typeface="IBM Plex Sans"/>
                  <a:cs typeface="Arial"/>
                </a:endParaRPr>
              </a:p>
            </p:txBody>
          </p:sp>
          <p:sp>
            <p:nvSpPr>
              <p:cNvPr id="108" name="Oval 107">
                <a:extLst>
                  <a:ext uri="{FF2B5EF4-FFF2-40B4-BE49-F238E27FC236}">
                    <a16:creationId xmlns:a16="http://schemas.microsoft.com/office/drawing/2014/main" id="{0EEAA0B4-DC38-47CF-8114-EDF5ABF619A5}"/>
                  </a:ext>
                </a:extLst>
              </p:cNvPr>
              <p:cNvSpPr/>
              <p:nvPr/>
            </p:nvSpPr>
            <p:spPr>
              <a:xfrm>
                <a:off x="8303911" y="2206671"/>
                <a:ext cx="45719" cy="45719"/>
              </a:xfrm>
              <a:prstGeom prst="ellipse">
                <a:avLst/>
              </a:prstGeom>
              <a:solidFill>
                <a:srgbClr val="000000"/>
              </a:solidFill>
            </p:spPr>
            <p:txBody>
              <a:bodyPr wrap="square" lIns="0" tIns="0" rIns="0" bIns="0" rtlCol="0" anchor="ctr">
                <a:noAutofit/>
              </a:bodyPr>
              <a:lstStyle/>
              <a:p>
                <a:pPr algn="ctr" defTabSz="685800">
                  <a:defRPr/>
                </a:pPr>
                <a:endParaRPr lang="en-US" sz="900" kern="0" dirty="0">
                  <a:solidFill>
                    <a:srgbClr val="FFFFFF"/>
                  </a:solidFill>
                  <a:latin typeface="IBM Plex Sans"/>
                  <a:cs typeface="Arial"/>
                </a:endParaRPr>
              </a:p>
            </p:txBody>
          </p:sp>
          <p:sp>
            <p:nvSpPr>
              <p:cNvPr id="109" name="Oval 108">
                <a:extLst>
                  <a:ext uri="{FF2B5EF4-FFF2-40B4-BE49-F238E27FC236}">
                    <a16:creationId xmlns:a16="http://schemas.microsoft.com/office/drawing/2014/main" id="{2454907F-B1C7-466A-B3F2-3E7CA99D56CE}"/>
                  </a:ext>
                </a:extLst>
              </p:cNvPr>
              <p:cNvSpPr/>
              <p:nvPr/>
            </p:nvSpPr>
            <p:spPr>
              <a:xfrm>
                <a:off x="8189030" y="2576889"/>
                <a:ext cx="45719" cy="45719"/>
              </a:xfrm>
              <a:prstGeom prst="ellipse">
                <a:avLst/>
              </a:prstGeom>
              <a:solidFill>
                <a:srgbClr val="000000"/>
              </a:solidFill>
            </p:spPr>
            <p:txBody>
              <a:bodyPr wrap="square" lIns="0" tIns="0" rIns="0" bIns="0" rtlCol="0" anchor="ctr">
                <a:noAutofit/>
              </a:bodyPr>
              <a:lstStyle/>
              <a:p>
                <a:pPr algn="ctr" defTabSz="685800">
                  <a:defRPr/>
                </a:pPr>
                <a:endParaRPr lang="en-US" sz="900" kern="0" dirty="0">
                  <a:solidFill>
                    <a:srgbClr val="FFFFFF"/>
                  </a:solidFill>
                  <a:latin typeface="IBM Plex Sans"/>
                  <a:cs typeface="Arial"/>
                </a:endParaRPr>
              </a:p>
            </p:txBody>
          </p:sp>
          <p:cxnSp>
            <p:nvCxnSpPr>
              <p:cNvPr id="110" name="Straight Connector 109">
                <a:extLst>
                  <a:ext uri="{FF2B5EF4-FFF2-40B4-BE49-F238E27FC236}">
                    <a16:creationId xmlns:a16="http://schemas.microsoft.com/office/drawing/2014/main" id="{F0CCD054-F764-4A68-910C-7B399205A248}"/>
                  </a:ext>
                </a:extLst>
              </p:cNvPr>
              <p:cNvCxnSpPr>
                <a:cxnSpLocks/>
                <a:endCxn id="105" idx="4"/>
              </p:cNvCxnSpPr>
              <p:nvPr/>
            </p:nvCxnSpPr>
            <p:spPr>
              <a:xfrm>
                <a:off x="8067183" y="2209440"/>
                <a:ext cx="98988" cy="151709"/>
              </a:xfrm>
              <a:prstGeom prst="line">
                <a:avLst/>
              </a:prstGeom>
              <a:noFill/>
              <a:ln w="9525" cap="flat" cmpd="sng" algn="ctr">
                <a:solidFill>
                  <a:srgbClr val="000000">
                    <a:shade val="95000"/>
                    <a:satMod val="105000"/>
                  </a:srgbClr>
                </a:solidFill>
                <a:prstDash val="solid"/>
              </a:ln>
              <a:effectLst/>
            </p:spPr>
          </p:cxnSp>
          <p:cxnSp>
            <p:nvCxnSpPr>
              <p:cNvPr id="111" name="Straight Connector 110">
                <a:extLst>
                  <a:ext uri="{FF2B5EF4-FFF2-40B4-BE49-F238E27FC236}">
                    <a16:creationId xmlns:a16="http://schemas.microsoft.com/office/drawing/2014/main" id="{40770F70-CE47-48BF-B096-8802C694AACB}"/>
                  </a:ext>
                </a:extLst>
              </p:cNvPr>
              <p:cNvCxnSpPr>
                <a:cxnSpLocks/>
                <a:stCxn id="105" idx="4"/>
                <a:endCxn id="109" idx="4"/>
              </p:cNvCxnSpPr>
              <p:nvPr/>
            </p:nvCxnSpPr>
            <p:spPr>
              <a:xfrm>
                <a:off x="8166171" y="2361149"/>
                <a:ext cx="45719" cy="261459"/>
              </a:xfrm>
              <a:prstGeom prst="line">
                <a:avLst/>
              </a:prstGeom>
              <a:noFill/>
              <a:ln w="9525" cap="flat" cmpd="sng" algn="ctr">
                <a:solidFill>
                  <a:srgbClr val="000000">
                    <a:shade val="95000"/>
                    <a:satMod val="105000"/>
                  </a:srgbClr>
                </a:solidFill>
                <a:prstDash val="solid"/>
              </a:ln>
              <a:effectLst/>
            </p:spPr>
          </p:cxnSp>
          <p:cxnSp>
            <p:nvCxnSpPr>
              <p:cNvPr id="112" name="Straight Connector 111">
                <a:extLst>
                  <a:ext uri="{FF2B5EF4-FFF2-40B4-BE49-F238E27FC236}">
                    <a16:creationId xmlns:a16="http://schemas.microsoft.com/office/drawing/2014/main" id="{2ECDEEDB-5469-4D60-8064-8FFA7EB54A8F}"/>
                  </a:ext>
                </a:extLst>
              </p:cNvPr>
              <p:cNvCxnSpPr>
                <a:cxnSpLocks/>
                <a:stCxn id="106" idx="0"/>
                <a:endCxn id="109" idx="4"/>
              </p:cNvCxnSpPr>
              <p:nvPr/>
            </p:nvCxnSpPr>
            <p:spPr>
              <a:xfrm flipH="1">
                <a:off x="8211890" y="2393316"/>
                <a:ext cx="114880" cy="229292"/>
              </a:xfrm>
              <a:prstGeom prst="line">
                <a:avLst/>
              </a:prstGeom>
              <a:noFill/>
              <a:ln w="9525" cap="flat" cmpd="sng" algn="ctr">
                <a:solidFill>
                  <a:srgbClr val="000000">
                    <a:shade val="95000"/>
                    <a:satMod val="105000"/>
                  </a:srgbClr>
                </a:solidFill>
                <a:prstDash val="solid"/>
              </a:ln>
              <a:effectLst/>
            </p:spPr>
          </p:cxnSp>
          <p:cxnSp>
            <p:nvCxnSpPr>
              <p:cNvPr id="113" name="Straight Connector 112">
                <a:extLst>
                  <a:ext uri="{FF2B5EF4-FFF2-40B4-BE49-F238E27FC236}">
                    <a16:creationId xmlns:a16="http://schemas.microsoft.com/office/drawing/2014/main" id="{41512351-9B1C-4D7E-BB7D-4C6170577196}"/>
                  </a:ext>
                </a:extLst>
              </p:cNvPr>
              <p:cNvCxnSpPr>
                <a:cxnSpLocks/>
                <a:stCxn id="108" idx="2"/>
              </p:cNvCxnSpPr>
              <p:nvPr/>
            </p:nvCxnSpPr>
            <p:spPr>
              <a:xfrm flipH="1">
                <a:off x="8177601" y="2229531"/>
                <a:ext cx="126310" cy="105859"/>
              </a:xfrm>
              <a:prstGeom prst="line">
                <a:avLst/>
              </a:prstGeom>
              <a:noFill/>
              <a:ln w="9525" cap="flat" cmpd="sng" algn="ctr">
                <a:solidFill>
                  <a:srgbClr val="000000">
                    <a:shade val="95000"/>
                    <a:satMod val="105000"/>
                  </a:srgbClr>
                </a:solidFill>
                <a:prstDash val="solid"/>
              </a:ln>
              <a:effectLst/>
            </p:spPr>
          </p:cxnSp>
          <p:cxnSp>
            <p:nvCxnSpPr>
              <p:cNvPr id="114" name="Straight Connector 113">
                <a:extLst>
                  <a:ext uri="{FF2B5EF4-FFF2-40B4-BE49-F238E27FC236}">
                    <a16:creationId xmlns:a16="http://schemas.microsoft.com/office/drawing/2014/main" id="{6758DCE7-C294-4F2B-875B-1799AA0E2416}"/>
                  </a:ext>
                </a:extLst>
              </p:cNvPr>
              <p:cNvCxnSpPr>
                <a:cxnSpLocks/>
                <a:stCxn id="105" idx="3"/>
                <a:endCxn id="107" idx="2"/>
              </p:cNvCxnSpPr>
              <p:nvPr/>
            </p:nvCxnSpPr>
            <p:spPr>
              <a:xfrm flipH="1">
                <a:off x="8026075" y="2354454"/>
                <a:ext cx="123931" cy="96850"/>
              </a:xfrm>
              <a:prstGeom prst="line">
                <a:avLst/>
              </a:prstGeom>
              <a:noFill/>
              <a:ln w="9525" cap="flat" cmpd="sng" algn="ctr">
                <a:solidFill>
                  <a:srgbClr val="000000">
                    <a:shade val="95000"/>
                    <a:satMod val="105000"/>
                  </a:srgbClr>
                </a:solidFill>
                <a:prstDash val="solid"/>
              </a:ln>
              <a:effectLst/>
            </p:spPr>
          </p:cxnSp>
          <p:cxnSp>
            <p:nvCxnSpPr>
              <p:cNvPr id="115" name="Straight Connector 114">
                <a:extLst>
                  <a:ext uri="{FF2B5EF4-FFF2-40B4-BE49-F238E27FC236}">
                    <a16:creationId xmlns:a16="http://schemas.microsoft.com/office/drawing/2014/main" id="{30EC0C86-A465-4B60-8AF0-C45B7138D5A7}"/>
                  </a:ext>
                </a:extLst>
              </p:cNvPr>
              <p:cNvCxnSpPr>
                <a:cxnSpLocks/>
                <a:stCxn id="106" idx="6"/>
                <a:endCxn id="105" idx="3"/>
              </p:cNvCxnSpPr>
              <p:nvPr/>
            </p:nvCxnSpPr>
            <p:spPr>
              <a:xfrm flipH="1" flipV="1">
                <a:off x="8150006" y="2354454"/>
                <a:ext cx="199623" cy="61722"/>
              </a:xfrm>
              <a:prstGeom prst="line">
                <a:avLst/>
              </a:prstGeom>
              <a:noFill/>
              <a:ln w="9525" cap="flat" cmpd="sng" algn="ctr">
                <a:solidFill>
                  <a:srgbClr val="000000">
                    <a:shade val="95000"/>
                    <a:satMod val="105000"/>
                  </a:srgbClr>
                </a:solidFill>
                <a:prstDash val="solid"/>
              </a:ln>
              <a:effectLst/>
            </p:spPr>
          </p:cxnSp>
        </p:grpSp>
        <p:cxnSp>
          <p:nvCxnSpPr>
            <p:cNvPr id="101" name="Straight Arrow Connector 100">
              <a:extLst>
                <a:ext uri="{FF2B5EF4-FFF2-40B4-BE49-F238E27FC236}">
                  <a16:creationId xmlns:a16="http://schemas.microsoft.com/office/drawing/2014/main" id="{77637BA3-75DA-48F3-B64B-4224F9C807CB}"/>
                </a:ext>
              </a:extLst>
            </p:cNvPr>
            <p:cNvCxnSpPr>
              <a:cxnSpLocks/>
            </p:cNvCxnSpPr>
            <p:nvPr/>
          </p:nvCxnSpPr>
          <p:spPr>
            <a:xfrm>
              <a:off x="7069693" y="4427164"/>
              <a:ext cx="337485" cy="302655"/>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sp>
          <p:nvSpPr>
            <p:cNvPr id="102" name="TextBox 101">
              <a:extLst>
                <a:ext uri="{FF2B5EF4-FFF2-40B4-BE49-F238E27FC236}">
                  <a16:creationId xmlns:a16="http://schemas.microsoft.com/office/drawing/2014/main" id="{E7C4D55E-0EEB-4923-8620-4BD3F17A0DB1}"/>
                </a:ext>
              </a:extLst>
            </p:cNvPr>
            <p:cNvSpPr txBox="1"/>
            <p:nvPr/>
          </p:nvSpPr>
          <p:spPr>
            <a:xfrm>
              <a:off x="7439273" y="3336351"/>
              <a:ext cx="1464505" cy="615553"/>
            </a:xfrm>
            <a:prstGeom prst="rect">
              <a:avLst/>
            </a:prstGeom>
            <a:noFill/>
          </p:spPr>
          <p:txBody>
            <a:bodyPr wrap="none" rtlCol="0">
              <a:spAutoFit/>
            </a:bodyPr>
            <a:lstStyle/>
            <a:p>
              <a:pPr algn="ctr" defTabSz="514350">
                <a:defRPr/>
              </a:pPr>
              <a:r>
                <a:rPr lang="en-US" sz="1200" dirty="0">
                  <a:solidFill>
                    <a:srgbClr val="000000"/>
                  </a:solidFill>
                  <a:latin typeface="IBM Plex Sans"/>
                </a:rPr>
                <a:t>Virtualization</a:t>
              </a:r>
            </a:p>
            <a:p>
              <a:pPr algn="ctr" defTabSz="514350">
                <a:defRPr/>
              </a:pPr>
              <a:r>
                <a:rPr lang="en-US" sz="1200" dirty="0">
                  <a:solidFill>
                    <a:srgbClr val="000000"/>
                  </a:solidFill>
                  <a:latin typeface="IBM Plex Sans"/>
                </a:rPr>
                <a:t>Platform</a:t>
              </a:r>
            </a:p>
          </p:txBody>
        </p:sp>
        <p:cxnSp>
          <p:nvCxnSpPr>
            <p:cNvPr id="103" name="Straight Arrow Connector 102">
              <a:extLst>
                <a:ext uri="{FF2B5EF4-FFF2-40B4-BE49-F238E27FC236}">
                  <a16:creationId xmlns:a16="http://schemas.microsoft.com/office/drawing/2014/main" id="{CEFECAE3-C0AC-41CD-9C87-6F6351E2F9F7}"/>
                </a:ext>
              </a:extLst>
            </p:cNvPr>
            <p:cNvCxnSpPr>
              <a:cxnSpLocks/>
            </p:cNvCxnSpPr>
            <p:nvPr/>
          </p:nvCxnSpPr>
          <p:spPr>
            <a:xfrm flipV="1">
              <a:off x="2637404" y="3144774"/>
              <a:ext cx="624130" cy="5043"/>
            </a:xfrm>
            <a:prstGeom prst="straightConnector1">
              <a:avLst/>
            </a:prstGeom>
            <a:noFill/>
            <a:ln w="15875" cap="flat" cmpd="sng" algn="ctr">
              <a:solidFill>
                <a:schemeClr val="accent1">
                  <a:lumMod val="50000"/>
                </a:schemeClr>
              </a:solidFill>
              <a:prstDash val="solid"/>
              <a:headEnd type="triangle" w="med" len="med"/>
              <a:tailEnd type="triangle" w="med" len="med"/>
            </a:ln>
            <a:effectLst/>
          </p:spPr>
        </p:cxnSp>
        <p:sp>
          <p:nvSpPr>
            <p:cNvPr id="116" name="Title 1">
              <a:extLst>
                <a:ext uri="{FF2B5EF4-FFF2-40B4-BE49-F238E27FC236}">
                  <a16:creationId xmlns:a16="http://schemas.microsoft.com/office/drawing/2014/main" id="{2E5CBB3B-CF29-4B1A-9BD3-D0F62E9AD5C0}"/>
                </a:ext>
              </a:extLst>
            </p:cNvPr>
            <p:cNvSpPr txBox="1">
              <a:spLocks/>
            </p:cNvSpPr>
            <p:nvPr/>
          </p:nvSpPr>
          <p:spPr>
            <a:xfrm>
              <a:off x="9163801" y="2890085"/>
              <a:ext cx="2622287" cy="17347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marL="214313" indent="-214313" defTabSz="342900">
                <a:spcBef>
                  <a:spcPts val="225"/>
                </a:spcBef>
                <a:spcAft>
                  <a:spcPts val="225"/>
                </a:spcAft>
                <a:buFont typeface="Arial" panose="020B0604020202020204" pitchFamily="34" charset="0"/>
                <a:buChar char="•"/>
                <a:defRPr/>
              </a:pPr>
              <a:r>
                <a:rPr lang="en-US" sz="1050" b="1" dirty="0">
                  <a:solidFill>
                    <a:srgbClr val="000000"/>
                  </a:solidFill>
                  <a:latin typeface="Arial"/>
                  <a:ea typeface="+mn-ea"/>
                  <a:cs typeface="+mn-cs"/>
                </a:rPr>
                <a:t>Provides the ability to search, view, access, manipulate, and analyze data </a:t>
              </a:r>
            </a:p>
            <a:p>
              <a:pPr marL="214313" indent="-214313" defTabSz="342900">
                <a:spcBef>
                  <a:spcPts val="225"/>
                </a:spcBef>
                <a:spcAft>
                  <a:spcPts val="225"/>
                </a:spcAft>
                <a:buFont typeface="Arial" panose="020B0604020202020204" pitchFamily="34" charset="0"/>
                <a:buChar char="•"/>
                <a:defRPr/>
              </a:pPr>
              <a:r>
                <a:rPr lang="en-US" sz="1050" b="1" dirty="0">
                  <a:solidFill>
                    <a:srgbClr val="000000"/>
                  </a:solidFill>
                  <a:latin typeface="Arial"/>
                  <a:ea typeface="+mn-ea"/>
                  <a:cs typeface="+mn-cs"/>
                </a:rPr>
                <a:t>No need to know or understand its physical format or location</a:t>
              </a:r>
            </a:p>
            <a:p>
              <a:pPr marL="214313" indent="-214313" defTabSz="342900">
                <a:spcBef>
                  <a:spcPts val="225"/>
                </a:spcBef>
                <a:spcAft>
                  <a:spcPts val="225"/>
                </a:spcAft>
                <a:buFont typeface="Arial" panose="020B0604020202020204" pitchFamily="34" charset="0"/>
                <a:buChar char="•"/>
                <a:defRPr/>
              </a:pPr>
              <a:r>
                <a:rPr lang="en-US" sz="1050" b="1" dirty="0">
                  <a:solidFill>
                    <a:srgbClr val="000000"/>
                  </a:solidFill>
                  <a:latin typeface="Arial"/>
                  <a:ea typeface="+mn-ea"/>
                  <a:cs typeface="+mn-cs"/>
                </a:rPr>
                <a:t>No need to move or copy it</a:t>
              </a:r>
            </a:p>
          </p:txBody>
        </p:sp>
      </p:grpSp>
      <p:sp>
        <p:nvSpPr>
          <p:cNvPr id="4" name="Footer Placeholder 3">
            <a:extLst>
              <a:ext uri="{FF2B5EF4-FFF2-40B4-BE49-F238E27FC236}">
                <a16:creationId xmlns:a16="http://schemas.microsoft.com/office/drawing/2014/main" id="{8AF4D7D1-F39A-1442-9443-19F851578CEB}"/>
              </a:ext>
            </a:extLst>
          </p:cNvPr>
          <p:cNvSpPr>
            <a:spLocks noGrp="1"/>
          </p:cNvSpPr>
          <p:nvPr>
            <p:ph type="ftr" sz="quarter" idx="10"/>
          </p:nvPr>
        </p:nvSpPr>
        <p:spPr>
          <a:xfrm>
            <a:off x="257011" y="4939582"/>
            <a:ext cx="4114735" cy="166687"/>
          </a:xfrm>
        </p:spPr>
        <p:txBody>
          <a:bodyPr/>
          <a:lstStyle/>
          <a:p>
            <a:r>
              <a:rPr lang="en-US" dirty="0"/>
              <a:t>IBM Cloud Pak for Data Workshop v3.0.1 / © 2020 IBM Corporation</a:t>
            </a:r>
          </a:p>
        </p:txBody>
      </p:sp>
      <p:sp>
        <p:nvSpPr>
          <p:cNvPr id="60" name="Slide Number Placeholder 5">
            <a:extLst>
              <a:ext uri="{FF2B5EF4-FFF2-40B4-BE49-F238E27FC236}">
                <a16:creationId xmlns:a16="http://schemas.microsoft.com/office/drawing/2014/main" id="{44192603-281C-4BC5-9294-2525FC8989A4}"/>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43</a:t>
            </a:fld>
            <a:endParaRPr lang="en-US" dirty="0"/>
          </a:p>
        </p:txBody>
      </p:sp>
    </p:spTree>
    <p:extLst>
      <p:ext uri="{BB962C8B-B14F-4D97-AF65-F5344CB8AC3E}">
        <p14:creationId xmlns:p14="http://schemas.microsoft.com/office/powerpoint/2010/main" val="3820301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1" y="201168"/>
            <a:ext cx="8783669" cy="589544"/>
          </a:xfrm>
        </p:spPr>
        <p:txBody>
          <a:bodyPr/>
          <a:lstStyle/>
          <a:p>
            <a:r>
              <a:rPr lang="en-US" dirty="0"/>
              <a:t>CPD Data Virtualization</a:t>
            </a:r>
            <a:br>
              <a:rPr lang="en-US" dirty="0"/>
            </a:br>
            <a:r>
              <a:rPr lang="en-US" sz="1800" dirty="0"/>
              <a:t>Benefits and use cases</a:t>
            </a:r>
          </a:p>
        </p:txBody>
      </p:sp>
      <p:sp>
        <p:nvSpPr>
          <p:cNvPr id="9" name="Rectangle: Rounded Corners 8">
            <a:extLst>
              <a:ext uri="{FF2B5EF4-FFF2-40B4-BE49-F238E27FC236}">
                <a16:creationId xmlns:a16="http://schemas.microsoft.com/office/drawing/2014/main" id="{D942D3ED-E312-4CA9-8499-090D64CF3910}"/>
              </a:ext>
            </a:extLst>
          </p:cNvPr>
          <p:cNvSpPr/>
          <p:nvPr/>
        </p:nvSpPr>
        <p:spPr bwMode="auto">
          <a:xfrm>
            <a:off x="210312" y="914400"/>
            <a:ext cx="4338900" cy="3960399"/>
          </a:xfrm>
          <a:prstGeom prst="roundRect">
            <a:avLst>
              <a:gd name="adj" fmla="val 2386"/>
            </a:avLst>
          </a:prstGeom>
          <a:gradFill>
            <a:gsLst>
              <a:gs pos="0">
                <a:srgbClr val="B3BEFF"/>
              </a:gs>
              <a:gs pos="35000">
                <a:srgbClr val="C5CCFF"/>
              </a:gs>
              <a:gs pos="100000">
                <a:schemeClr val="accent1">
                  <a:tint val="15000"/>
                  <a:satMod val="350000"/>
                </a:schemeClr>
              </a:gs>
            </a:gsLst>
          </a:gradFill>
          <a:ln w="12700">
            <a:solidFill>
              <a:schemeClr val="accent1">
                <a:lumMod val="20000"/>
                <a:lumOff val="80000"/>
              </a:schemeClr>
            </a:solidFill>
            <a:headEnd type="none" w="med" len="med"/>
            <a:tailEnd type="none" w="med" len="med"/>
          </a:ln>
          <a:effectLst>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endParaRPr lang="en-US" sz="1013" dirty="0">
              <a:solidFill>
                <a:schemeClr val="tx1"/>
              </a:solidFill>
              <a:latin typeface="Arial" charset="0"/>
              <a:cs typeface="Arial" charset="0"/>
            </a:endParaRPr>
          </a:p>
        </p:txBody>
      </p:sp>
      <p:sp>
        <p:nvSpPr>
          <p:cNvPr id="11" name="TextBox 10">
            <a:extLst>
              <a:ext uri="{FF2B5EF4-FFF2-40B4-BE49-F238E27FC236}">
                <a16:creationId xmlns:a16="http://schemas.microsoft.com/office/drawing/2014/main" id="{61C681C2-2877-4679-8E40-CA4A420FDF30}"/>
              </a:ext>
            </a:extLst>
          </p:cNvPr>
          <p:cNvSpPr txBox="1"/>
          <p:nvPr/>
        </p:nvSpPr>
        <p:spPr>
          <a:xfrm>
            <a:off x="312806" y="950976"/>
            <a:ext cx="4229099" cy="3921586"/>
          </a:xfrm>
          <a:prstGeom prst="rect">
            <a:avLst/>
          </a:prstGeom>
          <a:noFill/>
        </p:spPr>
        <p:txBody>
          <a:bodyPr wrap="square" rtlCol="0">
            <a:spAutoFit/>
          </a:bodyPr>
          <a:lstStyle/>
          <a:p>
            <a:pPr>
              <a:spcAft>
                <a:spcPts val="450"/>
              </a:spcAft>
            </a:pPr>
            <a:r>
              <a:rPr lang="en-US" sz="1650" b="1" dirty="0">
                <a:solidFill>
                  <a:srgbClr val="002060"/>
                </a:solidFill>
              </a:rPr>
              <a:t>Benefits</a:t>
            </a:r>
          </a:p>
          <a:p>
            <a:pPr algn="l"/>
            <a:r>
              <a:rPr lang="en-US" b="1" i="1" dirty="0"/>
              <a:t>Simple</a:t>
            </a:r>
            <a:r>
              <a:rPr lang="en-US" i="1" dirty="0"/>
              <a:t>: </a:t>
            </a:r>
          </a:p>
          <a:p>
            <a:pPr marL="214313" indent="-214313">
              <a:buFont typeface="Arial" panose="020B0604020202020204" pitchFamily="34" charset="0"/>
              <a:buChar char="•"/>
            </a:pPr>
            <a:r>
              <a:rPr lang="en-US" sz="1200" dirty="0"/>
              <a:t>Self-discovering, self-organizing cluster</a:t>
            </a:r>
          </a:p>
          <a:p>
            <a:pPr marL="214313" indent="-214313">
              <a:buFont typeface="Arial" panose="020B0604020202020204" pitchFamily="34" charset="0"/>
              <a:buChar char="•"/>
            </a:pPr>
            <a:r>
              <a:rPr lang="en-US" sz="1200" dirty="0"/>
              <a:t>Joins provide a one source input to analytics</a:t>
            </a:r>
          </a:p>
          <a:p>
            <a:pPr>
              <a:spcBef>
                <a:spcPts val="450"/>
              </a:spcBef>
            </a:pPr>
            <a:r>
              <a:rPr lang="en-US" b="1" i="1" dirty="0"/>
              <a:t>Flexible: </a:t>
            </a:r>
          </a:p>
          <a:p>
            <a:pPr marL="214313" indent="-214313">
              <a:buFont typeface="Arial" panose="020B0604020202020204" pitchFamily="34" charset="0"/>
              <a:buChar char="•"/>
            </a:pPr>
            <a:r>
              <a:rPr lang="en-US" sz="1200" dirty="0"/>
              <a:t>Once established, it is easy to add new sources to the constellation</a:t>
            </a:r>
          </a:p>
          <a:p>
            <a:pPr marL="214313" indent="-214313">
              <a:buFont typeface="Arial" panose="020B0604020202020204" pitchFamily="34" charset="0"/>
              <a:buChar char="•"/>
            </a:pPr>
            <a:r>
              <a:rPr lang="en-US" sz="1200" dirty="0"/>
              <a:t>Integrates disparate data assets with simple automation, providing seamless access to data as one  </a:t>
            </a:r>
          </a:p>
          <a:p>
            <a:pPr>
              <a:spcBef>
                <a:spcPts val="450"/>
              </a:spcBef>
            </a:pPr>
            <a:r>
              <a:rPr lang="en-US" b="1" i="1" dirty="0"/>
              <a:t>Scalable: </a:t>
            </a:r>
          </a:p>
          <a:p>
            <a:pPr marL="214313" indent="-214313">
              <a:buFont typeface="Arial" panose="020B0604020202020204" pitchFamily="34" charset="0"/>
              <a:buChar char="•"/>
            </a:pPr>
            <a:r>
              <a:rPr lang="en-US" sz="1200" dirty="0"/>
              <a:t>Can access thousands of sources, IOT and edge devices</a:t>
            </a:r>
          </a:p>
          <a:p>
            <a:pPr>
              <a:spcBef>
                <a:spcPts val="450"/>
              </a:spcBef>
            </a:pPr>
            <a:r>
              <a:rPr lang="en-US" b="1" i="1" dirty="0"/>
              <a:t>Cost Effective: </a:t>
            </a:r>
          </a:p>
          <a:p>
            <a:pPr marL="214313" indent="-214313">
              <a:buFont typeface="Arial" panose="020B0604020202020204" pitchFamily="34" charset="0"/>
              <a:buChar char="•"/>
            </a:pPr>
            <a:r>
              <a:rPr lang="en-US" sz="1200" dirty="0"/>
              <a:t>Leverages the compute resources of source systems to execute the SQL</a:t>
            </a:r>
          </a:p>
          <a:p>
            <a:pPr>
              <a:spcBef>
                <a:spcPts val="450"/>
              </a:spcBef>
            </a:pPr>
            <a:r>
              <a:rPr lang="en-US" b="1" i="1" dirty="0"/>
              <a:t>Secure: </a:t>
            </a:r>
          </a:p>
          <a:p>
            <a:pPr marL="214313" indent="-214313">
              <a:buFont typeface="Arial" panose="020B0604020202020204" pitchFamily="34" charset="0"/>
              <a:buChar char="•"/>
            </a:pPr>
            <a:r>
              <a:rPr lang="en-US" sz="1200" dirty="0"/>
              <a:t>Inherits privileges &amp; masking policies of the data sources  </a:t>
            </a:r>
          </a:p>
          <a:p>
            <a:pPr marL="214313" indent="-214313">
              <a:buFont typeface="Arial" panose="020B0604020202020204" pitchFamily="34" charset="0"/>
              <a:buChar char="•"/>
            </a:pPr>
            <a:r>
              <a:rPr lang="en-US" sz="1200" dirty="0"/>
              <a:t>Built in governance, security, and access control</a:t>
            </a:r>
            <a:endParaRPr lang="en-US" sz="825" dirty="0">
              <a:latin typeface="IBM Plex Sans" panose="020B0503050000000000" pitchFamily="34" charset="0"/>
            </a:endParaRPr>
          </a:p>
        </p:txBody>
      </p:sp>
      <p:sp>
        <p:nvSpPr>
          <p:cNvPr id="13" name="Rectangle: Rounded Corners 12">
            <a:extLst>
              <a:ext uri="{FF2B5EF4-FFF2-40B4-BE49-F238E27FC236}">
                <a16:creationId xmlns:a16="http://schemas.microsoft.com/office/drawing/2014/main" id="{1994E183-807A-42A6-9B96-ADC5AA203619}"/>
              </a:ext>
            </a:extLst>
          </p:cNvPr>
          <p:cNvSpPr/>
          <p:nvPr/>
        </p:nvSpPr>
        <p:spPr bwMode="auto">
          <a:xfrm>
            <a:off x="4774127" y="914400"/>
            <a:ext cx="4076297" cy="3120390"/>
          </a:xfrm>
          <a:prstGeom prst="roundRect">
            <a:avLst>
              <a:gd name="adj" fmla="val 2386"/>
            </a:avLst>
          </a:prstGeom>
          <a:gradFill>
            <a:gsLst>
              <a:gs pos="0">
                <a:srgbClr val="B3BEFF"/>
              </a:gs>
              <a:gs pos="35000">
                <a:srgbClr val="C5CCFF"/>
              </a:gs>
              <a:gs pos="100000">
                <a:schemeClr val="accent1">
                  <a:tint val="15000"/>
                  <a:satMod val="350000"/>
                </a:schemeClr>
              </a:gs>
            </a:gsLst>
          </a:gradFill>
          <a:ln w="12700">
            <a:solidFill>
              <a:schemeClr val="accent1">
                <a:lumMod val="20000"/>
                <a:lumOff val="80000"/>
              </a:schemeClr>
            </a:solidFill>
            <a:headEnd type="none" w="med" len="med"/>
            <a:tailEnd type="none" w="med" len="med"/>
          </a:ln>
          <a:effectLst>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endParaRPr lang="en-US" sz="1013" dirty="0">
              <a:solidFill>
                <a:schemeClr val="tx1"/>
              </a:solidFill>
              <a:latin typeface="Arial" charset="0"/>
              <a:cs typeface="Arial" charset="0"/>
            </a:endParaRPr>
          </a:p>
        </p:txBody>
      </p:sp>
      <p:sp>
        <p:nvSpPr>
          <p:cNvPr id="14" name="TextBox 13">
            <a:extLst>
              <a:ext uri="{FF2B5EF4-FFF2-40B4-BE49-F238E27FC236}">
                <a16:creationId xmlns:a16="http://schemas.microsoft.com/office/drawing/2014/main" id="{E22B8875-9C37-44B5-A169-F5CF0D08A90E}"/>
              </a:ext>
            </a:extLst>
          </p:cNvPr>
          <p:cNvSpPr txBox="1"/>
          <p:nvPr/>
        </p:nvSpPr>
        <p:spPr>
          <a:xfrm>
            <a:off x="4801983" y="950634"/>
            <a:ext cx="3931919" cy="3008516"/>
          </a:xfrm>
          <a:prstGeom prst="rect">
            <a:avLst/>
          </a:prstGeom>
          <a:noFill/>
        </p:spPr>
        <p:txBody>
          <a:bodyPr wrap="square" rtlCol="0">
            <a:spAutoFit/>
          </a:bodyPr>
          <a:lstStyle/>
          <a:p>
            <a:pPr algn="l"/>
            <a:r>
              <a:rPr lang="en-US" sz="1650" b="1" dirty="0">
                <a:solidFill>
                  <a:srgbClr val="002060"/>
                </a:solidFill>
              </a:rPr>
              <a:t>Use Cases</a:t>
            </a:r>
          </a:p>
          <a:p>
            <a:pPr>
              <a:spcBef>
                <a:spcPts val="450"/>
              </a:spcBef>
            </a:pPr>
            <a:r>
              <a:rPr lang="en-US" b="1" i="1" dirty="0"/>
              <a:t>Data Scientists: </a:t>
            </a:r>
          </a:p>
          <a:p>
            <a:pPr marL="214313" indent="-214313">
              <a:buFont typeface="Arial" panose="020B0604020202020204" pitchFamily="34" charset="0"/>
              <a:buChar char="•"/>
            </a:pPr>
            <a:r>
              <a:rPr lang="en-US" sz="1200" dirty="0"/>
              <a:t>Significant productivity increase getting access to sources discovery and assembly of data sets</a:t>
            </a:r>
          </a:p>
          <a:p>
            <a:pPr>
              <a:spcBef>
                <a:spcPts val="450"/>
              </a:spcBef>
            </a:pPr>
            <a:r>
              <a:rPr lang="en-US" b="1" i="1" dirty="0"/>
              <a:t>Current State answer requirement:</a:t>
            </a:r>
          </a:p>
          <a:p>
            <a:pPr marL="214313" indent="-214313">
              <a:buFont typeface="Arial" panose="020B0604020202020204" pitchFamily="34" charset="0"/>
              <a:buChar char="•"/>
            </a:pPr>
            <a:r>
              <a:rPr lang="en-US" sz="1200" dirty="0"/>
              <a:t>Current state required for up-to-date analytics</a:t>
            </a:r>
          </a:p>
          <a:p>
            <a:pPr marL="214313" indent="-214313">
              <a:buFont typeface="Arial" panose="020B0604020202020204" pitchFamily="34" charset="0"/>
              <a:buChar char="•"/>
            </a:pPr>
            <a:r>
              <a:rPr lang="en-US" sz="1200" dirty="0"/>
              <a:t>One time access to data, then throw it away</a:t>
            </a:r>
          </a:p>
          <a:p>
            <a:pPr marL="557213" lvl="1" indent="-214313">
              <a:buFont typeface="Wingdings" panose="05000000000000000000" pitchFamily="2" charset="2"/>
              <a:buChar char="§"/>
            </a:pPr>
            <a:r>
              <a:rPr lang="en-US" sz="1200" dirty="0"/>
              <a:t>e.g. </a:t>
            </a:r>
            <a:r>
              <a:rPr lang="en-US" sz="1200" dirty="0">
                <a:solidFill>
                  <a:schemeClr val="accent2">
                    <a:lumMod val="75000"/>
                  </a:schemeClr>
                </a:solidFill>
              </a:rPr>
              <a:t>“How much cash is ‘on hand’ across our branches worldwide?” “What is our current ‘claims’ liability?”</a:t>
            </a:r>
          </a:p>
          <a:p>
            <a:pPr>
              <a:spcBef>
                <a:spcPts val="450"/>
              </a:spcBef>
            </a:pPr>
            <a:r>
              <a:rPr lang="en-US" b="1" i="1" dirty="0"/>
              <a:t>ETL and/or Data Governance saturation</a:t>
            </a:r>
          </a:p>
          <a:p>
            <a:pPr marL="214313" indent="-214313">
              <a:buFont typeface="Arial" panose="020B0604020202020204" pitchFamily="34" charset="0"/>
              <a:buChar char="•"/>
            </a:pPr>
            <a:r>
              <a:rPr lang="en-US" sz="1200" dirty="0"/>
              <a:t>Self-service – In the event that Data Engineers cannot keep up with business demands for access to data</a:t>
            </a:r>
          </a:p>
        </p:txBody>
      </p:sp>
      <p:sp>
        <p:nvSpPr>
          <p:cNvPr id="3" name="Footer Placeholder 2">
            <a:extLst>
              <a:ext uri="{FF2B5EF4-FFF2-40B4-BE49-F238E27FC236}">
                <a16:creationId xmlns:a16="http://schemas.microsoft.com/office/drawing/2014/main" id="{C4733F01-214C-E94C-AE0A-59989E9BD036}"/>
              </a:ext>
            </a:extLst>
          </p:cNvPr>
          <p:cNvSpPr>
            <a:spLocks noGrp="1"/>
          </p:cNvSpPr>
          <p:nvPr>
            <p:ph type="ftr" sz="quarter" idx="10"/>
          </p:nvPr>
        </p:nvSpPr>
        <p:spPr>
          <a:xfrm>
            <a:off x="210311" y="4986624"/>
            <a:ext cx="4114735" cy="166687"/>
          </a:xfrm>
        </p:spPr>
        <p:txBody>
          <a:bodyPr/>
          <a:lstStyle/>
          <a:p>
            <a:r>
              <a:rPr lang="en-US" dirty="0"/>
              <a:t>IBM Cloud Pak for Data Workshop v3.0.1 / © 2020 IBM Corporation</a:t>
            </a:r>
          </a:p>
        </p:txBody>
      </p:sp>
      <p:sp>
        <p:nvSpPr>
          <p:cNvPr id="12" name="Slide Number Placeholder 5">
            <a:extLst>
              <a:ext uri="{FF2B5EF4-FFF2-40B4-BE49-F238E27FC236}">
                <a16:creationId xmlns:a16="http://schemas.microsoft.com/office/drawing/2014/main" id="{A31FE8F2-E23E-4B6E-9272-F023E5D0F5D7}"/>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44</a:t>
            </a:fld>
            <a:endParaRPr lang="en-US" dirty="0"/>
          </a:p>
        </p:txBody>
      </p:sp>
    </p:spTree>
    <p:extLst>
      <p:ext uri="{BB962C8B-B14F-4D97-AF65-F5344CB8AC3E}">
        <p14:creationId xmlns:p14="http://schemas.microsoft.com/office/powerpoint/2010/main" val="2187555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E997141-C800-5B47-8CDB-19A7F4FC4641}"/>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197509"/>
            <a:ext cx="8683625" cy="603541"/>
          </a:xfrm>
        </p:spPr>
        <p:txBody>
          <a:bodyPr/>
          <a:lstStyle/>
          <a:p>
            <a:r>
              <a:rPr lang="en-US" dirty="0"/>
              <a:t>CPD Collect</a:t>
            </a:r>
            <a:br>
              <a:rPr lang="en-US" dirty="0"/>
            </a:br>
            <a:r>
              <a:rPr lang="en-US" sz="1800" dirty="0"/>
              <a:t>4. External Data Sets</a:t>
            </a:r>
          </a:p>
        </p:txBody>
      </p:sp>
      <p:graphicFrame>
        <p:nvGraphicFramePr>
          <p:cNvPr id="3" name="Diagram 2">
            <a:extLst>
              <a:ext uri="{FF2B5EF4-FFF2-40B4-BE49-F238E27FC236}">
                <a16:creationId xmlns:a16="http://schemas.microsoft.com/office/drawing/2014/main" id="{4BF9772B-3729-4FBD-8D7E-09D082C27E59}"/>
              </a:ext>
            </a:extLst>
          </p:cNvPr>
          <p:cNvGraphicFramePr/>
          <p:nvPr>
            <p:extLst>
              <p:ext uri="{D42A27DB-BD31-4B8C-83A1-F6EECF244321}">
                <p14:modId xmlns:p14="http://schemas.microsoft.com/office/powerpoint/2010/main" val="2604259564"/>
              </p:ext>
            </p:extLst>
          </p:nvPr>
        </p:nvGraphicFramePr>
        <p:xfrm>
          <a:off x="315012" y="1357460"/>
          <a:ext cx="8528950" cy="3536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TextBox 27">
            <a:extLst>
              <a:ext uri="{FF2B5EF4-FFF2-40B4-BE49-F238E27FC236}">
                <a16:creationId xmlns:a16="http://schemas.microsoft.com/office/drawing/2014/main" id="{442218D5-C2AF-4450-BA4D-B4A4EF7C5423}"/>
              </a:ext>
            </a:extLst>
          </p:cNvPr>
          <p:cNvSpPr txBox="1"/>
          <p:nvPr/>
        </p:nvSpPr>
        <p:spPr>
          <a:xfrm>
            <a:off x="480768" y="1145286"/>
            <a:ext cx="2057399" cy="300082"/>
          </a:xfrm>
          <a:prstGeom prst="rect">
            <a:avLst/>
          </a:prstGeom>
          <a:solidFill>
            <a:schemeClr val="bg1"/>
          </a:solidFill>
        </p:spPr>
        <p:txBody>
          <a:bodyPr wrap="square" rtlCol="0">
            <a:spAutoFit/>
          </a:bodyPr>
          <a:lstStyle/>
          <a:p>
            <a:r>
              <a:rPr lang="en-US" b="1" dirty="0"/>
              <a:t>The Weather Company</a:t>
            </a:r>
          </a:p>
        </p:txBody>
      </p:sp>
      <p:sp>
        <p:nvSpPr>
          <p:cNvPr id="29" name="TextBox 28">
            <a:extLst>
              <a:ext uri="{FF2B5EF4-FFF2-40B4-BE49-F238E27FC236}">
                <a16:creationId xmlns:a16="http://schemas.microsoft.com/office/drawing/2014/main" id="{071932A6-3443-4C76-A876-2BA55B56DA11}"/>
              </a:ext>
            </a:extLst>
          </p:cNvPr>
          <p:cNvSpPr txBox="1"/>
          <p:nvPr/>
        </p:nvSpPr>
        <p:spPr>
          <a:xfrm>
            <a:off x="2589421" y="1145286"/>
            <a:ext cx="2085758" cy="300082"/>
          </a:xfrm>
          <a:prstGeom prst="rect">
            <a:avLst/>
          </a:prstGeom>
          <a:solidFill>
            <a:schemeClr val="bg1"/>
          </a:solidFill>
        </p:spPr>
        <p:txBody>
          <a:bodyPr wrap="square" rtlCol="0">
            <a:spAutoFit/>
          </a:bodyPr>
          <a:lstStyle/>
          <a:p>
            <a:pPr algn="ctr"/>
            <a:r>
              <a:rPr lang="en-US" b="1" dirty="0"/>
              <a:t>Equifax</a:t>
            </a:r>
          </a:p>
        </p:txBody>
      </p:sp>
      <p:sp>
        <p:nvSpPr>
          <p:cNvPr id="30" name="TextBox 29">
            <a:extLst>
              <a:ext uri="{FF2B5EF4-FFF2-40B4-BE49-F238E27FC236}">
                <a16:creationId xmlns:a16="http://schemas.microsoft.com/office/drawing/2014/main" id="{1923AF2C-D22C-455C-9333-2E5A050098DE}"/>
              </a:ext>
            </a:extLst>
          </p:cNvPr>
          <p:cNvSpPr txBox="1"/>
          <p:nvPr/>
        </p:nvSpPr>
        <p:spPr>
          <a:xfrm>
            <a:off x="4768265" y="1145286"/>
            <a:ext cx="2085758" cy="300082"/>
          </a:xfrm>
          <a:prstGeom prst="rect">
            <a:avLst/>
          </a:prstGeom>
          <a:solidFill>
            <a:schemeClr val="bg1"/>
          </a:solidFill>
        </p:spPr>
        <p:txBody>
          <a:bodyPr wrap="square" rtlCol="0">
            <a:spAutoFit/>
          </a:bodyPr>
          <a:lstStyle/>
          <a:p>
            <a:pPr algn="ctr"/>
            <a:r>
              <a:rPr lang="en-US" b="1" dirty="0"/>
              <a:t>People Data Labs</a:t>
            </a:r>
          </a:p>
        </p:txBody>
      </p:sp>
      <p:sp>
        <p:nvSpPr>
          <p:cNvPr id="31" name="TextBox 30">
            <a:extLst>
              <a:ext uri="{FF2B5EF4-FFF2-40B4-BE49-F238E27FC236}">
                <a16:creationId xmlns:a16="http://schemas.microsoft.com/office/drawing/2014/main" id="{2474904E-301C-4B64-99F3-C31FE2E46D5A}"/>
              </a:ext>
            </a:extLst>
          </p:cNvPr>
          <p:cNvSpPr txBox="1"/>
          <p:nvPr/>
        </p:nvSpPr>
        <p:spPr>
          <a:xfrm>
            <a:off x="7072315" y="1145286"/>
            <a:ext cx="1771646" cy="300082"/>
          </a:xfrm>
          <a:prstGeom prst="rect">
            <a:avLst/>
          </a:prstGeom>
          <a:solidFill>
            <a:schemeClr val="bg1"/>
          </a:solidFill>
        </p:spPr>
        <p:txBody>
          <a:bodyPr wrap="square" rtlCol="0">
            <a:spAutoFit/>
          </a:bodyPr>
          <a:lstStyle/>
          <a:p>
            <a:pPr algn="ctr"/>
            <a:r>
              <a:rPr lang="en-US" b="1" dirty="0"/>
              <a:t>BCC</a:t>
            </a:r>
          </a:p>
        </p:txBody>
      </p:sp>
      <p:sp>
        <p:nvSpPr>
          <p:cNvPr id="32" name="TextBox 31">
            <a:extLst>
              <a:ext uri="{FF2B5EF4-FFF2-40B4-BE49-F238E27FC236}">
                <a16:creationId xmlns:a16="http://schemas.microsoft.com/office/drawing/2014/main" id="{C2DD00B8-5914-4D6A-9722-B38039542D09}"/>
              </a:ext>
            </a:extLst>
          </p:cNvPr>
          <p:cNvSpPr txBox="1"/>
          <p:nvPr/>
        </p:nvSpPr>
        <p:spPr>
          <a:xfrm>
            <a:off x="2914650" y="4383156"/>
            <a:ext cx="1431235" cy="300082"/>
          </a:xfrm>
          <a:prstGeom prst="rect">
            <a:avLst/>
          </a:prstGeom>
          <a:noFill/>
        </p:spPr>
        <p:txBody>
          <a:bodyPr wrap="square" rtlCol="0">
            <a:spAutoFit/>
          </a:bodyPr>
          <a:lstStyle/>
          <a:p>
            <a:pPr algn="ctr"/>
            <a:r>
              <a:rPr lang="en-US" dirty="0">
                <a:solidFill>
                  <a:schemeClr val="bg1"/>
                </a:solidFill>
              </a:rPr>
              <a:t>Premium</a:t>
            </a:r>
          </a:p>
        </p:txBody>
      </p:sp>
      <p:sp>
        <p:nvSpPr>
          <p:cNvPr id="36" name="TextBox 35">
            <a:extLst>
              <a:ext uri="{FF2B5EF4-FFF2-40B4-BE49-F238E27FC236}">
                <a16:creationId xmlns:a16="http://schemas.microsoft.com/office/drawing/2014/main" id="{2AA8A29C-052F-4E60-A3F2-73014FAAFB0F}"/>
              </a:ext>
            </a:extLst>
          </p:cNvPr>
          <p:cNvSpPr txBox="1"/>
          <p:nvPr/>
        </p:nvSpPr>
        <p:spPr>
          <a:xfrm>
            <a:off x="5116167" y="4385641"/>
            <a:ext cx="1431235" cy="300082"/>
          </a:xfrm>
          <a:prstGeom prst="rect">
            <a:avLst/>
          </a:prstGeom>
          <a:noFill/>
        </p:spPr>
        <p:txBody>
          <a:bodyPr wrap="square" rtlCol="0">
            <a:spAutoFit/>
          </a:bodyPr>
          <a:lstStyle/>
          <a:p>
            <a:pPr algn="ctr"/>
            <a:r>
              <a:rPr lang="en-US" dirty="0">
                <a:solidFill>
                  <a:schemeClr val="bg1"/>
                </a:solidFill>
              </a:rPr>
              <a:t>Premium</a:t>
            </a:r>
          </a:p>
        </p:txBody>
      </p:sp>
      <p:sp>
        <p:nvSpPr>
          <p:cNvPr id="37" name="TextBox 36">
            <a:extLst>
              <a:ext uri="{FF2B5EF4-FFF2-40B4-BE49-F238E27FC236}">
                <a16:creationId xmlns:a16="http://schemas.microsoft.com/office/drawing/2014/main" id="{7D06B19A-B86D-45DD-B08F-6B0BB1AEA4A4}"/>
              </a:ext>
            </a:extLst>
          </p:cNvPr>
          <p:cNvSpPr txBox="1"/>
          <p:nvPr/>
        </p:nvSpPr>
        <p:spPr>
          <a:xfrm>
            <a:off x="7310229" y="4395580"/>
            <a:ext cx="1431235" cy="300082"/>
          </a:xfrm>
          <a:prstGeom prst="rect">
            <a:avLst/>
          </a:prstGeom>
          <a:noFill/>
        </p:spPr>
        <p:txBody>
          <a:bodyPr wrap="square" rtlCol="0">
            <a:spAutoFit/>
          </a:bodyPr>
          <a:lstStyle/>
          <a:p>
            <a:pPr algn="ctr"/>
            <a:r>
              <a:rPr lang="en-US" dirty="0">
                <a:solidFill>
                  <a:schemeClr val="bg1"/>
                </a:solidFill>
              </a:rPr>
              <a:t>Premium</a:t>
            </a:r>
          </a:p>
        </p:txBody>
      </p:sp>
      <p:sp>
        <p:nvSpPr>
          <p:cNvPr id="4" name="Footer Placeholder 3">
            <a:extLst>
              <a:ext uri="{FF2B5EF4-FFF2-40B4-BE49-F238E27FC236}">
                <a16:creationId xmlns:a16="http://schemas.microsoft.com/office/drawing/2014/main" id="{D9347996-4AD9-6B46-9DF9-5390BE690794}"/>
              </a:ext>
            </a:extLst>
          </p:cNvPr>
          <p:cNvSpPr>
            <a:spLocks noGrp="1"/>
          </p:cNvSpPr>
          <p:nvPr>
            <p:ph type="ftr" sz="quarter" idx="10"/>
          </p:nvPr>
        </p:nvSpPr>
        <p:spPr/>
        <p:txBody>
          <a:bodyPr/>
          <a:lstStyle/>
          <a:p>
            <a:r>
              <a:rPr lang="en-US" dirty="0"/>
              <a:t>IBM Cloud Pak for Data Workshop v3.0.1 / © 2020 IBM Corporation</a:t>
            </a:r>
          </a:p>
        </p:txBody>
      </p:sp>
      <p:pic>
        <p:nvPicPr>
          <p:cNvPr id="14" name="Picture 13" descr="A picture containing drawing&#10;&#10;Description automatically generated">
            <a:extLst>
              <a:ext uri="{FF2B5EF4-FFF2-40B4-BE49-F238E27FC236}">
                <a16:creationId xmlns:a16="http://schemas.microsoft.com/office/drawing/2014/main" id="{4B6ECA62-6CFF-CC40-B32D-495780E5C6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79645" y="61033"/>
            <a:ext cx="502238" cy="502238"/>
          </a:xfrm>
          <a:prstGeom prst="rect">
            <a:avLst/>
          </a:prstGeom>
        </p:spPr>
      </p:pic>
      <p:sp>
        <p:nvSpPr>
          <p:cNvPr id="16" name="Slide Number Placeholder 5">
            <a:extLst>
              <a:ext uri="{FF2B5EF4-FFF2-40B4-BE49-F238E27FC236}">
                <a16:creationId xmlns:a16="http://schemas.microsoft.com/office/drawing/2014/main" id="{B25F1FB0-8C4A-4D46-B535-1E41E432FB9D}"/>
              </a:ext>
            </a:extLst>
          </p:cNvPr>
          <p:cNvSpPr>
            <a:spLocks noGrp="1"/>
          </p:cNvSpPr>
          <p:nvPr>
            <p:ph type="sldNum" sz="quarter" idx="11"/>
          </p:nvPr>
        </p:nvSpPr>
        <p:spPr>
          <a:xfrm>
            <a:off x="7072315" y="4964113"/>
            <a:ext cx="1828732" cy="166687"/>
          </a:xfrm>
        </p:spPr>
        <p:txBody>
          <a:bodyPr/>
          <a:lstStyle/>
          <a:p>
            <a:fld id="{59395FB3-9C97-154F-86B2-7E381B951268}" type="slidenum">
              <a:rPr lang="en-US" smtClean="0"/>
              <a:pPr/>
              <a:t>45</a:t>
            </a:fld>
            <a:endParaRPr lang="en-US" dirty="0"/>
          </a:p>
        </p:txBody>
      </p:sp>
      <p:sp>
        <p:nvSpPr>
          <p:cNvPr id="17" name="TextBox 16">
            <a:extLst>
              <a:ext uri="{FF2B5EF4-FFF2-40B4-BE49-F238E27FC236}">
                <a16:creationId xmlns:a16="http://schemas.microsoft.com/office/drawing/2014/main" id="{49C46602-567C-4CC4-93B4-5C8CCA614E36}"/>
              </a:ext>
            </a:extLst>
          </p:cNvPr>
          <p:cNvSpPr txBox="1"/>
          <p:nvPr/>
        </p:nvSpPr>
        <p:spPr>
          <a:xfrm>
            <a:off x="676119" y="4396611"/>
            <a:ext cx="1431235" cy="300082"/>
          </a:xfrm>
          <a:prstGeom prst="rect">
            <a:avLst/>
          </a:prstGeom>
          <a:noFill/>
        </p:spPr>
        <p:txBody>
          <a:bodyPr wrap="square" rtlCol="0">
            <a:spAutoFit/>
          </a:bodyPr>
          <a:lstStyle/>
          <a:p>
            <a:pPr algn="ctr"/>
            <a:r>
              <a:rPr lang="en-US" dirty="0">
                <a:solidFill>
                  <a:schemeClr val="bg1"/>
                </a:solidFill>
              </a:rPr>
              <a:t>90-day trial</a:t>
            </a:r>
          </a:p>
        </p:txBody>
      </p:sp>
    </p:spTree>
    <p:extLst>
      <p:ext uri="{BB962C8B-B14F-4D97-AF65-F5344CB8AC3E}">
        <p14:creationId xmlns:p14="http://schemas.microsoft.com/office/powerpoint/2010/main" val="3012909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78993BD-92DC-0848-82FE-F1D6D1EC29F5}"/>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3438"/>
            <a:ext cx="8683625" cy="603541"/>
          </a:xfrm>
        </p:spPr>
        <p:txBody>
          <a:bodyPr/>
          <a:lstStyle/>
          <a:p>
            <a:r>
              <a:rPr lang="en-US" dirty="0"/>
              <a:t>CPD Collect</a:t>
            </a:r>
            <a:br>
              <a:rPr lang="en-US" dirty="0"/>
            </a:br>
            <a:r>
              <a:rPr lang="en-US" sz="1800" dirty="0"/>
              <a:t>5. Premium Service: Virtual Data Pipeline – Overview </a:t>
            </a:r>
          </a:p>
        </p:txBody>
      </p:sp>
      <p:sp>
        <p:nvSpPr>
          <p:cNvPr id="20" name="TextBox 19">
            <a:extLst>
              <a:ext uri="{FF2B5EF4-FFF2-40B4-BE49-F238E27FC236}">
                <a16:creationId xmlns:a16="http://schemas.microsoft.com/office/drawing/2014/main" id="{C7697BF6-7310-4D1E-BD5D-8434E036D430}"/>
              </a:ext>
            </a:extLst>
          </p:cNvPr>
          <p:cNvSpPr txBox="1"/>
          <p:nvPr/>
        </p:nvSpPr>
        <p:spPr>
          <a:xfrm>
            <a:off x="365760" y="1535957"/>
            <a:ext cx="8444191" cy="1713290"/>
          </a:xfrm>
          <a:prstGeom prst="rect">
            <a:avLst/>
          </a:prstGeom>
          <a:solidFill>
            <a:schemeClr val="bg1"/>
          </a:solidFill>
        </p:spPr>
        <p:txBody>
          <a:bodyPr wrap="square" rtlCol="0">
            <a:spAutoFit/>
          </a:bodyPr>
          <a:lstStyle/>
          <a:p>
            <a:pPr>
              <a:spcBef>
                <a:spcPts val="450"/>
              </a:spcBef>
              <a:spcAft>
                <a:spcPts val="450"/>
              </a:spcAft>
            </a:pPr>
            <a:r>
              <a:rPr lang="en-US" sz="1200" b="1" dirty="0"/>
              <a:t>Virtual Data Pipeline </a:t>
            </a:r>
            <a:r>
              <a:rPr lang="en-US" sz="1200" dirty="0"/>
              <a:t>in Cloud Pak for Data is a service that allows users to </a:t>
            </a:r>
            <a:r>
              <a:rPr lang="en-US" sz="1200" i="1" dirty="0"/>
              <a:t>instantly provision virtual database copies </a:t>
            </a:r>
            <a:r>
              <a:rPr lang="en-US" sz="1200" dirty="0"/>
              <a:t>to work with near real-time for data analytics and application testing, AI model training and testing, and data virtualization.</a:t>
            </a:r>
          </a:p>
          <a:p>
            <a:pPr>
              <a:spcBef>
                <a:spcPts val="450"/>
              </a:spcBef>
              <a:spcAft>
                <a:spcPts val="450"/>
              </a:spcAft>
            </a:pPr>
            <a:r>
              <a:rPr lang="en-US" sz="1200" b="1" dirty="0"/>
              <a:t>Accessing production data quickly and securely can be a challenge:</a:t>
            </a:r>
          </a:p>
          <a:p>
            <a:pPr marL="214313" indent="-214313">
              <a:spcBef>
                <a:spcPts val="450"/>
              </a:spcBef>
              <a:spcAft>
                <a:spcPts val="450"/>
              </a:spcAft>
              <a:buFont typeface="Arial" panose="020B0604020202020204" pitchFamily="34" charset="0"/>
              <a:buChar char="•"/>
            </a:pPr>
            <a:r>
              <a:rPr lang="en-US" sz="1200" i="1" dirty="0"/>
              <a:t>Risk</a:t>
            </a:r>
            <a:r>
              <a:rPr lang="en-US" sz="1200" dirty="0"/>
              <a:t>: Accessing Production data can impact operations and present a security and data privacy risk </a:t>
            </a:r>
          </a:p>
          <a:p>
            <a:pPr marL="214313" indent="-214313">
              <a:spcBef>
                <a:spcPts val="450"/>
              </a:spcBef>
              <a:spcAft>
                <a:spcPts val="450"/>
              </a:spcAft>
              <a:buFont typeface="Arial" panose="020B0604020202020204" pitchFamily="34" charset="0"/>
              <a:buChar char="•"/>
            </a:pPr>
            <a:r>
              <a:rPr lang="en-US" sz="1200" i="1" dirty="0"/>
              <a:t>Time Consuming</a:t>
            </a:r>
            <a:r>
              <a:rPr lang="en-US" sz="1200" dirty="0"/>
              <a:t>: Moving data to data warehouses and marts or creating duplicate copies can result in stale data</a:t>
            </a:r>
          </a:p>
          <a:p>
            <a:pPr marL="214313" indent="-214313">
              <a:spcBef>
                <a:spcPts val="450"/>
              </a:spcBef>
              <a:spcAft>
                <a:spcPts val="450"/>
              </a:spcAft>
              <a:buFont typeface="Arial" panose="020B0604020202020204" pitchFamily="34" charset="0"/>
              <a:buChar char="•"/>
            </a:pPr>
            <a:r>
              <a:rPr lang="en-US" sz="1200" i="1" dirty="0"/>
              <a:t>Cost</a:t>
            </a:r>
            <a:r>
              <a:rPr lang="en-US" sz="1200" dirty="0"/>
              <a:t>: Creating multiple copies and versions of data for each functional area uses a lot of storage and increases costs</a:t>
            </a:r>
            <a:endParaRPr lang="en-US" sz="1400" b="1" dirty="0"/>
          </a:p>
        </p:txBody>
      </p:sp>
      <p:sp>
        <p:nvSpPr>
          <p:cNvPr id="5" name="TextBox 4">
            <a:extLst>
              <a:ext uri="{FF2B5EF4-FFF2-40B4-BE49-F238E27FC236}">
                <a16:creationId xmlns:a16="http://schemas.microsoft.com/office/drawing/2014/main" id="{0CBF9696-FCB4-416D-9A35-02B1AC81816F}"/>
              </a:ext>
            </a:extLst>
          </p:cNvPr>
          <p:cNvSpPr txBox="1"/>
          <p:nvPr/>
        </p:nvSpPr>
        <p:spPr>
          <a:xfrm>
            <a:off x="365760" y="1142917"/>
            <a:ext cx="5259434" cy="307777"/>
          </a:xfrm>
          <a:prstGeom prst="rect">
            <a:avLst/>
          </a:prstGeom>
          <a:noFill/>
        </p:spPr>
        <p:txBody>
          <a:bodyPr wrap="square" rtlCol="0">
            <a:spAutoFit/>
          </a:bodyPr>
          <a:lstStyle/>
          <a:p>
            <a:pPr algn="l"/>
            <a:r>
              <a:rPr lang="en-US" sz="1400" b="1" dirty="0"/>
              <a:t>Provision and refresh analytics and test data in minutes</a:t>
            </a:r>
          </a:p>
        </p:txBody>
      </p:sp>
      <p:grpSp>
        <p:nvGrpSpPr>
          <p:cNvPr id="38" name="Group 37">
            <a:extLst>
              <a:ext uri="{FF2B5EF4-FFF2-40B4-BE49-F238E27FC236}">
                <a16:creationId xmlns:a16="http://schemas.microsoft.com/office/drawing/2014/main" id="{3D17754F-4FB4-4328-A7B6-6138DC4B5559}"/>
              </a:ext>
            </a:extLst>
          </p:cNvPr>
          <p:cNvGrpSpPr/>
          <p:nvPr/>
        </p:nvGrpSpPr>
        <p:grpSpPr>
          <a:xfrm>
            <a:off x="4461236" y="3400720"/>
            <a:ext cx="3902696" cy="1343319"/>
            <a:chOff x="1516119" y="1899439"/>
            <a:chExt cx="9159762" cy="3053561"/>
          </a:xfrm>
        </p:grpSpPr>
        <p:grpSp>
          <p:nvGrpSpPr>
            <p:cNvPr id="39" name="Group 38">
              <a:extLst>
                <a:ext uri="{FF2B5EF4-FFF2-40B4-BE49-F238E27FC236}">
                  <a16:creationId xmlns:a16="http://schemas.microsoft.com/office/drawing/2014/main" id="{FFBDFC90-6BC0-4781-9EEC-C0B5C5B8012B}"/>
                </a:ext>
              </a:extLst>
            </p:cNvPr>
            <p:cNvGrpSpPr/>
            <p:nvPr/>
          </p:nvGrpSpPr>
          <p:grpSpPr>
            <a:xfrm>
              <a:off x="1516119" y="1905000"/>
              <a:ext cx="2847272" cy="3048000"/>
              <a:chOff x="1654604" y="1905000"/>
              <a:chExt cx="2847272" cy="3048000"/>
            </a:xfrm>
          </p:grpSpPr>
          <p:sp>
            <p:nvSpPr>
              <p:cNvPr id="50" name="Rectangle 49">
                <a:extLst>
                  <a:ext uri="{FF2B5EF4-FFF2-40B4-BE49-F238E27FC236}">
                    <a16:creationId xmlns:a16="http://schemas.microsoft.com/office/drawing/2014/main" id="{343452DA-AAB8-4E7B-8EF4-73F31A8A517F}"/>
                  </a:ext>
                </a:extLst>
              </p:cNvPr>
              <p:cNvSpPr/>
              <p:nvPr/>
            </p:nvSpPr>
            <p:spPr>
              <a:xfrm>
                <a:off x="1654604" y="1905000"/>
                <a:ext cx="2847272" cy="3048000"/>
              </a:xfrm>
              <a:prstGeom prst="rect">
                <a:avLst/>
              </a:prstGeom>
              <a:solidFill>
                <a:srgbClr val="FFCCFF"/>
              </a:solidFill>
            </p:spPr>
            <p:txBody>
              <a:bodyPr wrap="square" lIns="0" tIns="0" rIns="0" bIns="0" rtlCol="0" anchor="ctr">
                <a:noAutofit/>
              </a:bodyPr>
              <a:lstStyle/>
              <a:p>
                <a:pPr algn="ctr"/>
                <a:endParaRPr lang="en-US" sz="900" dirty="0">
                  <a:solidFill>
                    <a:srgbClr val="FFFFFF"/>
                  </a:solidFill>
                  <a:latin typeface="Arial"/>
                  <a:cs typeface="Arial"/>
                </a:endParaRPr>
              </a:p>
            </p:txBody>
          </p:sp>
          <p:pic>
            <p:nvPicPr>
              <p:cNvPr id="51" name="Picture 50">
                <a:extLst>
                  <a:ext uri="{FF2B5EF4-FFF2-40B4-BE49-F238E27FC236}">
                    <a16:creationId xmlns:a16="http://schemas.microsoft.com/office/drawing/2014/main" id="{8DF504A0-96EE-402E-A1DC-E65C0C07D589}"/>
                  </a:ext>
                </a:extLst>
              </p:cNvPr>
              <p:cNvPicPr>
                <a:picLocks noChangeAspect="1"/>
              </p:cNvPicPr>
              <p:nvPr/>
            </p:nvPicPr>
            <p:blipFill rotWithShape="1">
              <a:blip r:embed="rId3" cstate="screen">
                <a:clrChange>
                  <a:clrFrom>
                    <a:srgbClr val="FFFFFF"/>
                  </a:clrFrom>
                  <a:clrTo>
                    <a:srgbClr val="FFFFFF">
                      <a:alpha val="0"/>
                    </a:srgbClr>
                  </a:clrTo>
                </a:clrChange>
                <a:biLevel thresh="75000"/>
                <a:extLst>
                  <a:ext uri="{28A0092B-C50C-407E-A947-70E740481C1C}">
                    <a14:useLocalDpi xmlns:a14="http://schemas.microsoft.com/office/drawing/2010/main"/>
                  </a:ext>
                </a:extLst>
              </a:blip>
              <a:srcRect/>
              <a:stretch/>
            </p:blipFill>
            <p:spPr>
              <a:xfrm>
                <a:off x="2470577" y="3109492"/>
                <a:ext cx="1060088" cy="1245930"/>
              </a:xfrm>
              <a:prstGeom prst="rect">
                <a:avLst/>
              </a:prstGeom>
            </p:spPr>
          </p:pic>
          <p:sp>
            <p:nvSpPr>
              <p:cNvPr id="52" name="TextBox 51">
                <a:extLst>
                  <a:ext uri="{FF2B5EF4-FFF2-40B4-BE49-F238E27FC236}">
                    <a16:creationId xmlns:a16="http://schemas.microsoft.com/office/drawing/2014/main" id="{BB2FBAA8-DB87-45DA-B7CE-155CD4989155}"/>
                  </a:ext>
                </a:extLst>
              </p:cNvPr>
              <p:cNvSpPr txBox="1"/>
              <p:nvPr/>
            </p:nvSpPr>
            <p:spPr>
              <a:xfrm>
                <a:off x="1779459" y="2159179"/>
                <a:ext cx="2591086" cy="761129"/>
              </a:xfrm>
              <a:prstGeom prst="rect">
                <a:avLst/>
              </a:prstGeom>
              <a:noFill/>
            </p:spPr>
            <p:txBody>
              <a:bodyPr wrap="square" rtlCol="0">
                <a:spAutoFit/>
              </a:bodyPr>
              <a:lstStyle/>
              <a:p>
                <a:pPr algn="ctr"/>
                <a:r>
                  <a:rPr lang="en-US" sz="788" b="1" dirty="0"/>
                  <a:t>Near-Instant </a:t>
                </a:r>
              </a:p>
              <a:p>
                <a:pPr algn="ctr"/>
                <a:r>
                  <a:rPr lang="en-US" sz="788" b="1" dirty="0"/>
                  <a:t>“Virtual” Copies</a:t>
                </a:r>
              </a:p>
            </p:txBody>
          </p:sp>
          <p:grpSp>
            <p:nvGrpSpPr>
              <p:cNvPr id="53" name="Group 52">
                <a:extLst>
                  <a:ext uri="{FF2B5EF4-FFF2-40B4-BE49-F238E27FC236}">
                    <a16:creationId xmlns:a16="http://schemas.microsoft.com/office/drawing/2014/main" id="{E8CE8988-4C4C-4DA1-9982-49A757BCD0C7}"/>
                  </a:ext>
                </a:extLst>
              </p:cNvPr>
              <p:cNvGrpSpPr/>
              <p:nvPr/>
            </p:nvGrpSpPr>
            <p:grpSpPr>
              <a:xfrm>
                <a:off x="3232838" y="3846724"/>
                <a:ext cx="536494" cy="536494"/>
                <a:chOff x="2158274" y="3554131"/>
                <a:chExt cx="536494" cy="536494"/>
              </a:xfrm>
            </p:grpSpPr>
            <p:sp>
              <p:nvSpPr>
                <p:cNvPr id="54" name="Oval 53">
                  <a:extLst>
                    <a:ext uri="{FF2B5EF4-FFF2-40B4-BE49-F238E27FC236}">
                      <a16:creationId xmlns:a16="http://schemas.microsoft.com/office/drawing/2014/main" id="{3795DED7-2572-4E26-98D7-1017BDEB8C3A}"/>
                    </a:ext>
                  </a:extLst>
                </p:cNvPr>
                <p:cNvSpPr/>
                <p:nvPr/>
              </p:nvSpPr>
              <p:spPr>
                <a:xfrm>
                  <a:off x="2243641" y="3639498"/>
                  <a:ext cx="365760" cy="365760"/>
                </a:xfrm>
                <a:prstGeom prst="ellipse">
                  <a:avLst/>
                </a:prstGeom>
                <a:solidFill>
                  <a:schemeClr val="bg2"/>
                </a:solidFill>
              </p:spPr>
              <p:txBody>
                <a:bodyPr wrap="square" lIns="0" tIns="0" rIns="0" bIns="0" rtlCol="0" anchor="ctr">
                  <a:noAutofit/>
                </a:bodyPr>
                <a:lstStyle/>
                <a:p>
                  <a:pPr algn="ctr"/>
                  <a:endParaRPr lang="en-US" sz="900" dirty="0">
                    <a:solidFill>
                      <a:srgbClr val="FFFFFF"/>
                    </a:solidFill>
                    <a:latin typeface="Arial"/>
                    <a:cs typeface="Arial"/>
                  </a:endParaRPr>
                </a:p>
              </p:txBody>
            </p:sp>
            <p:pic>
              <p:nvPicPr>
                <p:cNvPr id="55" name="Picture 54">
                  <a:extLst>
                    <a:ext uri="{FF2B5EF4-FFF2-40B4-BE49-F238E27FC236}">
                      <a16:creationId xmlns:a16="http://schemas.microsoft.com/office/drawing/2014/main" id="{4212EDAB-BCEF-46C3-AABA-417CF376C3BC}"/>
                    </a:ext>
                  </a:extLst>
                </p:cNvPr>
                <p:cNvPicPr>
                  <a:picLocks noChangeAspect="1"/>
                </p:cNvPicPr>
                <p:nvPr/>
              </p:nvPicPr>
              <p:blipFill>
                <a:blip r:embed="rId4">
                  <a:biLevel thresh="75000"/>
                </a:blip>
                <a:stretch>
                  <a:fillRect/>
                </a:stretch>
              </p:blipFill>
              <p:spPr>
                <a:xfrm>
                  <a:off x="2158274" y="3554131"/>
                  <a:ext cx="536494" cy="536494"/>
                </a:xfrm>
                <a:prstGeom prst="rect">
                  <a:avLst/>
                </a:prstGeom>
              </p:spPr>
            </p:pic>
          </p:grpSp>
        </p:grpSp>
        <p:grpSp>
          <p:nvGrpSpPr>
            <p:cNvPr id="40" name="Group 39">
              <a:extLst>
                <a:ext uri="{FF2B5EF4-FFF2-40B4-BE49-F238E27FC236}">
                  <a16:creationId xmlns:a16="http://schemas.microsoft.com/office/drawing/2014/main" id="{63BDA2D3-6BBC-49D4-8CD0-D213AB737DE5}"/>
                </a:ext>
              </a:extLst>
            </p:cNvPr>
            <p:cNvGrpSpPr/>
            <p:nvPr/>
          </p:nvGrpSpPr>
          <p:grpSpPr>
            <a:xfrm>
              <a:off x="4672364" y="1905000"/>
              <a:ext cx="2847272" cy="3048000"/>
              <a:chOff x="4672364" y="1905000"/>
              <a:chExt cx="2847272" cy="3048000"/>
            </a:xfrm>
          </p:grpSpPr>
          <p:sp>
            <p:nvSpPr>
              <p:cNvPr id="46" name="Rectangle 45">
                <a:extLst>
                  <a:ext uri="{FF2B5EF4-FFF2-40B4-BE49-F238E27FC236}">
                    <a16:creationId xmlns:a16="http://schemas.microsoft.com/office/drawing/2014/main" id="{5E2260C9-F0F6-4274-AB97-103A5D39806F}"/>
                  </a:ext>
                </a:extLst>
              </p:cNvPr>
              <p:cNvSpPr/>
              <p:nvPr/>
            </p:nvSpPr>
            <p:spPr>
              <a:xfrm>
                <a:off x="4672364" y="1905000"/>
                <a:ext cx="2847272" cy="3048000"/>
              </a:xfrm>
              <a:prstGeom prst="rect">
                <a:avLst/>
              </a:prstGeom>
              <a:solidFill>
                <a:srgbClr val="C9CFFF"/>
              </a:solidFill>
            </p:spPr>
            <p:txBody>
              <a:bodyPr wrap="square" lIns="0" tIns="0" rIns="0" bIns="0" rtlCol="0" anchor="ctr">
                <a:noAutofit/>
              </a:bodyPr>
              <a:lstStyle/>
              <a:p>
                <a:pPr algn="ctr"/>
                <a:endParaRPr lang="en-US" sz="900" dirty="0">
                  <a:solidFill>
                    <a:srgbClr val="FFFFFF"/>
                  </a:solidFill>
                  <a:latin typeface="Arial"/>
                  <a:cs typeface="Arial"/>
                </a:endParaRPr>
              </a:p>
            </p:txBody>
          </p:sp>
          <p:sp>
            <p:nvSpPr>
              <p:cNvPr id="47" name="TextBox 46">
                <a:extLst>
                  <a:ext uri="{FF2B5EF4-FFF2-40B4-BE49-F238E27FC236}">
                    <a16:creationId xmlns:a16="http://schemas.microsoft.com/office/drawing/2014/main" id="{9FCA908C-E762-40E3-B965-5820C1CE1320}"/>
                  </a:ext>
                </a:extLst>
              </p:cNvPr>
              <p:cNvSpPr txBox="1"/>
              <p:nvPr/>
            </p:nvSpPr>
            <p:spPr>
              <a:xfrm>
                <a:off x="5155701" y="2212091"/>
                <a:ext cx="1775065" cy="485510"/>
              </a:xfrm>
              <a:prstGeom prst="rect">
                <a:avLst/>
              </a:prstGeom>
              <a:noFill/>
            </p:spPr>
            <p:txBody>
              <a:bodyPr wrap="square" rtlCol="0">
                <a:spAutoFit/>
              </a:bodyPr>
              <a:lstStyle/>
              <a:p>
                <a:pPr algn="ctr"/>
                <a:r>
                  <a:rPr lang="en-US" sz="788" b="1" dirty="0"/>
                  <a:t>Self Service</a:t>
                </a:r>
              </a:p>
            </p:txBody>
          </p:sp>
          <p:pic>
            <p:nvPicPr>
              <p:cNvPr id="48" name="Picture 47">
                <a:extLst>
                  <a:ext uri="{FF2B5EF4-FFF2-40B4-BE49-F238E27FC236}">
                    <a16:creationId xmlns:a16="http://schemas.microsoft.com/office/drawing/2014/main" id="{75693C43-37E9-4ED9-986A-7A156D273DF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290311" y="3697823"/>
                <a:ext cx="1505843" cy="652329"/>
              </a:xfrm>
              <a:prstGeom prst="rect">
                <a:avLst/>
              </a:prstGeom>
            </p:spPr>
          </p:pic>
          <p:pic>
            <p:nvPicPr>
              <p:cNvPr id="49" name="Picture 48">
                <a:extLst>
                  <a:ext uri="{FF2B5EF4-FFF2-40B4-BE49-F238E27FC236}">
                    <a16:creationId xmlns:a16="http://schemas.microsoft.com/office/drawing/2014/main" id="{E5A3DBAC-12C7-4CA7-9A4F-E4D7EABA766F}"/>
                  </a:ext>
                </a:extLst>
              </p:cNvPr>
              <p:cNvPicPr>
                <a:picLocks noChangeAspect="1"/>
              </p:cNvPicPr>
              <p:nvPr/>
            </p:nvPicPr>
            <p:blipFill rotWithShape="1">
              <a:blip r:embed="rId3" cstate="screen">
                <a:clrChange>
                  <a:clrFrom>
                    <a:srgbClr val="FFFFFF"/>
                  </a:clrFrom>
                  <a:clrTo>
                    <a:srgbClr val="FFFFFF">
                      <a:alpha val="0"/>
                    </a:srgbClr>
                  </a:clrTo>
                </a:clrChange>
                <a:biLevel thresh="75000"/>
                <a:extLst>
                  <a:ext uri="{28A0092B-C50C-407E-A947-70E740481C1C}">
                    <a14:useLocalDpi xmlns:a14="http://schemas.microsoft.com/office/drawing/2010/main"/>
                  </a:ext>
                </a:extLst>
              </a:blip>
              <a:srcRect/>
              <a:stretch/>
            </p:blipFill>
            <p:spPr>
              <a:xfrm>
                <a:off x="5720997" y="2816158"/>
                <a:ext cx="750005" cy="881487"/>
              </a:xfrm>
              <a:prstGeom prst="rect">
                <a:avLst/>
              </a:prstGeom>
            </p:spPr>
          </p:pic>
        </p:grpSp>
        <p:grpSp>
          <p:nvGrpSpPr>
            <p:cNvPr id="41" name="Group 40">
              <a:extLst>
                <a:ext uri="{FF2B5EF4-FFF2-40B4-BE49-F238E27FC236}">
                  <a16:creationId xmlns:a16="http://schemas.microsoft.com/office/drawing/2014/main" id="{14AE10E8-0CE4-4139-B46C-8FAC38490F9D}"/>
                </a:ext>
              </a:extLst>
            </p:cNvPr>
            <p:cNvGrpSpPr/>
            <p:nvPr/>
          </p:nvGrpSpPr>
          <p:grpSpPr>
            <a:xfrm>
              <a:off x="7828609" y="1899439"/>
              <a:ext cx="2847272" cy="3048000"/>
              <a:chOff x="7690124" y="1905000"/>
              <a:chExt cx="2847272" cy="3048000"/>
            </a:xfrm>
          </p:grpSpPr>
          <p:sp>
            <p:nvSpPr>
              <p:cNvPr id="42" name="Rectangle 41">
                <a:extLst>
                  <a:ext uri="{FF2B5EF4-FFF2-40B4-BE49-F238E27FC236}">
                    <a16:creationId xmlns:a16="http://schemas.microsoft.com/office/drawing/2014/main" id="{CBF4FA8A-7801-44FC-AFBA-2AF738EB2D77}"/>
                  </a:ext>
                </a:extLst>
              </p:cNvPr>
              <p:cNvSpPr/>
              <p:nvPr/>
            </p:nvSpPr>
            <p:spPr>
              <a:xfrm>
                <a:off x="7690124" y="1905000"/>
                <a:ext cx="2847272" cy="3048000"/>
              </a:xfrm>
              <a:prstGeom prst="rect">
                <a:avLst/>
              </a:prstGeom>
              <a:solidFill>
                <a:srgbClr val="CCFFCC"/>
              </a:solidFill>
            </p:spPr>
            <p:txBody>
              <a:bodyPr wrap="square" lIns="0" tIns="0" rIns="0" bIns="0" rtlCol="0" anchor="ctr">
                <a:noAutofit/>
              </a:bodyPr>
              <a:lstStyle/>
              <a:p>
                <a:pPr algn="ctr"/>
                <a:endParaRPr lang="en-US" sz="900" dirty="0">
                  <a:solidFill>
                    <a:srgbClr val="FFFFFF"/>
                  </a:solidFill>
                  <a:latin typeface="Arial"/>
                  <a:cs typeface="Arial"/>
                </a:endParaRPr>
              </a:p>
            </p:txBody>
          </p:sp>
          <p:sp>
            <p:nvSpPr>
              <p:cNvPr id="43" name="TextBox 42">
                <a:extLst>
                  <a:ext uri="{FF2B5EF4-FFF2-40B4-BE49-F238E27FC236}">
                    <a16:creationId xmlns:a16="http://schemas.microsoft.com/office/drawing/2014/main" id="{7C5361E3-8784-4278-B2E4-C186E2AA59A3}"/>
                  </a:ext>
                </a:extLst>
              </p:cNvPr>
              <p:cNvSpPr txBox="1"/>
              <p:nvPr/>
            </p:nvSpPr>
            <p:spPr>
              <a:xfrm>
                <a:off x="7720279" y="2193553"/>
                <a:ext cx="2654914" cy="485510"/>
              </a:xfrm>
              <a:prstGeom prst="rect">
                <a:avLst/>
              </a:prstGeom>
              <a:noFill/>
            </p:spPr>
            <p:txBody>
              <a:bodyPr wrap="square" rtlCol="0">
                <a:spAutoFit/>
              </a:bodyPr>
              <a:lstStyle/>
              <a:p>
                <a:r>
                  <a:rPr lang="en-US" sz="788" b="1" dirty="0"/>
                  <a:t>Automated Refresh</a:t>
                </a:r>
              </a:p>
            </p:txBody>
          </p:sp>
          <p:pic>
            <p:nvPicPr>
              <p:cNvPr id="44" name="Picture 43" descr="A close up of a logo&#10;&#10;Description automatically generated">
                <a:extLst>
                  <a:ext uri="{FF2B5EF4-FFF2-40B4-BE49-F238E27FC236}">
                    <a16:creationId xmlns:a16="http://schemas.microsoft.com/office/drawing/2014/main" id="{6F26FEAC-5263-40A2-AB5B-9CAC7DC6155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5076" y="2688687"/>
                <a:ext cx="1845316" cy="1845313"/>
              </a:xfrm>
              <a:prstGeom prst="rect">
                <a:avLst/>
              </a:prstGeom>
            </p:spPr>
          </p:pic>
          <p:pic>
            <p:nvPicPr>
              <p:cNvPr id="45" name="Picture 44">
                <a:extLst>
                  <a:ext uri="{FF2B5EF4-FFF2-40B4-BE49-F238E27FC236}">
                    <a16:creationId xmlns:a16="http://schemas.microsoft.com/office/drawing/2014/main" id="{B9A5D340-0300-41A6-A8A1-AB8215625B2E}"/>
                  </a:ext>
                </a:extLst>
              </p:cNvPr>
              <p:cNvPicPr>
                <a:picLocks noChangeAspect="1"/>
              </p:cNvPicPr>
              <p:nvPr/>
            </p:nvPicPr>
            <p:blipFill rotWithShape="1">
              <a:blip r:embed="rId3" cstate="screen">
                <a:clrChange>
                  <a:clrFrom>
                    <a:srgbClr val="FFFFFF"/>
                  </a:clrFrom>
                  <a:clrTo>
                    <a:srgbClr val="FFFFFF">
                      <a:alpha val="0"/>
                    </a:srgbClr>
                  </a:clrTo>
                </a:clrChange>
                <a:biLevel thresh="75000"/>
                <a:extLst>
                  <a:ext uri="{28A0092B-C50C-407E-A947-70E740481C1C}">
                    <a14:useLocalDpi xmlns:a14="http://schemas.microsoft.com/office/drawing/2010/main"/>
                  </a:ext>
                </a:extLst>
              </a:blip>
              <a:srcRect/>
              <a:stretch/>
            </p:blipFill>
            <p:spPr>
              <a:xfrm>
                <a:off x="8672731" y="3165022"/>
                <a:ext cx="750005" cy="881487"/>
              </a:xfrm>
              <a:prstGeom prst="rect">
                <a:avLst/>
              </a:prstGeom>
            </p:spPr>
          </p:pic>
        </p:grpSp>
      </p:grpSp>
      <p:sp>
        <p:nvSpPr>
          <p:cNvPr id="8" name="TextBox 7">
            <a:extLst>
              <a:ext uri="{FF2B5EF4-FFF2-40B4-BE49-F238E27FC236}">
                <a16:creationId xmlns:a16="http://schemas.microsoft.com/office/drawing/2014/main" id="{F75D1C7C-AA4D-40FF-A876-765B4072C01C}"/>
              </a:ext>
            </a:extLst>
          </p:cNvPr>
          <p:cNvSpPr txBox="1"/>
          <p:nvPr/>
        </p:nvSpPr>
        <p:spPr>
          <a:xfrm>
            <a:off x="3719660" y="3436863"/>
            <a:ext cx="537328" cy="1200329"/>
          </a:xfrm>
          <a:prstGeom prst="rect">
            <a:avLst/>
          </a:prstGeom>
          <a:noFill/>
        </p:spPr>
        <p:txBody>
          <a:bodyPr wrap="square" rtlCol="0">
            <a:spAutoFit/>
          </a:bodyPr>
          <a:lstStyle/>
          <a:p>
            <a:r>
              <a:rPr lang="en-US" sz="7200" dirty="0"/>
              <a:t>=</a:t>
            </a:r>
          </a:p>
        </p:txBody>
      </p:sp>
      <p:pic>
        <p:nvPicPr>
          <p:cNvPr id="56" name="Picture 55">
            <a:extLst>
              <a:ext uri="{FF2B5EF4-FFF2-40B4-BE49-F238E27FC236}">
                <a16:creationId xmlns:a16="http://schemas.microsoft.com/office/drawing/2014/main" id="{A344BAD7-18A3-4A8B-91BD-50E0C2BDC6B9}"/>
              </a:ext>
            </a:extLst>
          </p:cNvPr>
          <p:cNvPicPr>
            <a:picLocks noChangeAspect="1"/>
          </p:cNvPicPr>
          <p:nvPr/>
        </p:nvPicPr>
        <p:blipFill>
          <a:blip r:embed="rId7"/>
          <a:stretch>
            <a:fillRect/>
          </a:stretch>
        </p:blipFill>
        <p:spPr>
          <a:xfrm>
            <a:off x="380867" y="3400720"/>
            <a:ext cx="1190041" cy="1286759"/>
          </a:xfrm>
          <a:prstGeom prst="rect">
            <a:avLst/>
          </a:prstGeom>
        </p:spPr>
      </p:pic>
      <p:pic>
        <p:nvPicPr>
          <p:cNvPr id="57" name="Picture 56">
            <a:extLst>
              <a:ext uri="{FF2B5EF4-FFF2-40B4-BE49-F238E27FC236}">
                <a16:creationId xmlns:a16="http://schemas.microsoft.com/office/drawing/2014/main" id="{172091EE-9A90-40C4-94EE-84F1CD4F4A12}"/>
              </a:ext>
            </a:extLst>
          </p:cNvPr>
          <p:cNvPicPr>
            <a:picLocks noChangeAspect="1"/>
          </p:cNvPicPr>
          <p:nvPr/>
        </p:nvPicPr>
        <p:blipFill>
          <a:blip r:embed="rId8"/>
          <a:stretch>
            <a:fillRect/>
          </a:stretch>
        </p:blipFill>
        <p:spPr>
          <a:xfrm>
            <a:off x="2398988" y="3369601"/>
            <a:ext cx="1297498" cy="1466351"/>
          </a:xfrm>
          <a:prstGeom prst="rect">
            <a:avLst/>
          </a:prstGeom>
        </p:spPr>
      </p:pic>
      <p:sp>
        <p:nvSpPr>
          <p:cNvPr id="59" name="TextBox 58">
            <a:extLst>
              <a:ext uri="{FF2B5EF4-FFF2-40B4-BE49-F238E27FC236}">
                <a16:creationId xmlns:a16="http://schemas.microsoft.com/office/drawing/2014/main" id="{D917B11C-68E5-4287-B9CA-35049AE39E07}"/>
              </a:ext>
            </a:extLst>
          </p:cNvPr>
          <p:cNvSpPr txBox="1"/>
          <p:nvPr/>
        </p:nvSpPr>
        <p:spPr>
          <a:xfrm>
            <a:off x="1570908" y="3458460"/>
            <a:ext cx="825857" cy="1200329"/>
          </a:xfrm>
          <a:prstGeom prst="rect">
            <a:avLst/>
          </a:prstGeom>
          <a:noFill/>
        </p:spPr>
        <p:txBody>
          <a:bodyPr wrap="square" rtlCol="0">
            <a:spAutoFit/>
          </a:bodyPr>
          <a:lstStyle/>
          <a:p>
            <a:r>
              <a:rPr lang="en-US" sz="7200" dirty="0"/>
              <a:t>+</a:t>
            </a:r>
          </a:p>
        </p:txBody>
      </p:sp>
      <p:pic>
        <p:nvPicPr>
          <p:cNvPr id="4" name="Picture 3" descr="A picture containing drawing&#10;&#10;Description automatically generated">
            <a:extLst>
              <a:ext uri="{FF2B5EF4-FFF2-40B4-BE49-F238E27FC236}">
                <a16:creationId xmlns:a16="http://schemas.microsoft.com/office/drawing/2014/main" id="{7B3CD9D8-5E09-4EE0-8B87-1468011E52D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79645" y="61033"/>
            <a:ext cx="502238" cy="502238"/>
          </a:xfrm>
          <a:prstGeom prst="rect">
            <a:avLst/>
          </a:prstGeom>
        </p:spPr>
      </p:pic>
      <p:sp>
        <p:nvSpPr>
          <p:cNvPr id="3" name="Footer Placeholder 2">
            <a:extLst>
              <a:ext uri="{FF2B5EF4-FFF2-40B4-BE49-F238E27FC236}">
                <a16:creationId xmlns:a16="http://schemas.microsoft.com/office/drawing/2014/main" id="{D29D3DA6-913E-AD42-953D-046D3D809D3D}"/>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8B2DBE50-E2D9-174C-BA3B-154CE1C0BC1E}"/>
              </a:ext>
            </a:extLst>
          </p:cNvPr>
          <p:cNvSpPr>
            <a:spLocks noGrp="1"/>
          </p:cNvSpPr>
          <p:nvPr>
            <p:ph type="sldNum" sz="quarter" idx="11"/>
          </p:nvPr>
        </p:nvSpPr>
        <p:spPr/>
        <p:txBody>
          <a:bodyPr/>
          <a:lstStyle/>
          <a:p>
            <a:fld id="{59395FB3-9C97-154F-86B2-7E381B951268}" type="slidenum">
              <a:rPr lang="en-US" smtClean="0"/>
              <a:pPr/>
              <a:t>46</a:t>
            </a:fld>
            <a:endParaRPr lang="en-US" dirty="0"/>
          </a:p>
        </p:txBody>
      </p:sp>
    </p:spTree>
    <p:extLst>
      <p:ext uri="{BB962C8B-B14F-4D97-AF65-F5344CB8AC3E}">
        <p14:creationId xmlns:p14="http://schemas.microsoft.com/office/powerpoint/2010/main" val="2913958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EBF42B-56D4-E545-85C7-5CF20D92F23E}"/>
              </a:ext>
            </a:extLst>
          </p:cNvPr>
          <p:cNvSpPr/>
          <p:nvPr/>
        </p:nvSpPr>
        <p:spPr bwMode="auto">
          <a:xfrm>
            <a:off x="210312" y="906905"/>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193673"/>
            <a:ext cx="8683625" cy="603541"/>
          </a:xfrm>
        </p:spPr>
        <p:txBody>
          <a:bodyPr/>
          <a:lstStyle/>
          <a:p>
            <a:r>
              <a:rPr lang="en-US" dirty="0"/>
              <a:t>Virtual Data Pipeline</a:t>
            </a:r>
            <a:br>
              <a:rPr lang="en-US" dirty="0"/>
            </a:br>
            <a:r>
              <a:rPr lang="en-US" sz="1800" dirty="0"/>
              <a:t>Cost savings example</a:t>
            </a:r>
          </a:p>
        </p:txBody>
      </p:sp>
      <p:grpSp>
        <p:nvGrpSpPr>
          <p:cNvPr id="27" name="Group 26">
            <a:extLst>
              <a:ext uri="{FF2B5EF4-FFF2-40B4-BE49-F238E27FC236}">
                <a16:creationId xmlns:a16="http://schemas.microsoft.com/office/drawing/2014/main" id="{6619B1B9-5711-4B34-B951-0F7E9A8806F6}"/>
              </a:ext>
            </a:extLst>
          </p:cNvPr>
          <p:cNvGrpSpPr/>
          <p:nvPr/>
        </p:nvGrpSpPr>
        <p:grpSpPr>
          <a:xfrm>
            <a:off x="4621742" y="920342"/>
            <a:ext cx="2624180" cy="3778935"/>
            <a:chOff x="4546654" y="853693"/>
            <a:chExt cx="2582840" cy="3778935"/>
          </a:xfrm>
        </p:grpSpPr>
        <p:cxnSp>
          <p:nvCxnSpPr>
            <p:cNvPr id="53" name="Straight Connector 52">
              <a:extLst>
                <a:ext uri="{FF2B5EF4-FFF2-40B4-BE49-F238E27FC236}">
                  <a16:creationId xmlns:a16="http://schemas.microsoft.com/office/drawing/2014/main" id="{72E030F3-C892-4327-81B9-38662C7ED40F}"/>
                </a:ext>
              </a:extLst>
            </p:cNvPr>
            <p:cNvCxnSpPr>
              <a:endCxn id="54" idx="2"/>
            </p:cNvCxnSpPr>
            <p:nvPr/>
          </p:nvCxnSpPr>
          <p:spPr>
            <a:xfrm flipV="1">
              <a:off x="4546654" y="1073627"/>
              <a:ext cx="1921120" cy="1679930"/>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54" name="Can 23">
              <a:extLst>
                <a:ext uri="{FF2B5EF4-FFF2-40B4-BE49-F238E27FC236}">
                  <a16:creationId xmlns:a16="http://schemas.microsoft.com/office/drawing/2014/main" id="{01A4EC55-53CE-450A-ACEB-E8B27CE9D7C5}"/>
                </a:ext>
              </a:extLst>
            </p:cNvPr>
            <p:cNvSpPr/>
            <p:nvPr/>
          </p:nvSpPr>
          <p:spPr>
            <a:xfrm>
              <a:off x="6467774" y="853693"/>
              <a:ext cx="661720" cy="439869"/>
            </a:xfrm>
            <a:prstGeom prst="can">
              <a:avLst/>
            </a:prstGeom>
            <a:noFill/>
            <a:ln>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a:solidFill>
                    <a:schemeClr val="tx1">
                      <a:lumMod val="65000"/>
                      <a:lumOff val="35000"/>
                    </a:schemeClr>
                  </a:solidFill>
                </a:rPr>
                <a:t>0 TB</a:t>
              </a:r>
              <a:endParaRPr lang="en-US" sz="1800" dirty="0">
                <a:solidFill>
                  <a:schemeClr val="tx1">
                    <a:lumMod val="65000"/>
                    <a:lumOff val="35000"/>
                  </a:schemeClr>
                </a:solidFill>
              </a:endParaRPr>
            </a:p>
          </p:txBody>
        </p:sp>
        <p:sp>
          <p:nvSpPr>
            <p:cNvPr id="55" name="Can 24">
              <a:extLst>
                <a:ext uri="{FF2B5EF4-FFF2-40B4-BE49-F238E27FC236}">
                  <a16:creationId xmlns:a16="http://schemas.microsoft.com/office/drawing/2014/main" id="{F1391F29-22C1-4C0B-8463-74E82DC9A163}"/>
                </a:ext>
              </a:extLst>
            </p:cNvPr>
            <p:cNvSpPr/>
            <p:nvPr/>
          </p:nvSpPr>
          <p:spPr>
            <a:xfrm>
              <a:off x="6467774" y="1330702"/>
              <a:ext cx="661720" cy="439869"/>
            </a:xfrm>
            <a:prstGeom prst="can">
              <a:avLst/>
            </a:prstGeom>
            <a:noFill/>
            <a:ln>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000000">
                      <a:lumMod val="65000"/>
                      <a:lumOff val="35000"/>
                    </a:srgbClr>
                  </a:solidFill>
                </a:rPr>
                <a:t>0 TB</a:t>
              </a:r>
              <a:endParaRPr lang="en-US" sz="1800" dirty="0">
                <a:solidFill>
                  <a:srgbClr val="000000">
                    <a:lumMod val="65000"/>
                    <a:lumOff val="35000"/>
                  </a:srgbClr>
                </a:solidFill>
              </a:endParaRPr>
            </a:p>
          </p:txBody>
        </p:sp>
        <p:sp>
          <p:nvSpPr>
            <p:cNvPr id="56" name="Can 25">
              <a:extLst>
                <a:ext uri="{FF2B5EF4-FFF2-40B4-BE49-F238E27FC236}">
                  <a16:creationId xmlns:a16="http://schemas.microsoft.com/office/drawing/2014/main" id="{8CE4662C-5820-4A06-B575-2E298762DBA7}"/>
                </a:ext>
              </a:extLst>
            </p:cNvPr>
            <p:cNvSpPr/>
            <p:nvPr/>
          </p:nvSpPr>
          <p:spPr>
            <a:xfrm>
              <a:off x="6467774" y="1807711"/>
              <a:ext cx="661720" cy="439869"/>
            </a:xfrm>
            <a:prstGeom prst="can">
              <a:avLst/>
            </a:prstGeom>
            <a:noFill/>
            <a:ln>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000000">
                      <a:lumMod val="65000"/>
                      <a:lumOff val="35000"/>
                    </a:srgbClr>
                  </a:solidFill>
                </a:rPr>
                <a:t>0 TB</a:t>
              </a:r>
              <a:endParaRPr lang="en-US" sz="1800" dirty="0">
                <a:solidFill>
                  <a:srgbClr val="000000">
                    <a:lumMod val="65000"/>
                    <a:lumOff val="35000"/>
                  </a:srgbClr>
                </a:solidFill>
              </a:endParaRPr>
            </a:p>
          </p:txBody>
        </p:sp>
        <p:sp>
          <p:nvSpPr>
            <p:cNvPr id="57" name="Can 26">
              <a:extLst>
                <a:ext uri="{FF2B5EF4-FFF2-40B4-BE49-F238E27FC236}">
                  <a16:creationId xmlns:a16="http://schemas.microsoft.com/office/drawing/2014/main" id="{0407904D-0507-4E99-82B4-ABC1F0EAB835}"/>
                </a:ext>
              </a:extLst>
            </p:cNvPr>
            <p:cNvSpPr/>
            <p:nvPr/>
          </p:nvSpPr>
          <p:spPr>
            <a:xfrm>
              <a:off x="6467774" y="2284720"/>
              <a:ext cx="661720" cy="439869"/>
            </a:xfrm>
            <a:prstGeom prst="can">
              <a:avLst/>
            </a:prstGeom>
            <a:noFill/>
            <a:ln>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000000">
                      <a:lumMod val="65000"/>
                      <a:lumOff val="35000"/>
                    </a:srgbClr>
                  </a:solidFill>
                </a:rPr>
                <a:t>0 TB</a:t>
              </a:r>
              <a:endParaRPr lang="en-US" sz="1800" dirty="0">
                <a:solidFill>
                  <a:srgbClr val="000000">
                    <a:lumMod val="65000"/>
                    <a:lumOff val="35000"/>
                  </a:srgbClr>
                </a:solidFill>
              </a:endParaRPr>
            </a:p>
          </p:txBody>
        </p:sp>
        <p:sp>
          <p:nvSpPr>
            <p:cNvPr id="58" name="Can 27">
              <a:extLst>
                <a:ext uri="{FF2B5EF4-FFF2-40B4-BE49-F238E27FC236}">
                  <a16:creationId xmlns:a16="http://schemas.microsoft.com/office/drawing/2014/main" id="{EE212954-5220-4436-8A61-73B0196FC182}"/>
                </a:ext>
              </a:extLst>
            </p:cNvPr>
            <p:cNvSpPr/>
            <p:nvPr/>
          </p:nvSpPr>
          <p:spPr>
            <a:xfrm>
              <a:off x="6467774" y="2761729"/>
              <a:ext cx="661720" cy="439869"/>
            </a:xfrm>
            <a:prstGeom prst="can">
              <a:avLst/>
            </a:prstGeom>
            <a:noFill/>
            <a:ln>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000000">
                      <a:lumMod val="65000"/>
                      <a:lumOff val="35000"/>
                    </a:srgbClr>
                  </a:solidFill>
                </a:rPr>
                <a:t>0 TB</a:t>
              </a:r>
              <a:endParaRPr lang="en-US" sz="1800" dirty="0">
                <a:solidFill>
                  <a:srgbClr val="000000">
                    <a:lumMod val="65000"/>
                    <a:lumOff val="35000"/>
                  </a:srgbClr>
                </a:solidFill>
              </a:endParaRPr>
            </a:p>
          </p:txBody>
        </p:sp>
        <p:sp>
          <p:nvSpPr>
            <p:cNvPr id="59" name="Can 28">
              <a:extLst>
                <a:ext uri="{FF2B5EF4-FFF2-40B4-BE49-F238E27FC236}">
                  <a16:creationId xmlns:a16="http://schemas.microsoft.com/office/drawing/2014/main" id="{20606DC0-0AEB-47DA-AE61-6A384DA0542E}"/>
                </a:ext>
              </a:extLst>
            </p:cNvPr>
            <p:cNvSpPr/>
            <p:nvPr/>
          </p:nvSpPr>
          <p:spPr>
            <a:xfrm>
              <a:off x="6467774" y="3238738"/>
              <a:ext cx="661720" cy="439869"/>
            </a:xfrm>
            <a:prstGeom prst="can">
              <a:avLst/>
            </a:prstGeom>
            <a:noFill/>
            <a:ln>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000000">
                      <a:lumMod val="65000"/>
                      <a:lumOff val="35000"/>
                    </a:srgbClr>
                  </a:solidFill>
                </a:rPr>
                <a:t>0 TB</a:t>
              </a:r>
              <a:endParaRPr lang="en-US" sz="1800" dirty="0">
                <a:solidFill>
                  <a:srgbClr val="000000">
                    <a:lumMod val="65000"/>
                    <a:lumOff val="35000"/>
                  </a:srgbClr>
                </a:solidFill>
              </a:endParaRPr>
            </a:p>
          </p:txBody>
        </p:sp>
        <p:sp>
          <p:nvSpPr>
            <p:cNvPr id="60" name="Can 29">
              <a:extLst>
                <a:ext uri="{FF2B5EF4-FFF2-40B4-BE49-F238E27FC236}">
                  <a16:creationId xmlns:a16="http://schemas.microsoft.com/office/drawing/2014/main" id="{A65E25D7-FE2D-4C0D-A503-8AE48FC59AFC}"/>
                </a:ext>
              </a:extLst>
            </p:cNvPr>
            <p:cNvSpPr/>
            <p:nvPr/>
          </p:nvSpPr>
          <p:spPr>
            <a:xfrm>
              <a:off x="6467774" y="3715747"/>
              <a:ext cx="661720" cy="439869"/>
            </a:xfrm>
            <a:prstGeom prst="can">
              <a:avLst/>
            </a:prstGeom>
            <a:noFill/>
            <a:ln>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000000">
                      <a:lumMod val="65000"/>
                      <a:lumOff val="35000"/>
                    </a:srgbClr>
                  </a:solidFill>
                </a:rPr>
                <a:t>0 TB</a:t>
              </a:r>
              <a:endParaRPr lang="en-US" sz="1800" dirty="0">
                <a:solidFill>
                  <a:srgbClr val="000000">
                    <a:lumMod val="65000"/>
                    <a:lumOff val="35000"/>
                  </a:srgbClr>
                </a:solidFill>
              </a:endParaRPr>
            </a:p>
          </p:txBody>
        </p:sp>
        <p:sp>
          <p:nvSpPr>
            <p:cNvPr id="61" name="Can 30">
              <a:extLst>
                <a:ext uri="{FF2B5EF4-FFF2-40B4-BE49-F238E27FC236}">
                  <a16:creationId xmlns:a16="http://schemas.microsoft.com/office/drawing/2014/main" id="{A8A303B6-083B-4053-81DD-9D31795DBD51}"/>
                </a:ext>
              </a:extLst>
            </p:cNvPr>
            <p:cNvSpPr/>
            <p:nvPr/>
          </p:nvSpPr>
          <p:spPr>
            <a:xfrm>
              <a:off x="6467774" y="4192759"/>
              <a:ext cx="661720" cy="439869"/>
            </a:xfrm>
            <a:prstGeom prst="can">
              <a:avLst/>
            </a:prstGeom>
            <a:noFill/>
            <a:ln>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000000">
                      <a:lumMod val="65000"/>
                      <a:lumOff val="35000"/>
                    </a:srgbClr>
                  </a:solidFill>
                </a:rPr>
                <a:t>0 TB</a:t>
              </a:r>
              <a:endParaRPr lang="en-US" sz="1800" dirty="0">
                <a:solidFill>
                  <a:srgbClr val="000000">
                    <a:lumMod val="65000"/>
                    <a:lumOff val="35000"/>
                  </a:srgbClr>
                </a:solidFill>
              </a:endParaRPr>
            </a:p>
          </p:txBody>
        </p:sp>
        <p:cxnSp>
          <p:nvCxnSpPr>
            <p:cNvPr id="62" name="Straight Connector 61">
              <a:extLst>
                <a:ext uri="{FF2B5EF4-FFF2-40B4-BE49-F238E27FC236}">
                  <a16:creationId xmlns:a16="http://schemas.microsoft.com/office/drawing/2014/main" id="{2AB5071F-26B4-4E85-8926-71D7A5D8B67F}"/>
                </a:ext>
              </a:extLst>
            </p:cNvPr>
            <p:cNvCxnSpPr>
              <a:endCxn id="55" idx="2"/>
            </p:cNvCxnSpPr>
            <p:nvPr/>
          </p:nvCxnSpPr>
          <p:spPr>
            <a:xfrm flipV="1">
              <a:off x="4546654" y="1550637"/>
              <a:ext cx="1921120" cy="1202921"/>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435DA9CF-2DDB-4690-ACCB-87A9AC7F694A}"/>
                </a:ext>
              </a:extLst>
            </p:cNvPr>
            <p:cNvCxnSpPr>
              <a:endCxn id="56" idx="2"/>
            </p:cNvCxnSpPr>
            <p:nvPr/>
          </p:nvCxnSpPr>
          <p:spPr>
            <a:xfrm flipV="1">
              <a:off x="4546654" y="2027646"/>
              <a:ext cx="1921120" cy="725912"/>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33E56C6A-95F2-492B-8498-CDFFB531195D}"/>
                </a:ext>
              </a:extLst>
            </p:cNvPr>
            <p:cNvCxnSpPr>
              <a:endCxn id="57" idx="2"/>
            </p:cNvCxnSpPr>
            <p:nvPr/>
          </p:nvCxnSpPr>
          <p:spPr>
            <a:xfrm flipV="1">
              <a:off x="4546654" y="2504655"/>
              <a:ext cx="1921120" cy="248903"/>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08C35653-F3BD-4B29-8801-894924C5D9B6}"/>
                </a:ext>
              </a:extLst>
            </p:cNvPr>
            <p:cNvCxnSpPr>
              <a:endCxn id="58" idx="2"/>
            </p:cNvCxnSpPr>
            <p:nvPr/>
          </p:nvCxnSpPr>
          <p:spPr>
            <a:xfrm>
              <a:off x="4546654" y="2753557"/>
              <a:ext cx="1921120" cy="228107"/>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6FC78A6-E033-4ACB-B152-98FE5DC52866}"/>
                </a:ext>
              </a:extLst>
            </p:cNvPr>
            <p:cNvCxnSpPr>
              <a:endCxn id="59" idx="2"/>
            </p:cNvCxnSpPr>
            <p:nvPr/>
          </p:nvCxnSpPr>
          <p:spPr>
            <a:xfrm>
              <a:off x="4546654" y="2753557"/>
              <a:ext cx="1921120" cy="705116"/>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C4CB8262-7873-4BAF-970B-8AB24DCF6DAE}"/>
                </a:ext>
              </a:extLst>
            </p:cNvPr>
            <p:cNvCxnSpPr>
              <a:endCxn id="60" idx="2"/>
            </p:cNvCxnSpPr>
            <p:nvPr/>
          </p:nvCxnSpPr>
          <p:spPr>
            <a:xfrm>
              <a:off x="4546654" y="2753557"/>
              <a:ext cx="1921120" cy="1182125"/>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8C5BCA8-9CCF-4ADC-88FC-98FB7DF02D0E}"/>
                </a:ext>
              </a:extLst>
            </p:cNvPr>
            <p:cNvCxnSpPr>
              <a:endCxn id="61" idx="2"/>
            </p:cNvCxnSpPr>
            <p:nvPr/>
          </p:nvCxnSpPr>
          <p:spPr>
            <a:xfrm>
              <a:off x="4546654" y="2753557"/>
              <a:ext cx="1921120" cy="1659137"/>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CBC42E04-5E06-44E4-9A02-8C335E50E1D2}"/>
                </a:ext>
              </a:extLst>
            </p:cNvPr>
            <p:cNvSpPr txBox="1"/>
            <p:nvPr/>
          </p:nvSpPr>
          <p:spPr>
            <a:xfrm>
              <a:off x="4775354" y="1283093"/>
              <a:ext cx="1515551" cy="553998"/>
            </a:xfrm>
            <a:prstGeom prst="rect">
              <a:avLst/>
            </a:prstGeom>
            <a:noFill/>
          </p:spPr>
          <p:txBody>
            <a:bodyPr wrap="square" rtlCol="0">
              <a:spAutoFit/>
            </a:bodyPr>
            <a:lstStyle/>
            <a:p>
              <a:pPr algn="ctr"/>
              <a:r>
                <a:rPr lang="en-US" sz="1500" dirty="0">
                  <a:solidFill>
                    <a:schemeClr val="tx1">
                      <a:lumMod val="65000"/>
                      <a:lumOff val="35000"/>
                    </a:schemeClr>
                  </a:solidFill>
                </a:rPr>
                <a:t>Self service virtual copies</a:t>
              </a:r>
            </a:p>
          </p:txBody>
        </p:sp>
      </p:grpSp>
      <p:sp>
        <p:nvSpPr>
          <p:cNvPr id="28" name="Right Arrow 21">
            <a:extLst>
              <a:ext uri="{FF2B5EF4-FFF2-40B4-BE49-F238E27FC236}">
                <a16:creationId xmlns:a16="http://schemas.microsoft.com/office/drawing/2014/main" id="{E197F07D-6702-4DA2-BF42-8B8C52B94DB1}"/>
              </a:ext>
            </a:extLst>
          </p:cNvPr>
          <p:cNvSpPr/>
          <p:nvPr/>
        </p:nvSpPr>
        <p:spPr>
          <a:xfrm>
            <a:off x="2224863" y="1484722"/>
            <a:ext cx="2165671" cy="2809757"/>
          </a:xfrm>
          <a:prstGeom prst="rightArrow">
            <a:avLst>
              <a:gd name="adj1" fmla="val 100000"/>
              <a:gd name="adj2" fmla="val 49667"/>
            </a:avLst>
          </a:prstGeom>
          <a:solidFill>
            <a:srgbClr val="CCE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29" name="Picture 28">
            <a:extLst>
              <a:ext uri="{FF2B5EF4-FFF2-40B4-BE49-F238E27FC236}">
                <a16:creationId xmlns:a16="http://schemas.microsoft.com/office/drawing/2014/main" id="{123D2C10-7AFC-4AD8-898A-42ABB802EB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3536" y="2392217"/>
            <a:ext cx="853740" cy="840291"/>
          </a:xfrm>
          <a:prstGeom prst="rect">
            <a:avLst/>
          </a:prstGeom>
        </p:spPr>
      </p:pic>
      <p:sp>
        <p:nvSpPr>
          <p:cNvPr id="31" name="TextBox 30">
            <a:extLst>
              <a:ext uri="{FF2B5EF4-FFF2-40B4-BE49-F238E27FC236}">
                <a16:creationId xmlns:a16="http://schemas.microsoft.com/office/drawing/2014/main" id="{1A2D54D8-FAB9-4874-BAEE-F0FE7BE954A1}"/>
              </a:ext>
            </a:extLst>
          </p:cNvPr>
          <p:cNvSpPr txBox="1"/>
          <p:nvPr/>
        </p:nvSpPr>
        <p:spPr>
          <a:xfrm>
            <a:off x="2304854" y="2194775"/>
            <a:ext cx="1588468" cy="553998"/>
          </a:xfrm>
          <a:prstGeom prst="rect">
            <a:avLst/>
          </a:prstGeom>
          <a:noFill/>
        </p:spPr>
        <p:txBody>
          <a:bodyPr wrap="square" rtlCol="0">
            <a:spAutoFit/>
          </a:bodyPr>
          <a:lstStyle/>
          <a:p>
            <a:pPr algn="ctr"/>
            <a:r>
              <a:rPr lang="en-US" sz="1500" dirty="0">
                <a:solidFill>
                  <a:schemeClr val="tx1">
                    <a:lumMod val="65000"/>
                    <a:lumOff val="35000"/>
                  </a:schemeClr>
                </a:solidFill>
                <a:cs typeface="Corbel"/>
              </a:rPr>
              <a:t>Capture app consistent data</a:t>
            </a:r>
          </a:p>
        </p:txBody>
      </p:sp>
      <p:sp>
        <p:nvSpPr>
          <p:cNvPr id="47" name="Can 44">
            <a:extLst>
              <a:ext uri="{FF2B5EF4-FFF2-40B4-BE49-F238E27FC236}">
                <a16:creationId xmlns:a16="http://schemas.microsoft.com/office/drawing/2014/main" id="{CCC49B31-793E-4C30-A660-58BC38FB5C1C}"/>
              </a:ext>
            </a:extLst>
          </p:cNvPr>
          <p:cNvSpPr/>
          <p:nvPr/>
        </p:nvSpPr>
        <p:spPr>
          <a:xfrm>
            <a:off x="2936157" y="2791789"/>
            <a:ext cx="672312" cy="439869"/>
          </a:xfrm>
          <a:prstGeom prst="can">
            <a:avLst/>
          </a:prstGeom>
          <a:solidFill>
            <a:srgbClr val="EFF1FF"/>
          </a:solidFill>
          <a:ln>
            <a:solidFill>
              <a:schemeClr val="tx1">
                <a:lumMod val="75000"/>
                <a:lumOff val="2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3" name="Oval 32">
            <a:extLst>
              <a:ext uri="{FF2B5EF4-FFF2-40B4-BE49-F238E27FC236}">
                <a16:creationId xmlns:a16="http://schemas.microsoft.com/office/drawing/2014/main" id="{FAACBFA9-8070-4C21-A7C9-7AA4E5D4A67A}"/>
              </a:ext>
            </a:extLst>
          </p:cNvPr>
          <p:cNvSpPr/>
          <p:nvPr/>
        </p:nvSpPr>
        <p:spPr>
          <a:xfrm>
            <a:off x="2978581" y="1880809"/>
            <a:ext cx="363476" cy="360991"/>
          </a:xfrm>
          <a:prstGeom prst="ellipse">
            <a:avLst/>
          </a:prstGeom>
          <a:solidFill>
            <a:schemeClr val="accent1">
              <a:lumMod val="50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1</a:t>
            </a:r>
          </a:p>
        </p:txBody>
      </p:sp>
      <p:sp>
        <p:nvSpPr>
          <p:cNvPr id="34" name="Oval 33">
            <a:extLst>
              <a:ext uri="{FF2B5EF4-FFF2-40B4-BE49-F238E27FC236}">
                <a16:creationId xmlns:a16="http://schemas.microsoft.com/office/drawing/2014/main" id="{8A6BC9BF-931E-403C-8B6D-10C3EC998E92}"/>
              </a:ext>
            </a:extLst>
          </p:cNvPr>
          <p:cNvSpPr/>
          <p:nvPr/>
        </p:nvSpPr>
        <p:spPr>
          <a:xfrm>
            <a:off x="4186364" y="2014064"/>
            <a:ext cx="365157" cy="361422"/>
          </a:xfrm>
          <a:prstGeom prst="ellipse">
            <a:avLst/>
          </a:prstGeom>
          <a:solidFill>
            <a:schemeClr val="accent1">
              <a:lumMod val="50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bg1"/>
                </a:solidFill>
              </a:rPr>
              <a:t>2</a:t>
            </a:r>
          </a:p>
        </p:txBody>
      </p:sp>
      <p:sp>
        <p:nvSpPr>
          <p:cNvPr id="35" name="Oval 34">
            <a:extLst>
              <a:ext uri="{FF2B5EF4-FFF2-40B4-BE49-F238E27FC236}">
                <a16:creationId xmlns:a16="http://schemas.microsoft.com/office/drawing/2014/main" id="{CE8380EE-C143-4A33-A76F-F4527042B527}"/>
              </a:ext>
            </a:extLst>
          </p:cNvPr>
          <p:cNvSpPr/>
          <p:nvPr/>
        </p:nvSpPr>
        <p:spPr>
          <a:xfrm>
            <a:off x="5423393" y="1055359"/>
            <a:ext cx="348566" cy="348216"/>
          </a:xfrm>
          <a:prstGeom prst="ellipse">
            <a:avLst/>
          </a:prstGeom>
          <a:solidFill>
            <a:schemeClr val="accent1">
              <a:lumMod val="50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bg1"/>
                </a:solidFill>
              </a:rPr>
              <a:t>3</a:t>
            </a:r>
          </a:p>
        </p:txBody>
      </p:sp>
      <p:sp>
        <p:nvSpPr>
          <p:cNvPr id="36" name="TextBox 35">
            <a:extLst>
              <a:ext uri="{FF2B5EF4-FFF2-40B4-BE49-F238E27FC236}">
                <a16:creationId xmlns:a16="http://schemas.microsoft.com/office/drawing/2014/main" id="{1C66B045-DFE9-4FAA-AA57-56E1A826BF1D}"/>
              </a:ext>
            </a:extLst>
          </p:cNvPr>
          <p:cNvSpPr txBox="1"/>
          <p:nvPr/>
        </p:nvSpPr>
        <p:spPr>
          <a:xfrm>
            <a:off x="3732028" y="3345605"/>
            <a:ext cx="1443370" cy="784830"/>
          </a:xfrm>
          <a:prstGeom prst="rect">
            <a:avLst/>
          </a:prstGeom>
          <a:noFill/>
        </p:spPr>
        <p:txBody>
          <a:bodyPr wrap="square" rtlCol="0">
            <a:spAutoFit/>
          </a:bodyPr>
          <a:lstStyle/>
          <a:p>
            <a:pPr algn="ctr"/>
            <a:r>
              <a:rPr lang="en-US" sz="1500" dirty="0">
                <a:solidFill>
                  <a:schemeClr val="tx1">
                    <a:lumMod val="65000"/>
                    <a:lumOff val="35000"/>
                  </a:schemeClr>
                </a:solidFill>
              </a:rPr>
              <a:t>Store VDP gold copy on any storage</a:t>
            </a:r>
          </a:p>
        </p:txBody>
      </p:sp>
      <p:sp>
        <p:nvSpPr>
          <p:cNvPr id="39" name="TextBox 38">
            <a:extLst>
              <a:ext uri="{FF2B5EF4-FFF2-40B4-BE49-F238E27FC236}">
                <a16:creationId xmlns:a16="http://schemas.microsoft.com/office/drawing/2014/main" id="{20093505-0117-4215-9398-316CB17F8449}"/>
              </a:ext>
            </a:extLst>
          </p:cNvPr>
          <p:cNvSpPr txBox="1"/>
          <p:nvPr/>
        </p:nvSpPr>
        <p:spPr>
          <a:xfrm>
            <a:off x="7324767" y="1001134"/>
            <a:ext cx="1463040" cy="300083"/>
          </a:xfrm>
          <a:prstGeom prst="rect">
            <a:avLst/>
          </a:prstGeom>
          <a:solidFill>
            <a:srgbClr val="CCE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defRPr sz="2000">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500" dirty="0">
                <a:solidFill>
                  <a:schemeClr val="accent1">
                    <a:lumMod val="50000"/>
                  </a:schemeClr>
                </a:solidFill>
              </a:rPr>
              <a:t>DEV</a:t>
            </a:r>
          </a:p>
        </p:txBody>
      </p:sp>
      <p:sp>
        <p:nvSpPr>
          <p:cNvPr id="40" name="TextBox 39">
            <a:extLst>
              <a:ext uri="{FF2B5EF4-FFF2-40B4-BE49-F238E27FC236}">
                <a16:creationId xmlns:a16="http://schemas.microsoft.com/office/drawing/2014/main" id="{E1671095-AB9E-48D5-8A0A-9C9EBF4AD3E1}"/>
              </a:ext>
            </a:extLst>
          </p:cNvPr>
          <p:cNvSpPr txBox="1"/>
          <p:nvPr/>
        </p:nvSpPr>
        <p:spPr>
          <a:xfrm>
            <a:off x="7324767" y="1484029"/>
            <a:ext cx="1463040" cy="300083"/>
          </a:xfrm>
          <a:prstGeom prst="rect">
            <a:avLst/>
          </a:prstGeom>
          <a:solidFill>
            <a:srgbClr val="CCE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defRPr sz="2000">
                <a:solidFill>
                  <a:schemeClr val="accent1">
                    <a:lumMod val="50000"/>
                  </a:schemeClr>
                </a:solidFill>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500" dirty="0"/>
              <a:t>QA</a:t>
            </a:r>
          </a:p>
        </p:txBody>
      </p:sp>
      <p:sp>
        <p:nvSpPr>
          <p:cNvPr id="41" name="TextBox 40">
            <a:extLst>
              <a:ext uri="{FF2B5EF4-FFF2-40B4-BE49-F238E27FC236}">
                <a16:creationId xmlns:a16="http://schemas.microsoft.com/office/drawing/2014/main" id="{98FBB0E7-CF86-4114-882A-146EBCAC7FFD}"/>
              </a:ext>
            </a:extLst>
          </p:cNvPr>
          <p:cNvSpPr txBox="1"/>
          <p:nvPr/>
        </p:nvSpPr>
        <p:spPr>
          <a:xfrm>
            <a:off x="7324767" y="1966924"/>
            <a:ext cx="1463040" cy="300083"/>
          </a:xfrm>
          <a:prstGeom prst="rect">
            <a:avLst/>
          </a:prstGeom>
          <a:solidFill>
            <a:srgbClr val="CCE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defRPr sz="2000">
                <a:solidFill>
                  <a:schemeClr val="accent1">
                    <a:lumMod val="50000"/>
                  </a:schemeClr>
                </a:solidFill>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500" dirty="0"/>
              <a:t>ANALYTICS</a:t>
            </a:r>
          </a:p>
        </p:txBody>
      </p:sp>
      <p:sp>
        <p:nvSpPr>
          <p:cNvPr id="42" name="TextBox 41">
            <a:extLst>
              <a:ext uri="{FF2B5EF4-FFF2-40B4-BE49-F238E27FC236}">
                <a16:creationId xmlns:a16="http://schemas.microsoft.com/office/drawing/2014/main" id="{C2583ECC-5D87-4CEC-B71C-34A21FB89ECB}"/>
              </a:ext>
            </a:extLst>
          </p:cNvPr>
          <p:cNvSpPr txBox="1"/>
          <p:nvPr/>
        </p:nvSpPr>
        <p:spPr>
          <a:xfrm>
            <a:off x="7324767" y="2449819"/>
            <a:ext cx="1463040" cy="300083"/>
          </a:xfrm>
          <a:prstGeom prst="rect">
            <a:avLst/>
          </a:prstGeom>
          <a:solidFill>
            <a:srgbClr val="CCE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defRPr sz="2000">
                <a:solidFill>
                  <a:schemeClr val="accent1">
                    <a:lumMod val="50000"/>
                  </a:schemeClr>
                </a:solidFill>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500" dirty="0"/>
              <a:t>PERF TEST</a:t>
            </a:r>
          </a:p>
        </p:txBody>
      </p:sp>
      <p:sp>
        <p:nvSpPr>
          <p:cNvPr id="43" name="TextBox 42">
            <a:extLst>
              <a:ext uri="{FF2B5EF4-FFF2-40B4-BE49-F238E27FC236}">
                <a16:creationId xmlns:a16="http://schemas.microsoft.com/office/drawing/2014/main" id="{6387FFCB-1BFF-46C3-96F5-174C50D0A91F}"/>
              </a:ext>
            </a:extLst>
          </p:cNvPr>
          <p:cNvSpPr txBox="1"/>
          <p:nvPr/>
        </p:nvSpPr>
        <p:spPr>
          <a:xfrm>
            <a:off x="7324767" y="2932714"/>
            <a:ext cx="1463040" cy="300083"/>
          </a:xfrm>
          <a:prstGeom prst="rect">
            <a:avLst/>
          </a:prstGeom>
          <a:solidFill>
            <a:srgbClr val="CCE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defRPr sz="2000">
                <a:solidFill>
                  <a:schemeClr val="accent1">
                    <a:lumMod val="50000"/>
                  </a:schemeClr>
                </a:solidFill>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500" dirty="0"/>
              <a:t>UAT</a:t>
            </a:r>
          </a:p>
        </p:txBody>
      </p:sp>
      <p:sp>
        <p:nvSpPr>
          <p:cNvPr id="44" name="TextBox 43">
            <a:extLst>
              <a:ext uri="{FF2B5EF4-FFF2-40B4-BE49-F238E27FC236}">
                <a16:creationId xmlns:a16="http://schemas.microsoft.com/office/drawing/2014/main" id="{39619295-87A3-4DF2-8458-39AF0A5C7DD5}"/>
              </a:ext>
            </a:extLst>
          </p:cNvPr>
          <p:cNvSpPr txBox="1"/>
          <p:nvPr/>
        </p:nvSpPr>
        <p:spPr>
          <a:xfrm>
            <a:off x="7324767" y="3415611"/>
            <a:ext cx="1463040" cy="300083"/>
          </a:xfrm>
          <a:prstGeom prst="rect">
            <a:avLst/>
          </a:prstGeom>
          <a:solidFill>
            <a:srgbClr val="CCE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defRPr sz="2000">
                <a:solidFill>
                  <a:schemeClr val="accent1">
                    <a:lumMod val="50000"/>
                  </a:schemeClr>
                </a:solidFill>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500" dirty="0"/>
              <a:t>PRE-PROD</a:t>
            </a:r>
          </a:p>
        </p:txBody>
      </p:sp>
      <p:sp>
        <p:nvSpPr>
          <p:cNvPr id="45" name="TextBox 44">
            <a:extLst>
              <a:ext uri="{FF2B5EF4-FFF2-40B4-BE49-F238E27FC236}">
                <a16:creationId xmlns:a16="http://schemas.microsoft.com/office/drawing/2014/main" id="{40D3F057-9978-462F-8B05-592EE7788500}"/>
              </a:ext>
            </a:extLst>
          </p:cNvPr>
          <p:cNvSpPr txBox="1"/>
          <p:nvPr/>
        </p:nvSpPr>
        <p:spPr>
          <a:xfrm>
            <a:off x="7324766" y="3878040"/>
            <a:ext cx="1371600" cy="300083"/>
          </a:xfrm>
          <a:prstGeom prst="rect">
            <a:avLst/>
          </a:prstGeom>
          <a:solidFill>
            <a:srgbClr val="CCE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defRPr sz="2000">
                <a:solidFill>
                  <a:schemeClr val="accent1">
                    <a:lumMod val="50000"/>
                  </a:schemeClr>
                </a:solidFill>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500" dirty="0"/>
              <a:t>RECOVERY</a:t>
            </a:r>
          </a:p>
        </p:txBody>
      </p:sp>
      <p:sp>
        <p:nvSpPr>
          <p:cNvPr id="46" name="TextBox 45">
            <a:extLst>
              <a:ext uri="{FF2B5EF4-FFF2-40B4-BE49-F238E27FC236}">
                <a16:creationId xmlns:a16="http://schemas.microsoft.com/office/drawing/2014/main" id="{8185EB9F-BD1B-4593-82B8-BC35B98F186C}"/>
              </a:ext>
            </a:extLst>
          </p:cNvPr>
          <p:cNvSpPr txBox="1"/>
          <p:nvPr/>
        </p:nvSpPr>
        <p:spPr>
          <a:xfrm>
            <a:off x="7324767" y="4340200"/>
            <a:ext cx="1463040" cy="300083"/>
          </a:xfrm>
          <a:prstGeom prst="rect">
            <a:avLst/>
          </a:prstGeom>
          <a:solidFill>
            <a:srgbClr val="CCE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defRPr sz="2000">
                <a:solidFill>
                  <a:schemeClr val="accent1">
                    <a:lumMod val="50000"/>
                  </a:schemeClr>
                </a:solidFill>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500" dirty="0"/>
              <a:t>INTEGRATION</a:t>
            </a:r>
          </a:p>
        </p:txBody>
      </p:sp>
      <p:sp>
        <p:nvSpPr>
          <p:cNvPr id="38" name="TextBox 37">
            <a:extLst>
              <a:ext uri="{FF2B5EF4-FFF2-40B4-BE49-F238E27FC236}">
                <a16:creationId xmlns:a16="http://schemas.microsoft.com/office/drawing/2014/main" id="{520ACB2C-FBE5-4582-B326-83FDDED0435D}"/>
              </a:ext>
            </a:extLst>
          </p:cNvPr>
          <p:cNvSpPr txBox="1"/>
          <p:nvPr/>
        </p:nvSpPr>
        <p:spPr>
          <a:xfrm>
            <a:off x="3452992" y="4120760"/>
            <a:ext cx="2337499" cy="784830"/>
          </a:xfrm>
          <a:prstGeom prst="rect">
            <a:avLst/>
          </a:prstGeom>
          <a:solidFill>
            <a:srgbClr val="FFFFFF"/>
          </a:solidFill>
          <a:ln>
            <a:solidFill>
              <a:schemeClr val="bg1">
                <a:lumMod val="50000"/>
              </a:schemeClr>
            </a:solidFill>
          </a:ln>
          <a:effectLst>
            <a:outerShdw blurRad="50800" dist="38100" dir="2700000" algn="tl" rotWithShape="0">
              <a:prstClr val="black">
                <a:alpha val="40000"/>
              </a:prstClr>
            </a:outerShdw>
          </a:effectLst>
        </p:spPr>
        <p:txBody>
          <a:bodyPr wrap="none" rtlCol="0">
            <a:spAutoFit/>
          </a:bodyPr>
          <a:lstStyle/>
          <a:p>
            <a:pPr marL="257175" indent="-257175">
              <a:buFont typeface="Arial" panose="020B0604020202020204" pitchFamily="34" charset="0"/>
              <a:buChar char="•"/>
            </a:pPr>
            <a:r>
              <a:rPr lang="en-US" sz="1500" dirty="0">
                <a:cs typeface="Corbel"/>
              </a:rPr>
              <a:t>Instant clone creation</a:t>
            </a:r>
          </a:p>
          <a:p>
            <a:pPr marL="257175" indent="-257175">
              <a:buFont typeface="Arial" panose="020B0604020202020204" pitchFamily="34" charset="0"/>
              <a:buChar char="•"/>
            </a:pPr>
            <a:r>
              <a:rPr lang="en-US" sz="1500" dirty="0">
                <a:cs typeface="Corbel"/>
              </a:rPr>
              <a:t>1.1 TB storage used</a:t>
            </a:r>
          </a:p>
          <a:p>
            <a:pPr marL="214313" indent="-214313">
              <a:buFont typeface="Arial" panose="020B0604020202020204" pitchFamily="34" charset="0"/>
              <a:buChar char="•"/>
            </a:pPr>
            <a:r>
              <a:rPr lang="en-US" sz="1500" dirty="0"/>
              <a:t>90% Storage Savings</a:t>
            </a:r>
          </a:p>
        </p:txBody>
      </p:sp>
      <p:pic>
        <p:nvPicPr>
          <p:cNvPr id="70" name="Picture 69">
            <a:extLst>
              <a:ext uri="{FF2B5EF4-FFF2-40B4-BE49-F238E27FC236}">
                <a16:creationId xmlns:a16="http://schemas.microsoft.com/office/drawing/2014/main" id="{7E50E2B4-AB1F-464C-8813-F4805FD25D5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4592000" y="2303023"/>
            <a:ext cx="438668" cy="228107"/>
          </a:xfrm>
          <a:prstGeom prst="rect">
            <a:avLst/>
          </a:prstGeom>
        </p:spPr>
      </p:pic>
      <p:sp>
        <p:nvSpPr>
          <p:cNvPr id="71" name="TextBox 70">
            <a:extLst>
              <a:ext uri="{FF2B5EF4-FFF2-40B4-BE49-F238E27FC236}">
                <a16:creationId xmlns:a16="http://schemas.microsoft.com/office/drawing/2014/main" id="{5D96E5FB-0815-4364-A168-050D03E55182}"/>
              </a:ext>
            </a:extLst>
          </p:cNvPr>
          <p:cNvSpPr txBox="1"/>
          <p:nvPr/>
        </p:nvSpPr>
        <p:spPr>
          <a:xfrm>
            <a:off x="2996635" y="2893705"/>
            <a:ext cx="580608" cy="323165"/>
          </a:xfrm>
          <a:prstGeom prst="rect">
            <a:avLst/>
          </a:prstGeom>
          <a:noFill/>
        </p:spPr>
        <p:txBody>
          <a:bodyPr wrap="none" rtlCol="0">
            <a:spAutoFit/>
          </a:bodyPr>
          <a:lstStyle/>
          <a:p>
            <a:r>
              <a:rPr lang="en-US" sz="1500" dirty="0">
                <a:solidFill>
                  <a:schemeClr val="tx1">
                    <a:lumMod val="65000"/>
                    <a:lumOff val="35000"/>
                  </a:schemeClr>
                </a:solidFill>
              </a:rPr>
              <a:t>1 TB</a:t>
            </a:r>
          </a:p>
        </p:txBody>
      </p:sp>
      <p:sp>
        <p:nvSpPr>
          <p:cNvPr id="80" name="TextBox 79">
            <a:extLst>
              <a:ext uri="{FF2B5EF4-FFF2-40B4-BE49-F238E27FC236}">
                <a16:creationId xmlns:a16="http://schemas.microsoft.com/office/drawing/2014/main" id="{7A7D4821-82D8-4A5A-B25F-93F7FEEB7E3F}"/>
              </a:ext>
            </a:extLst>
          </p:cNvPr>
          <p:cNvSpPr txBox="1"/>
          <p:nvPr/>
        </p:nvSpPr>
        <p:spPr>
          <a:xfrm>
            <a:off x="296944" y="4329117"/>
            <a:ext cx="1750619" cy="323165"/>
          </a:xfrm>
          <a:prstGeom prst="rect">
            <a:avLst/>
          </a:prstGeom>
          <a:noFill/>
        </p:spPr>
        <p:txBody>
          <a:bodyPr wrap="square" rtlCol="0">
            <a:spAutoFit/>
          </a:bodyPr>
          <a:lstStyle/>
          <a:p>
            <a:pPr algn="ctr"/>
            <a:r>
              <a:rPr lang="en-US" sz="1500" dirty="0">
                <a:solidFill>
                  <a:schemeClr val="tx1">
                    <a:lumMod val="65000"/>
                    <a:lumOff val="35000"/>
                  </a:schemeClr>
                </a:solidFill>
              </a:rPr>
              <a:t>Source examples</a:t>
            </a:r>
          </a:p>
        </p:txBody>
      </p:sp>
      <p:sp>
        <p:nvSpPr>
          <p:cNvPr id="81" name="TextBox 80">
            <a:extLst>
              <a:ext uri="{FF2B5EF4-FFF2-40B4-BE49-F238E27FC236}">
                <a16:creationId xmlns:a16="http://schemas.microsoft.com/office/drawing/2014/main" id="{7F00B9C9-5CD5-451C-B69A-10F368355E05}"/>
              </a:ext>
            </a:extLst>
          </p:cNvPr>
          <p:cNvSpPr txBox="1"/>
          <p:nvPr/>
        </p:nvSpPr>
        <p:spPr>
          <a:xfrm>
            <a:off x="263156" y="1477651"/>
            <a:ext cx="1770321" cy="2820560"/>
          </a:xfrm>
          <a:prstGeom prst="rect">
            <a:avLst/>
          </a:prstGeom>
          <a:solidFill>
            <a:srgbClr val="CCE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defRPr sz="2400">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endParaRPr lang="en-US" sz="1500" dirty="0">
              <a:solidFill>
                <a:schemeClr val="accent1">
                  <a:lumMod val="50000"/>
                </a:schemeClr>
              </a:solidFill>
            </a:endParaRPr>
          </a:p>
        </p:txBody>
      </p:sp>
      <p:pic>
        <p:nvPicPr>
          <p:cNvPr id="85" name="Picture 84" descr="A picture containing clock&#10;&#10;Description automatically generated">
            <a:extLst>
              <a:ext uri="{FF2B5EF4-FFF2-40B4-BE49-F238E27FC236}">
                <a16:creationId xmlns:a16="http://schemas.microsoft.com/office/drawing/2014/main" id="{078D5034-11DE-475C-AAC0-E41C43B1D019}"/>
              </a:ext>
            </a:extLst>
          </p:cNvPr>
          <p:cNvPicPr>
            <a:picLocks noChangeAspect="1"/>
          </p:cNvPicPr>
          <p:nvPr/>
        </p:nvPicPr>
        <p:blipFill>
          <a:blip r:embed="rId6"/>
          <a:stretch>
            <a:fillRect/>
          </a:stretch>
        </p:blipFill>
        <p:spPr>
          <a:xfrm>
            <a:off x="591227" y="3861688"/>
            <a:ext cx="1092071" cy="140642"/>
          </a:xfrm>
          <a:prstGeom prst="rect">
            <a:avLst/>
          </a:prstGeom>
        </p:spPr>
      </p:pic>
      <p:cxnSp>
        <p:nvCxnSpPr>
          <p:cNvPr id="87" name="Straight Connector 86">
            <a:extLst>
              <a:ext uri="{FF2B5EF4-FFF2-40B4-BE49-F238E27FC236}">
                <a16:creationId xmlns:a16="http://schemas.microsoft.com/office/drawing/2014/main" id="{7F8F80C7-5CE6-46D7-B125-60C1540ED1DC}"/>
              </a:ext>
            </a:extLst>
          </p:cNvPr>
          <p:cNvCxnSpPr>
            <a:cxnSpLocks/>
          </p:cNvCxnSpPr>
          <p:nvPr/>
        </p:nvCxnSpPr>
        <p:spPr>
          <a:xfrm>
            <a:off x="1357460" y="2007909"/>
            <a:ext cx="1529280" cy="878831"/>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DE1FE4D7-ECDB-4F12-BA79-FD07B6D45972}"/>
              </a:ext>
            </a:extLst>
          </p:cNvPr>
          <p:cNvCxnSpPr>
            <a:cxnSpLocks/>
          </p:cNvCxnSpPr>
          <p:nvPr/>
        </p:nvCxnSpPr>
        <p:spPr>
          <a:xfrm>
            <a:off x="1767526" y="2799761"/>
            <a:ext cx="1103265" cy="142800"/>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9789D51D-65FB-4274-BE7C-B40F573BE58A}"/>
              </a:ext>
            </a:extLst>
          </p:cNvPr>
          <p:cNvCxnSpPr>
            <a:cxnSpLocks/>
          </p:cNvCxnSpPr>
          <p:nvPr/>
        </p:nvCxnSpPr>
        <p:spPr>
          <a:xfrm flipV="1">
            <a:off x="1291856" y="3022305"/>
            <a:ext cx="1586909" cy="207335"/>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E9F477AB-474C-489B-954C-AC8167233381}"/>
              </a:ext>
            </a:extLst>
          </p:cNvPr>
          <p:cNvCxnSpPr>
            <a:cxnSpLocks/>
          </p:cNvCxnSpPr>
          <p:nvPr/>
        </p:nvCxnSpPr>
        <p:spPr>
          <a:xfrm flipV="1">
            <a:off x="1730449" y="3117998"/>
            <a:ext cx="1148316" cy="733647"/>
          </a:xfrm>
          <a:prstGeom prst="line">
            <a:avLst/>
          </a:prstGeom>
          <a:ln w="952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91" name="Picture 90" descr="A green sign with white text&#10;&#10;Description automatically generated">
            <a:extLst>
              <a:ext uri="{FF2B5EF4-FFF2-40B4-BE49-F238E27FC236}">
                <a16:creationId xmlns:a16="http://schemas.microsoft.com/office/drawing/2014/main" id="{608003AD-1413-45B0-BAE6-51F86C730B59}"/>
              </a:ext>
            </a:extLst>
          </p:cNvPr>
          <p:cNvPicPr>
            <a:picLocks noChangeAspect="1"/>
          </p:cNvPicPr>
          <p:nvPr/>
        </p:nvPicPr>
        <p:blipFill rotWithShape="1">
          <a:blip r:embed="rId7"/>
          <a:srcRect l="18889" t="20489" r="20108" b="20210"/>
          <a:stretch/>
        </p:blipFill>
        <p:spPr>
          <a:xfrm>
            <a:off x="629979" y="1648191"/>
            <a:ext cx="760209" cy="727366"/>
          </a:xfrm>
          <a:prstGeom prst="rect">
            <a:avLst/>
          </a:prstGeom>
        </p:spPr>
      </p:pic>
      <p:pic>
        <p:nvPicPr>
          <p:cNvPr id="92" name="Picture 91" descr="A close up of a sign&#10;&#10;Description automatically generated">
            <a:extLst>
              <a:ext uri="{FF2B5EF4-FFF2-40B4-BE49-F238E27FC236}">
                <a16:creationId xmlns:a16="http://schemas.microsoft.com/office/drawing/2014/main" id="{B6D4BD02-C6B4-493E-BFDA-0D1803D4FF18}"/>
              </a:ext>
            </a:extLst>
          </p:cNvPr>
          <p:cNvPicPr>
            <a:picLocks noChangeAspect="1"/>
          </p:cNvPicPr>
          <p:nvPr/>
        </p:nvPicPr>
        <p:blipFill>
          <a:blip r:embed="rId8"/>
          <a:stretch>
            <a:fillRect/>
          </a:stretch>
        </p:blipFill>
        <p:spPr>
          <a:xfrm>
            <a:off x="591227" y="3048872"/>
            <a:ext cx="939949" cy="471822"/>
          </a:xfrm>
          <a:prstGeom prst="rect">
            <a:avLst/>
          </a:prstGeom>
        </p:spPr>
      </p:pic>
      <p:sp>
        <p:nvSpPr>
          <p:cNvPr id="93" name="TextBox 92">
            <a:extLst>
              <a:ext uri="{FF2B5EF4-FFF2-40B4-BE49-F238E27FC236}">
                <a16:creationId xmlns:a16="http://schemas.microsoft.com/office/drawing/2014/main" id="{5AC08000-4621-497E-B077-D913577E6396}"/>
              </a:ext>
            </a:extLst>
          </p:cNvPr>
          <p:cNvSpPr txBox="1"/>
          <p:nvPr/>
        </p:nvSpPr>
        <p:spPr>
          <a:xfrm>
            <a:off x="365760" y="1120122"/>
            <a:ext cx="4458622" cy="307777"/>
          </a:xfrm>
          <a:prstGeom prst="rect">
            <a:avLst/>
          </a:prstGeom>
          <a:noFill/>
        </p:spPr>
        <p:txBody>
          <a:bodyPr wrap="square" rtlCol="0">
            <a:spAutoFit/>
          </a:bodyPr>
          <a:lstStyle/>
          <a:p>
            <a:pPr algn="l"/>
            <a:r>
              <a:rPr lang="en-US" sz="1400" b="1" dirty="0"/>
              <a:t>Capture, clone and serve virtual database copies</a:t>
            </a:r>
          </a:p>
        </p:txBody>
      </p:sp>
      <p:pic>
        <p:nvPicPr>
          <p:cNvPr id="94" name="Picture 93" descr="A close up of a logo&#10;&#10;Description automatically generated">
            <a:extLst>
              <a:ext uri="{FF2B5EF4-FFF2-40B4-BE49-F238E27FC236}">
                <a16:creationId xmlns:a16="http://schemas.microsoft.com/office/drawing/2014/main" id="{BA6CD264-E961-455E-8C43-9D564064164A}"/>
              </a:ext>
            </a:extLst>
          </p:cNvPr>
          <p:cNvPicPr>
            <a:picLocks noChangeAspect="1"/>
          </p:cNvPicPr>
          <p:nvPr/>
        </p:nvPicPr>
        <p:blipFill>
          <a:blip r:embed="rId9"/>
          <a:stretch>
            <a:fillRect/>
          </a:stretch>
        </p:blipFill>
        <p:spPr>
          <a:xfrm>
            <a:off x="439026" y="2527479"/>
            <a:ext cx="1337062" cy="334264"/>
          </a:xfrm>
          <a:prstGeom prst="rect">
            <a:avLst/>
          </a:prstGeom>
        </p:spPr>
      </p:pic>
      <p:sp>
        <p:nvSpPr>
          <p:cNvPr id="3" name="Footer Placeholder 2">
            <a:extLst>
              <a:ext uri="{FF2B5EF4-FFF2-40B4-BE49-F238E27FC236}">
                <a16:creationId xmlns:a16="http://schemas.microsoft.com/office/drawing/2014/main" id="{B16802ED-583C-FC46-BF40-F9BB41593AA4}"/>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723E95F2-38AB-6F48-9018-6FCE44743C05}"/>
              </a:ext>
            </a:extLst>
          </p:cNvPr>
          <p:cNvSpPr>
            <a:spLocks noGrp="1"/>
          </p:cNvSpPr>
          <p:nvPr>
            <p:ph type="sldNum" sz="quarter" idx="11"/>
          </p:nvPr>
        </p:nvSpPr>
        <p:spPr/>
        <p:txBody>
          <a:bodyPr/>
          <a:lstStyle/>
          <a:p>
            <a:fld id="{59395FB3-9C97-154F-86B2-7E381B951268}" type="slidenum">
              <a:rPr lang="en-US" smtClean="0"/>
              <a:pPr/>
              <a:t>47</a:t>
            </a:fld>
            <a:endParaRPr lang="en-US" dirty="0"/>
          </a:p>
        </p:txBody>
      </p:sp>
      <p:pic>
        <p:nvPicPr>
          <p:cNvPr id="73" name="Picture 72" descr="A picture containing drawing&#10;&#10;Description automatically generated">
            <a:extLst>
              <a:ext uri="{FF2B5EF4-FFF2-40B4-BE49-F238E27FC236}">
                <a16:creationId xmlns:a16="http://schemas.microsoft.com/office/drawing/2014/main" id="{BFBD3876-2B53-574E-B9A1-2B5C13CBC4A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79645" y="61033"/>
            <a:ext cx="502238" cy="502238"/>
          </a:xfrm>
          <a:prstGeom prst="rect">
            <a:avLst/>
          </a:prstGeom>
        </p:spPr>
      </p:pic>
    </p:spTree>
    <p:extLst>
      <p:ext uri="{BB962C8B-B14F-4D97-AF65-F5344CB8AC3E}">
        <p14:creationId xmlns:p14="http://schemas.microsoft.com/office/powerpoint/2010/main" val="1964055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D66AF1D-AC0B-3F43-8DFE-E144EBC1CFA1}"/>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8683625" cy="603541"/>
          </a:xfrm>
        </p:spPr>
        <p:txBody>
          <a:bodyPr/>
          <a:lstStyle/>
          <a:p>
            <a:r>
              <a:rPr lang="en-US" dirty="0"/>
              <a:t>Virtual Data Pipeline</a:t>
            </a:r>
            <a:br>
              <a:rPr lang="en-US" dirty="0"/>
            </a:br>
            <a:r>
              <a:rPr lang="en-US" sz="1800" dirty="0"/>
              <a:t>Multi-cloud data management example</a:t>
            </a:r>
          </a:p>
        </p:txBody>
      </p:sp>
      <p:sp>
        <p:nvSpPr>
          <p:cNvPr id="93" name="TextBox 92">
            <a:extLst>
              <a:ext uri="{FF2B5EF4-FFF2-40B4-BE49-F238E27FC236}">
                <a16:creationId xmlns:a16="http://schemas.microsoft.com/office/drawing/2014/main" id="{5AC08000-4621-497E-B077-D913577E6396}"/>
              </a:ext>
            </a:extLst>
          </p:cNvPr>
          <p:cNvSpPr txBox="1"/>
          <p:nvPr/>
        </p:nvSpPr>
        <p:spPr>
          <a:xfrm>
            <a:off x="365760" y="1143000"/>
            <a:ext cx="5856284" cy="300082"/>
          </a:xfrm>
          <a:prstGeom prst="rect">
            <a:avLst/>
          </a:prstGeom>
          <a:noFill/>
        </p:spPr>
        <p:txBody>
          <a:bodyPr wrap="square" rtlCol="0">
            <a:spAutoFit/>
          </a:bodyPr>
          <a:lstStyle/>
          <a:p>
            <a:pPr algn="l"/>
            <a:r>
              <a:rPr lang="en-US" b="1" dirty="0"/>
              <a:t>Manage Multi-cloud data sources from a single pane of glass</a:t>
            </a:r>
          </a:p>
        </p:txBody>
      </p:sp>
      <p:sp>
        <p:nvSpPr>
          <p:cNvPr id="52" name="Rectangle 51">
            <a:extLst>
              <a:ext uri="{FF2B5EF4-FFF2-40B4-BE49-F238E27FC236}">
                <a16:creationId xmlns:a16="http://schemas.microsoft.com/office/drawing/2014/main" id="{199E6E46-C212-421D-B755-40186E91BA7A}"/>
              </a:ext>
            </a:extLst>
          </p:cNvPr>
          <p:cNvSpPr/>
          <p:nvPr/>
        </p:nvSpPr>
        <p:spPr>
          <a:xfrm>
            <a:off x="5179261" y="3565366"/>
            <a:ext cx="1522269" cy="892976"/>
          </a:xfrm>
          <a:prstGeom prst="rect">
            <a:avLst/>
          </a:prstGeom>
          <a:solidFill>
            <a:srgbClr val="B5BEF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cxnSp>
        <p:nvCxnSpPr>
          <p:cNvPr id="72" name="Straight Connector 71">
            <a:extLst>
              <a:ext uri="{FF2B5EF4-FFF2-40B4-BE49-F238E27FC236}">
                <a16:creationId xmlns:a16="http://schemas.microsoft.com/office/drawing/2014/main" id="{14B88D70-9BC8-42FE-A7ED-415FD43DA775}"/>
              </a:ext>
            </a:extLst>
          </p:cNvPr>
          <p:cNvCxnSpPr>
            <a:cxnSpLocks/>
            <a:endCxn id="134" idx="1"/>
          </p:cNvCxnSpPr>
          <p:nvPr/>
        </p:nvCxnSpPr>
        <p:spPr>
          <a:xfrm>
            <a:off x="4296891" y="3034136"/>
            <a:ext cx="2714455" cy="981694"/>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0430764-A8D2-461E-85E9-7DDE673BF68E}"/>
              </a:ext>
            </a:extLst>
          </p:cNvPr>
          <p:cNvCxnSpPr>
            <a:cxnSpLocks/>
            <a:endCxn id="142" idx="1"/>
          </p:cNvCxnSpPr>
          <p:nvPr/>
        </p:nvCxnSpPr>
        <p:spPr>
          <a:xfrm>
            <a:off x="4296891" y="3034136"/>
            <a:ext cx="2711809" cy="6024"/>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0DDB23E0-FA9C-4790-A657-B01B2ED5E731}"/>
              </a:ext>
            </a:extLst>
          </p:cNvPr>
          <p:cNvCxnSpPr>
            <a:cxnSpLocks/>
            <a:endCxn id="150" idx="1"/>
          </p:cNvCxnSpPr>
          <p:nvPr/>
        </p:nvCxnSpPr>
        <p:spPr>
          <a:xfrm flipV="1">
            <a:off x="4296890" y="2044765"/>
            <a:ext cx="2706128" cy="989372"/>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5" name="Right Arrow 21">
            <a:extLst>
              <a:ext uri="{FF2B5EF4-FFF2-40B4-BE49-F238E27FC236}">
                <a16:creationId xmlns:a16="http://schemas.microsoft.com/office/drawing/2014/main" id="{BBDA715F-8765-492F-97A1-0C9658E55755}"/>
              </a:ext>
            </a:extLst>
          </p:cNvPr>
          <p:cNvSpPr/>
          <p:nvPr/>
        </p:nvSpPr>
        <p:spPr>
          <a:xfrm>
            <a:off x="261919" y="1657561"/>
            <a:ext cx="3761164" cy="2698170"/>
          </a:xfrm>
          <a:prstGeom prst="rightArrow">
            <a:avLst>
              <a:gd name="adj1" fmla="val 100000"/>
              <a:gd name="adj2" fmla="val 50000"/>
            </a:avLst>
          </a:prstGeom>
          <a:solidFill>
            <a:srgbClr val="CCE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800" dirty="0"/>
          </a:p>
        </p:txBody>
      </p:sp>
      <p:sp>
        <p:nvSpPr>
          <p:cNvPr id="76" name="TextBox 75">
            <a:extLst>
              <a:ext uri="{FF2B5EF4-FFF2-40B4-BE49-F238E27FC236}">
                <a16:creationId xmlns:a16="http://schemas.microsoft.com/office/drawing/2014/main" id="{87B54A9E-04FE-48B1-A619-45293FF492AC}"/>
              </a:ext>
            </a:extLst>
          </p:cNvPr>
          <p:cNvSpPr txBox="1"/>
          <p:nvPr/>
        </p:nvSpPr>
        <p:spPr>
          <a:xfrm>
            <a:off x="1654402" y="2584977"/>
            <a:ext cx="1654406" cy="1015663"/>
          </a:xfrm>
          <a:prstGeom prst="rect">
            <a:avLst/>
          </a:prstGeom>
          <a:noFill/>
        </p:spPr>
        <p:txBody>
          <a:bodyPr wrap="square" rtlCol="0">
            <a:spAutoFit/>
          </a:bodyPr>
          <a:lstStyle/>
          <a:p>
            <a:pPr algn="ctr"/>
            <a:r>
              <a:rPr lang="en-US" sz="1500" dirty="0">
                <a:solidFill>
                  <a:schemeClr val="tx1">
                    <a:lumMod val="65000"/>
                    <a:lumOff val="35000"/>
                  </a:schemeClr>
                </a:solidFill>
              </a:rPr>
              <a:t>Capture hybrid </a:t>
            </a:r>
          </a:p>
          <a:p>
            <a:pPr algn="ctr"/>
            <a:r>
              <a:rPr lang="en-US" sz="1500" dirty="0">
                <a:solidFill>
                  <a:schemeClr val="tx1">
                    <a:lumMod val="65000"/>
                    <a:lumOff val="35000"/>
                  </a:schemeClr>
                </a:solidFill>
              </a:rPr>
              <a:t>multi-cloud </a:t>
            </a:r>
          </a:p>
          <a:p>
            <a:pPr algn="ctr"/>
            <a:r>
              <a:rPr lang="en-US" sz="1500" dirty="0">
                <a:solidFill>
                  <a:schemeClr val="tx1">
                    <a:lumMod val="65000"/>
                    <a:lumOff val="35000"/>
                  </a:schemeClr>
                </a:solidFill>
              </a:rPr>
              <a:t>data sources </a:t>
            </a:r>
          </a:p>
          <a:p>
            <a:pPr algn="ctr"/>
            <a:r>
              <a:rPr lang="en-US" sz="1500" dirty="0">
                <a:solidFill>
                  <a:schemeClr val="tx1">
                    <a:lumMod val="65000"/>
                    <a:lumOff val="35000"/>
                  </a:schemeClr>
                </a:solidFill>
              </a:rPr>
              <a:t>for CPD </a:t>
            </a:r>
          </a:p>
        </p:txBody>
      </p:sp>
      <p:sp>
        <p:nvSpPr>
          <p:cNvPr id="174" name="TextBox 173">
            <a:extLst>
              <a:ext uri="{FF2B5EF4-FFF2-40B4-BE49-F238E27FC236}">
                <a16:creationId xmlns:a16="http://schemas.microsoft.com/office/drawing/2014/main" id="{4B11502B-5773-43E7-9FFE-90A5AA88E013}"/>
              </a:ext>
            </a:extLst>
          </p:cNvPr>
          <p:cNvSpPr txBox="1"/>
          <p:nvPr/>
        </p:nvSpPr>
        <p:spPr>
          <a:xfrm>
            <a:off x="3336216" y="3540157"/>
            <a:ext cx="1604618" cy="784830"/>
          </a:xfrm>
          <a:prstGeom prst="rect">
            <a:avLst/>
          </a:prstGeom>
          <a:noFill/>
        </p:spPr>
        <p:txBody>
          <a:bodyPr wrap="square" rtlCol="0">
            <a:spAutoFit/>
          </a:bodyPr>
          <a:lstStyle>
            <a:defPPr>
              <a:defRPr lang="en-US"/>
            </a:defPPr>
            <a:lvl1pPr>
              <a:defRPr sz="2000">
                <a:solidFill>
                  <a:schemeClr val="tx1">
                    <a:lumMod val="65000"/>
                    <a:lumOff val="35000"/>
                  </a:schemeClr>
                </a:solidFill>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pPr algn="ctr"/>
            <a:r>
              <a:rPr lang="en-US" sz="1500" dirty="0"/>
              <a:t>Store VDP gold copy on any storage</a:t>
            </a:r>
          </a:p>
        </p:txBody>
      </p:sp>
      <p:cxnSp>
        <p:nvCxnSpPr>
          <p:cNvPr id="79" name="Straight Connector 78">
            <a:extLst>
              <a:ext uri="{FF2B5EF4-FFF2-40B4-BE49-F238E27FC236}">
                <a16:creationId xmlns:a16="http://schemas.microsoft.com/office/drawing/2014/main" id="{8F3B006A-1DFF-4FD0-8420-D93DBAFFD1F3}"/>
              </a:ext>
            </a:extLst>
          </p:cNvPr>
          <p:cNvCxnSpPr>
            <a:cxnSpLocks/>
          </p:cNvCxnSpPr>
          <p:nvPr/>
        </p:nvCxnSpPr>
        <p:spPr>
          <a:xfrm flipV="1">
            <a:off x="4296890" y="2084567"/>
            <a:ext cx="852872" cy="949569"/>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04FCC383-3B68-4764-963D-F58CCBBD93BD}"/>
              </a:ext>
            </a:extLst>
          </p:cNvPr>
          <p:cNvCxnSpPr>
            <a:cxnSpLocks/>
          </p:cNvCxnSpPr>
          <p:nvPr/>
        </p:nvCxnSpPr>
        <p:spPr>
          <a:xfrm>
            <a:off x="4296891" y="3034135"/>
            <a:ext cx="707570" cy="5651"/>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72C7EFC-51FA-4805-A1ED-52BBFCE89029}"/>
              </a:ext>
            </a:extLst>
          </p:cNvPr>
          <p:cNvCxnSpPr>
            <a:cxnSpLocks/>
            <a:stCxn id="125" idx="3"/>
            <a:endCxn id="158" idx="1"/>
          </p:cNvCxnSpPr>
          <p:nvPr/>
        </p:nvCxnSpPr>
        <p:spPr>
          <a:xfrm>
            <a:off x="4342064" y="3056124"/>
            <a:ext cx="758562" cy="993044"/>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61722E66-F153-4603-8964-089844718D84}"/>
              </a:ext>
            </a:extLst>
          </p:cNvPr>
          <p:cNvSpPr txBox="1"/>
          <p:nvPr/>
        </p:nvSpPr>
        <p:spPr>
          <a:xfrm>
            <a:off x="5744348" y="1108779"/>
            <a:ext cx="2512476" cy="553998"/>
          </a:xfrm>
          <a:prstGeom prst="rect">
            <a:avLst/>
          </a:prstGeom>
          <a:noFill/>
        </p:spPr>
        <p:txBody>
          <a:bodyPr wrap="square" rtlCol="0">
            <a:spAutoFit/>
          </a:bodyPr>
          <a:lstStyle/>
          <a:p>
            <a:pPr algn="ctr"/>
            <a:r>
              <a:rPr lang="en-US" sz="1500" dirty="0">
                <a:solidFill>
                  <a:schemeClr val="tx1">
                    <a:lumMod val="65000"/>
                    <a:lumOff val="35000"/>
                  </a:schemeClr>
                </a:solidFill>
              </a:rPr>
              <a:t>Replicate to public cloud or another data center</a:t>
            </a:r>
          </a:p>
        </p:txBody>
      </p:sp>
      <p:sp>
        <p:nvSpPr>
          <p:cNvPr id="86" name="TextBox 85">
            <a:extLst>
              <a:ext uri="{FF2B5EF4-FFF2-40B4-BE49-F238E27FC236}">
                <a16:creationId xmlns:a16="http://schemas.microsoft.com/office/drawing/2014/main" id="{0A69DCA3-1841-4778-9005-DF7FF03989A1}"/>
              </a:ext>
            </a:extLst>
          </p:cNvPr>
          <p:cNvSpPr txBox="1"/>
          <p:nvPr/>
        </p:nvSpPr>
        <p:spPr>
          <a:xfrm>
            <a:off x="653985" y="4562626"/>
            <a:ext cx="2138727" cy="323165"/>
          </a:xfrm>
          <a:prstGeom prst="rect">
            <a:avLst/>
          </a:prstGeom>
          <a:solidFill>
            <a:srgbClr val="FFFFFF"/>
          </a:solidFill>
          <a:ln>
            <a:solidFill>
              <a:schemeClr val="bg1">
                <a:lumMod val="50000"/>
              </a:schemeClr>
            </a:solidFill>
          </a:ln>
          <a:effectLst>
            <a:outerShdw blurRad="50800" dist="38100" dir="2700000" algn="tl" rotWithShape="0">
              <a:prstClr val="black">
                <a:alpha val="40000"/>
              </a:prstClr>
            </a:outerShdw>
          </a:effectLst>
        </p:spPr>
        <p:txBody>
          <a:bodyPr wrap="none" rtlCol="0">
            <a:spAutoFit/>
          </a:bodyPr>
          <a:lstStyle>
            <a:defPPr>
              <a:defRPr lang="en-US"/>
            </a:defPPr>
            <a:lvl1pPr marL="342900" indent="-342900" algn="l">
              <a:buFont typeface="Arial" panose="020B0604020202020204" pitchFamily="34" charset="0"/>
              <a:buChar char="•"/>
              <a:defRPr sz="2000">
                <a:cs typeface="Corbel"/>
              </a:defRPr>
            </a:lvl1pPr>
          </a:lstStyle>
          <a:p>
            <a:pPr marL="0" indent="0">
              <a:buNone/>
            </a:pPr>
            <a:r>
              <a:rPr lang="en-US" sz="1500" dirty="0"/>
              <a:t>DATABASE AGNOSTIC</a:t>
            </a:r>
          </a:p>
        </p:txBody>
      </p:sp>
      <p:sp>
        <p:nvSpPr>
          <p:cNvPr id="95" name="TextBox 94">
            <a:extLst>
              <a:ext uri="{FF2B5EF4-FFF2-40B4-BE49-F238E27FC236}">
                <a16:creationId xmlns:a16="http://schemas.microsoft.com/office/drawing/2014/main" id="{88B80EBE-481F-4ACB-AFB5-F29A961F40E9}"/>
              </a:ext>
            </a:extLst>
          </p:cNvPr>
          <p:cNvSpPr txBox="1"/>
          <p:nvPr/>
        </p:nvSpPr>
        <p:spPr>
          <a:xfrm>
            <a:off x="3066205" y="4562626"/>
            <a:ext cx="2029723" cy="323165"/>
          </a:xfrm>
          <a:prstGeom prst="rect">
            <a:avLst/>
          </a:prstGeom>
          <a:solidFill>
            <a:srgbClr val="FFFFFF"/>
          </a:solidFill>
          <a:ln>
            <a:solidFill>
              <a:schemeClr val="bg1">
                <a:lumMod val="50000"/>
              </a:schemeClr>
            </a:solidFill>
          </a:ln>
          <a:effectLst>
            <a:outerShdw blurRad="50800" dist="38100" dir="2700000" algn="tl" rotWithShape="0">
              <a:prstClr val="black">
                <a:alpha val="40000"/>
              </a:prstClr>
            </a:outerShdw>
          </a:effectLst>
        </p:spPr>
        <p:txBody>
          <a:bodyPr wrap="none" rtlCol="0">
            <a:spAutoFit/>
          </a:bodyPr>
          <a:lstStyle>
            <a:defPPr>
              <a:defRPr lang="en-US"/>
            </a:defPPr>
            <a:lvl1pPr marL="0" indent="0" algn="l">
              <a:buFont typeface="Arial" panose="020B0604020202020204" pitchFamily="34" charset="0"/>
              <a:buNone/>
              <a:defRPr sz="2000">
                <a:cs typeface="Corbel"/>
              </a:defRPr>
            </a:lvl1pPr>
          </a:lstStyle>
          <a:p>
            <a:r>
              <a:rPr lang="en-US" sz="1500" dirty="0"/>
              <a:t>STORAGE AGNOSTIC</a:t>
            </a:r>
          </a:p>
        </p:txBody>
      </p:sp>
      <p:sp>
        <p:nvSpPr>
          <p:cNvPr id="96" name="TextBox 95">
            <a:extLst>
              <a:ext uri="{FF2B5EF4-FFF2-40B4-BE49-F238E27FC236}">
                <a16:creationId xmlns:a16="http://schemas.microsoft.com/office/drawing/2014/main" id="{51FBADAF-C02A-49AF-8F84-1AFA00896487}"/>
              </a:ext>
            </a:extLst>
          </p:cNvPr>
          <p:cNvSpPr txBox="1"/>
          <p:nvPr/>
        </p:nvSpPr>
        <p:spPr>
          <a:xfrm>
            <a:off x="6041181" y="4597977"/>
            <a:ext cx="1790875" cy="323165"/>
          </a:xfrm>
          <a:prstGeom prst="rect">
            <a:avLst/>
          </a:prstGeom>
          <a:solidFill>
            <a:srgbClr val="FFFFFF"/>
          </a:solidFill>
          <a:ln>
            <a:solidFill>
              <a:schemeClr val="bg1">
                <a:lumMod val="50000"/>
              </a:schemeClr>
            </a:solidFill>
          </a:ln>
          <a:effectLst>
            <a:outerShdw blurRad="50800" dist="38100" dir="2700000" algn="tl" rotWithShape="0">
              <a:prstClr val="black">
                <a:alpha val="40000"/>
              </a:prstClr>
            </a:outerShdw>
          </a:effectLst>
        </p:spPr>
        <p:txBody>
          <a:bodyPr wrap="none" rtlCol="0">
            <a:spAutoFit/>
          </a:bodyPr>
          <a:lstStyle>
            <a:defPPr>
              <a:defRPr lang="en-US"/>
            </a:defPPr>
            <a:lvl1pPr marL="0" indent="0" algn="l">
              <a:buFont typeface="Arial" panose="020B0604020202020204" pitchFamily="34" charset="0"/>
              <a:buNone/>
              <a:defRPr sz="2000">
                <a:cs typeface="Corbel"/>
              </a:defRPr>
            </a:lvl1pPr>
          </a:lstStyle>
          <a:p>
            <a:r>
              <a:rPr lang="en-US" sz="1500" dirty="0"/>
              <a:t>CLOUD AGNOSTIC</a:t>
            </a:r>
          </a:p>
        </p:txBody>
      </p:sp>
      <p:sp>
        <p:nvSpPr>
          <p:cNvPr id="166" name="Rectangle 165">
            <a:extLst>
              <a:ext uri="{FF2B5EF4-FFF2-40B4-BE49-F238E27FC236}">
                <a16:creationId xmlns:a16="http://schemas.microsoft.com/office/drawing/2014/main" id="{824059F5-1A56-4FCC-86D2-C34BA1CACF7F}"/>
              </a:ext>
            </a:extLst>
          </p:cNvPr>
          <p:cNvSpPr/>
          <p:nvPr/>
        </p:nvSpPr>
        <p:spPr>
          <a:xfrm>
            <a:off x="5178322" y="2593671"/>
            <a:ext cx="1522269" cy="892976"/>
          </a:xfrm>
          <a:prstGeom prst="rect">
            <a:avLst/>
          </a:prstGeom>
          <a:solidFill>
            <a:srgbClr val="A1ACFD"/>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cxnSp>
        <p:nvCxnSpPr>
          <p:cNvPr id="167" name="Straight Connector 166">
            <a:extLst>
              <a:ext uri="{FF2B5EF4-FFF2-40B4-BE49-F238E27FC236}">
                <a16:creationId xmlns:a16="http://schemas.microsoft.com/office/drawing/2014/main" id="{3DECCEBD-0829-4E4D-99D0-2515FB3BBB7D}"/>
              </a:ext>
            </a:extLst>
          </p:cNvPr>
          <p:cNvCxnSpPr/>
          <p:nvPr/>
        </p:nvCxnSpPr>
        <p:spPr>
          <a:xfrm flipV="1">
            <a:off x="5537317" y="2795964"/>
            <a:ext cx="602741" cy="243823"/>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68" name="Can 69">
            <a:extLst>
              <a:ext uri="{FF2B5EF4-FFF2-40B4-BE49-F238E27FC236}">
                <a16:creationId xmlns:a16="http://schemas.microsoft.com/office/drawing/2014/main" id="{BF1E92FD-323E-47CE-B5D5-1C03636FF2D8}"/>
              </a:ext>
            </a:extLst>
          </p:cNvPr>
          <p:cNvSpPr/>
          <p:nvPr/>
        </p:nvSpPr>
        <p:spPr>
          <a:xfrm>
            <a:off x="6140058" y="2655296"/>
            <a:ext cx="458964" cy="281334"/>
          </a:xfrm>
          <a:prstGeom prst="can">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69" name="Can 70">
            <a:extLst>
              <a:ext uri="{FF2B5EF4-FFF2-40B4-BE49-F238E27FC236}">
                <a16:creationId xmlns:a16="http://schemas.microsoft.com/office/drawing/2014/main" id="{02E45C23-236C-4BD0-88CF-921AC1D9318B}"/>
              </a:ext>
            </a:extLst>
          </p:cNvPr>
          <p:cNvSpPr/>
          <p:nvPr/>
        </p:nvSpPr>
        <p:spPr>
          <a:xfrm>
            <a:off x="6140058" y="3100423"/>
            <a:ext cx="458964" cy="281334"/>
          </a:xfrm>
          <a:prstGeom prst="can">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70" name="TextBox 169">
            <a:extLst>
              <a:ext uri="{FF2B5EF4-FFF2-40B4-BE49-F238E27FC236}">
                <a16:creationId xmlns:a16="http://schemas.microsoft.com/office/drawing/2014/main" id="{6A8DCDFD-D0A7-4557-8109-39E80A4E067C}"/>
              </a:ext>
            </a:extLst>
          </p:cNvPr>
          <p:cNvSpPr txBox="1"/>
          <p:nvPr/>
        </p:nvSpPr>
        <p:spPr>
          <a:xfrm>
            <a:off x="5416924" y="2824989"/>
            <a:ext cx="771603" cy="461665"/>
          </a:xfrm>
          <a:prstGeom prst="rect">
            <a:avLst/>
          </a:prstGeom>
          <a:noFill/>
        </p:spPr>
        <p:txBody>
          <a:bodyPr wrap="square" rtlCol="0">
            <a:spAutoFit/>
          </a:bodyPr>
          <a:lstStyle/>
          <a:p>
            <a:pPr algn="ctr"/>
            <a:r>
              <a:rPr lang="en-US" sz="800" b="1" i="1" dirty="0">
                <a:solidFill>
                  <a:schemeClr val="tx1">
                    <a:lumMod val="65000"/>
                    <a:lumOff val="35000"/>
                  </a:schemeClr>
                </a:solidFill>
                <a:latin typeface="IBM Plex Sans" panose="020B0503050000000000" pitchFamily="34" charset="77"/>
                <a:cs typeface="Corbel"/>
              </a:rPr>
              <a:t>Cloning</a:t>
            </a:r>
          </a:p>
          <a:p>
            <a:pPr algn="ctr"/>
            <a:r>
              <a:rPr lang="en-US" sz="800" b="1" i="1" dirty="0">
                <a:solidFill>
                  <a:schemeClr val="tx1">
                    <a:lumMod val="65000"/>
                    <a:lumOff val="35000"/>
                  </a:schemeClr>
                </a:solidFill>
                <a:latin typeface="IBM Plex Sans" panose="020B0503050000000000" pitchFamily="34" charset="77"/>
                <a:cs typeface="Corbel"/>
              </a:rPr>
              <a:t>&amp;</a:t>
            </a:r>
          </a:p>
          <a:p>
            <a:pPr algn="ctr"/>
            <a:r>
              <a:rPr lang="en-US" sz="800" b="1" i="1" dirty="0">
                <a:solidFill>
                  <a:schemeClr val="tx1">
                    <a:lumMod val="65000"/>
                    <a:lumOff val="35000"/>
                  </a:schemeClr>
                </a:solidFill>
                <a:latin typeface="IBM Plex Sans" panose="020B0503050000000000" pitchFamily="34" charset="77"/>
                <a:cs typeface="Corbel"/>
              </a:rPr>
              <a:t>Recoveries</a:t>
            </a:r>
          </a:p>
        </p:txBody>
      </p:sp>
      <p:cxnSp>
        <p:nvCxnSpPr>
          <p:cNvPr id="171" name="Straight Connector 170">
            <a:extLst>
              <a:ext uri="{FF2B5EF4-FFF2-40B4-BE49-F238E27FC236}">
                <a16:creationId xmlns:a16="http://schemas.microsoft.com/office/drawing/2014/main" id="{D56FF8B0-18EA-44DD-B4C8-ED6795101BF7}"/>
              </a:ext>
            </a:extLst>
          </p:cNvPr>
          <p:cNvCxnSpPr/>
          <p:nvPr/>
        </p:nvCxnSpPr>
        <p:spPr>
          <a:xfrm>
            <a:off x="5537317" y="3039786"/>
            <a:ext cx="602741" cy="201304"/>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BD8F6DA-7582-49F3-91FD-0B17CA97562B}"/>
              </a:ext>
            </a:extLst>
          </p:cNvPr>
          <p:cNvCxnSpPr/>
          <p:nvPr/>
        </p:nvCxnSpPr>
        <p:spPr>
          <a:xfrm>
            <a:off x="6357317" y="2936630"/>
            <a:ext cx="0" cy="159738"/>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73" name="TextBox 172">
            <a:extLst>
              <a:ext uri="{FF2B5EF4-FFF2-40B4-BE49-F238E27FC236}">
                <a16:creationId xmlns:a16="http://schemas.microsoft.com/office/drawing/2014/main" id="{979F1DAD-B0B0-4BB4-B780-1BAB01DFE3B2}"/>
              </a:ext>
            </a:extLst>
          </p:cNvPr>
          <p:cNvSpPr txBox="1"/>
          <p:nvPr/>
        </p:nvSpPr>
        <p:spPr>
          <a:xfrm>
            <a:off x="5113342" y="3272428"/>
            <a:ext cx="1098126" cy="246221"/>
          </a:xfrm>
          <a:prstGeom prst="rect">
            <a:avLst/>
          </a:prstGeom>
          <a:noFill/>
        </p:spPr>
        <p:txBody>
          <a:bodyPr wrap="square" rtlCol="0">
            <a:spAutoFit/>
          </a:bodyPr>
          <a:lstStyle/>
          <a:p>
            <a:pPr algn="ctr"/>
            <a:r>
              <a:rPr lang="en-US" sz="1000" b="1" i="1" dirty="0">
                <a:solidFill>
                  <a:schemeClr val="tx1">
                    <a:lumMod val="65000"/>
                    <a:lumOff val="35000"/>
                  </a:schemeClr>
                </a:solidFill>
                <a:latin typeface="IBM Plex Sans" panose="020B0503050000000000" pitchFamily="34" charset="77"/>
                <a:cs typeface="Corbel"/>
              </a:rPr>
              <a:t>AWS Cloud</a:t>
            </a:r>
          </a:p>
        </p:txBody>
      </p:sp>
      <p:grpSp>
        <p:nvGrpSpPr>
          <p:cNvPr id="98" name="Group 97">
            <a:extLst>
              <a:ext uri="{FF2B5EF4-FFF2-40B4-BE49-F238E27FC236}">
                <a16:creationId xmlns:a16="http://schemas.microsoft.com/office/drawing/2014/main" id="{DC65D72C-6CAB-47B8-8520-72702C5972E7}"/>
              </a:ext>
            </a:extLst>
          </p:cNvPr>
          <p:cNvGrpSpPr/>
          <p:nvPr/>
        </p:nvGrpSpPr>
        <p:grpSpPr>
          <a:xfrm>
            <a:off x="5064221" y="3602680"/>
            <a:ext cx="1558674" cy="896402"/>
            <a:chOff x="6720528" y="198064"/>
            <a:chExt cx="1579041" cy="984795"/>
          </a:xfrm>
          <a:noFill/>
        </p:grpSpPr>
        <p:sp>
          <p:nvSpPr>
            <p:cNvPr id="158" name="Rectangle 157">
              <a:extLst>
                <a:ext uri="{FF2B5EF4-FFF2-40B4-BE49-F238E27FC236}">
                  <a16:creationId xmlns:a16="http://schemas.microsoft.com/office/drawing/2014/main" id="{DEDEA8E9-265B-427A-8A78-9BA701466EF4}"/>
                </a:ext>
              </a:extLst>
            </p:cNvPr>
            <p:cNvSpPr/>
            <p:nvPr/>
          </p:nvSpPr>
          <p:spPr>
            <a:xfrm>
              <a:off x="6757409" y="198064"/>
              <a:ext cx="1542160" cy="9810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cxnSp>
          <p:nvCxnSpPr>
            <p:cNvPr id="159" name="Straight Connector 158">
              <a:extLst>
                <a:ext uri="{FF2B5EF4-FFF2-40B4-BE49-F238E27FC236}">
                  <a16:creationId xmlns:a16="http://schemas.microsoft.com/office/drawing/2014/main" id="{2E5973C5-527D-4AC2-8D0D-8251C6FA4B31}"/>
                </a:ext>
              </a:extLst>
            </p:cNvPr>
            <p:cNvCxnSpPr/>
            <p:nvPr/>
          </p:nvCxnSpPr>
          <p:spPr>
            <a:xfrm flipV="1">
              <a:off x="7121095" y="420304"/>
              <a:ext cx="610617" cy="267866"/>
            </a:xfrm>
            <a:prstGeom prst="line">
              <a:avLst/>
            </a:prstGeom>
            <a:grpFill/>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60" name="Can 81">
              <a:extLst>
                <a:ext uri="{FF2B5EF4-FFF2-40B4-BE49-F238E27FC236}">
                  <a16:creationId xmlns:a16="http://schemas.microsoft.com/office/drawing/2014/main" id="{51D6BA24-21EA-4CA8-97B1-6B3860C1F5BC}"/>
                </a:ext>
              </a:extLst>
            </p:cNvPr>
            <p:cNvSpPr/>
            <p:nvPr/>
          </p:nvSpPr>
          <p:spPr>
            <a:xfrm>
              <a:off x="7731712" y="265766"/>
              <a:ext cx="464961" cy="309076"/>
            </a:xfrm>
            <a:prstGeom prst="can">
              <a:avLst/>
            </a:prstGeom>
            <a:grp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61" name="Can 82">
              <a:extLst>
                <a:ext uri="{FF2B5EF4-FFF2-40B4-BE49-F238E27FC236}">
                  <a16:creationId xmlns:a16="http://schemas.microsoft.com/office/drawing/2014/main" id="{2A371716-52A6-4C92-831F-7B65F3BA66F5}"/>
                </a:ext>
              </a:extLst>
            </p:cNvPr>
            <p:cNvSpPr/>
            <p:nvPr/>
          </p:nvSpPr>
          <p:spPr>
            <a:xfrm>
              <a:off x="7731712" y="754786"/>
              <a:ext cx="464961" cy="309076"/>
            </a:xfrm>
            <a:prstGeom prst="can">
              <a:avLst/>
            </a:prstGeom>
            <a:grp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62" name="TextBox 161">
              <a:extLst>
                <a:ext uri="{FF2B5EF4-FFF2-40B4-BE49-F238E27FC236}">
                  <a16:creationId xmlns:a16="http://schemas.microsoft.com/office/drawing/2014/main" id="{2E71AEE3-2D1C-4AC8-9DBB-333058BB1A13}"/>
                </a:ext>
              </a:extLst>
            </p:cNvPr>
            <p:cNvSpPr txBox="1"/>
            <p:nvPr/>
          </p:nvSpPr>
          <p:spPr>
            <a:xfrm>
              <a:off x="7042794" y="471897"/>
              <a:ext cx="781685" cy="507189"/>
            </a:xfrm>
            <a:prstGeom prst="rect">
              <a:avLst/>
            </a:prstGeom>
            <a:grpFill/>
          </p:spPr>
          <p:txBody>
            <a:bodyPr wrap="square" rtlCol="0">
              <a:spAutoFit/>
            </a:bodyPr>
            <a:lstStyle/>
            <a:p>
              <a:pPr algn="ctr"/>
              <a:r>
                <a:rPr lang="en-US" sz="800" b="1" i="1" dirty="0">
                  <a:solidFill>
                    <a:schemeClr val="tx1">
                      <a:lumMod val="65000"/>
                      <a:lumOff val="35000"/>
                    </a:schemeClr>
                  </a:solidFill>
                  <a:latin typeface="IBM Plex Sans" panose="020B0503050000000000" pitchFamily="34" charset="77"/>
                  <a:cs typeface="Corbel"/>
                </a:rPr>
                <a:t>Cloning</a:t>
              </a:r>
            </a:p>
            <a:p>
              <a:pPr algn="ctr"/>
              <a:r>
                <a:rPr lang="en-US" sz="800" b="1" i="1" dirty="0">
                  <a:solidFill>
                    <a:schemeClr val="tx1">
                      <a:lumMod val="65000"/>
                      <a:lumOff val="35000"/>
                    </a:schemeClr>
                  </a:solidFill>
                  <a:latin typeface="IBM Plex Sans" panose="020B0503050000000000" pitchFamily="34" charset="77"/>
                  <a:cs typeface="Corbel"/>
                </a:rPr>
                <a:t>&amp;</a:t>
              </a:r>
            </a:p>
            <a:p>
              <a:pPr algn="ctr"/>
              <a:r>
                <a:rPr lang="en-US" sz="800" b="1" i="1" dirty="0">
                  <a:solidFill>
                    <a:schemeClr val="tx1">
                      <a:lumMod val="65000"/>
                      <a:lumOff val="35000"/>
                    </a:schemeClr>
                  </a:solidFill>
                  <a:latin typeface="IBM Plex Sans" panose="020B0503050000000000" pitchFamily="34" charset="77"/>
                  <a:cs typeface="Corbel"/>
                </a:rPr>
                <a:t>Recoveries</a:t>
              </a:r>
            </a:p>
          </p:txBody>
        </p:sp>
        <p:cxnSp>
          <p:nvCxnSpPr>
            <p:cNvPr id="163" name="Straight Connector 162">
              <a:extLst>
                <a:ext uri="{FF2B5EF4-FFF2-40B4-BE49-F238E27FC236}">
                  <a16:creationId xmlns:a16="http://schemas.microsoft.com/office/drawing/2014/main" id="{2E7D4BA9-4840-4466-ACE5-61F1B6B13B12}"/>
                </a:ext>
              </a:extLst>
            </p:cNvPr>
            <p:cNvCxnSpPr/>
            <p:nvPr/>
          </p:nvCxnSpPr>
          <p:spPr>
            <a:xfrm>
              <a:off x="7121095" y="688170"/>
              <a:ext cx="610617" cy="221154"/>
            </a:xfrm>
            <a:prstGeom prst="line">
              <a:avLst/>
            </a:prstGeom>
            <a:grpFill/>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24347ACB-3E70-4298-AB2A-9A5524F6BD9E}"/>
                </a:ext>
              </a:extLst>
            </p:cNvPr>
            <p:cNvCxnSpPr/>
            <p:nvPr/>
          </p:nvCxnSpPr>
          <p:spPr>
            <a:xfrm>
              <a:off x="7951809" y="574842"/>
              <a:ext cx="0" cy="175490"/>
            </a:xfrm>
            <a:prstGeom prst="line">
              <a:avLst/>
            </a:prstGeom>
            <a:grpFill/>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65" name="TextBox 164">
              <a:extLst>
                <a:ext uri="{FF2B5EF4-FFF2-40B4-BE49-F238E27FC236}">
                  <a16:creationId xmlns:a16="http://schemas.microsoft.com/office/drawing/2014/main" id="{B51C4357-3EBD-4ABA-A5FB-409B5BB437A1}"/>
                </a:ext>
              </a:extLst>
            </p:cNvPr>
            <p:cNvSpPr txBox="1"/>
            <p:nvPr/>
          </p:nvSpPr>
          <p:spPr>
            <a:xfrm>
              <a:off x="6720528" y="912359"/>
              <a:ext cx="1112475" cy="270500"/>
            </a:xfrm>
            <a:prstGeom prst="rect">
              <a:avLst/>
            </a:prstGeom>
            <a:grpFill/>
          </p:spPr>
          <p:txBody>
            <a:bodyPr wrap="square" rtlCol="0">
              <a:spAutoFit/>
            </a:bodyPr>
            <a:lstStyle/>
            <a:p>
              <a:pPr algn="ctr"/>
              <a:r>
                <a:rPr lang="en-US" sz="1000" b="1" i="1" dirty="0">
                  <a:solidFill>
                    <a:schemeClr val="tx1">
                      <a:lumMod val="65000"/>
                      <a:lumOff val="35000"/>
                    </a:schemeClr>
                  </a:solidFill>
                  <a:latin typeface="IBM Plex Sans" panose="020B0503050000000000" pitchFamily="34" charset="77"/>
                  <a:cs typeface="Corbel"/>
                </a:rPr>
                <a:t>Azure Cloud</a:t>
              </a:r>
            </a:p>
          </p:txBody>
        </p:sp>
      </p:grpSp>
      <p:grpSp>
        <p:nvGrpSpPr>
          <p:cNvPr id="99" name="Group 98">
            <a:extLst>
              <a:ext uri="{FF2B5EF4-FFF2-40B4-BE49-F238E27FC236}">
                <a16:creationId xmlns:a16="http://schemas.microsoft.com/office/drawing/2014/main" id="{C1F88D00-C251-415C-BFB0-D3EB1FD02089}"/>
              </a:ext>
            </a:extLst>
          </p:cNvPr>
          <p:cNvGrpSpPr/>
          <p:nvPr/>
        </p:nvGrpSpPr>
        <p:grpSpPr>
          <a:xfrm>
            <a:off x="6938039" y="1598277"/>
            <a:ext cx="1587249" cy="924977"/>
            <a:chOff x="6691580" y="198064"/>
            <a:chExt cx="1607989" cy="1016188"/>
          </a:xfrm>
        </p:grpSpPr>
        <p:sp>
          <p:nvSpPr>
            <p:cNvPr id="150" name="Rectangle 149">
              <a:extLst>
                <a:ext uri="{FF2B5EF4-FFF2-40B4-BE49-F238E27FC236}">
                  <a16:creationId xmlns:a16="http://schemas.microsoft.com/office/drawing/2014/main" id="{80C0E0A5-EF75-40E6-847D-D96C57735967}"/>
                </a:ext>
              </a:extLst>
            </p:cNvPr>
            <p:cNvSpPr/>
            <p:nvPr/>
          </p:nvSpPr>
          <p:spPr>
            <a:xfrm>
              <a:off x="6757409" y="198064"/>
              <a:ext cx="1542160" cy="981031"/>
            </a:xfrm>
            <a:prstGeom prst="rect">
              <a:avLst/>
            </a:prstGeom>
            <a:solidFill>
              <a:srgbClr val="CCCC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cxnSp>
          <p:nvCxnSpPr>
            <p:cNvPr id="151" name="Straight Connector 150">
              <a:extLst>
                <a:ext uri="{FF2B5EF4-FFF2-40B4-BE49-F238E27FC236}">
                  <a16:creationId xmlns:a16="http://schemas.microsoft.com/office/drawing/2014/main" id="{97174D11-2437-4C34-81D7-5FC8E698FB6B}"/>
                </a:ext>
              </a:extLst>
            </p:cNvPr>
            <p:cNvCxnSpPr/>
            <p:nvPr/>
          </p:nvCxnSpPr>
          <p:spPr>
            <a:xfrm flipV="1">
              <a:off x="7121095" y="420304"/>
              <a:ext cx="610617" cy="267866"/>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52" name="Can 110">
              <a:extLst>
                <a:ext uri="{FF2B5EF4-FFF2-40B4-BE49-F238E27FC236}">
                  <a16:creationId xmlns:a16="http://schemas.microsoft.com/office/drawing/2014/main" id="{FBFAF0A1-25D2-4A76-B50B-366682643CAB}"/>
                </a:ext>
              </a:extLst>
            </p:cNvPr>
            <p:cNvSpPr/>
            <p:nvPr/>
          </p:nvSpPr>
          <p:spPr>
            <a:xfrm>
              <a:off x="7731712" y="265766"/>
              <a:ext cx="464961" cy="309076"/>
            </a:xfrm>
            <a:prstGeom prst="can">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53" name="Can 111">
              <a:extLst>
                <a:ext uri="{FF2B5EF4-FFF2-40B4-BE49-F238E27FC236}">
                  <a16:creationId xmlns:a16="http://schemas.microsoft.com/office/drawing/2014/main" id="{05092F5E-9AD4-45CA-AA75-0A82305F638E}"/>
                </a:ext>
              </a:extLst>
            </p:cNvPr>
            <p:cNvSpPr/>
            <p:nvPr/>
          </p:nvSpPr>
          <p:spPr>
            <a:xfrm>
              <a:off x="7731712" y="754786"/>
              <a:ext cx="464961" cy="309076"/>
            </a:xfrm>
            <a:prstGeom prst="can">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54" name="TextBox 153">
              <a:extLst>
                <a:ext uri="{FF2B5EF4-FFF2-40B4-BE49-F238E27FC236}">
                  <a16:creationId xmlns:a16="http://schemas.microsoft.com/office/drawing/2014/main" id="{F29DE3EC-B605-4D4C-9255-DE560CE9A797}"/>
                </a:ext>
              </a:extLst>
            </p:cNvPr>
            <p:cNvSpPr txBox="1"/>
            <p:nvPr/>
          </p:nvSpPr>
          <p:spPr>
            <a:xfrm>
              <a:off x="7034793" y="462923"/>
              <a:ext cx="781685" cy="507189"/>
            </a:xfrm>
            <a:prstGeom prst="rect">
              <a:avLst/>
            </a:prstGeom>
            <a:noFill/>
          </p:spPr>
          <p:txBody>
            <a:bodyPr wrap="square" rtlCol="0">
              <a:spAutoFit/>
            </a:bodyPr>
            <a:lstStyle/>
            <a:p>
              <a:pPr algn="ctr"/>
              <a:r>
                <a:rPr lang="en-US" sz="800" b="1" i="1" dirty="0">
                  <a:solidFill>
                    <a:schemeClr val="tx1">
                      <a:lumMod val="65000"/>
                      <a:lumOff val="35000"/>
                    </a:schemeClr>
                  </a:solidFill>
                  <a:latin typeface="IBM Plex Sans" panose="020B0503050000000000" pitchFamily="34" charset="77"/>
                  <a:cs typeface="Corbel"/>
                </a:rPr>
                <a:t>Cloning</a:t>
              </a:r>
            </a:p>
            <a:p>
              <a:pPr algn="ctr"/>
              <a:r>
                <a:rPr lang="en-US" sz="800" b="1" i="1" dirty="0">
                  <a:solidFill>
                    <a:schemeClr val="tx1">
                      <a:lumMod val="65000"/>
                      <a:lumOff val="35000"/>
                    </a:schemeClr>
                  </a:solidFill>
                  <a:latin typeface="IBM Plex Sans" panose="020B0503050000000000" pitchFamily="34" charset="77"/>
                  <a:cs typeface="Corbel"/>
                </a:rPr>
                <a:t>&amp;</a:t>
              </a:r>
            </a:p>
            <a:p>
              <a:pPr algn="ctr"/>
              <a:r>
                <a:rPr lang="en-US" sz="800" b="1" i="1" dirty="0">
                  <a:solidFill>
                    <a:schemeClr val="tx1">
                      <a:lumMod val="65000"/>
                      <a:lumOff val="35000"/>
                    </a:schemeClr>
                  </a:solidFill>
                  <a:latin typeface="IBM Plex Sans" panose="020B0503050000000000" pitchFamily="34" charset="77"/>
                  <a:cs typeface="Corbel"/>
                </a:rPr>
                <a:t>Recoveries</a:t>
              </a:r>
            </a:p>
          </p:txBody>
        </p:sp>
        <p:cxnSp>
          <p:nvCxnSpPr>
            <p:cNvPr id="155" name="Straight Connector 154">
              <a:extLst>
                <a:ext uri="{FF2B5EF4-FFF2-40B4-BE49-F238E27FC236}">
                  <a16:creationId xmlns:a16="http://schemas.microsoft.com/office/drawing/2014/main" id="{BB9DAA6E-004B-43BF-9787-29EA00A23072}"/>
                </a:ext>
              </a:extLst>
            </p:cNvPr>
            <p:cNvCxnSpPr/>
            <p:nvPr/>
          </p:nvCxnSpPr>
          <p:spPr>
            <a:xfrm>
              <a:off x="7121095" y="688170"/>
              <a:ext cx="610617" cy="221154"/>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AFA458BA-06E5-472F-A750-6336B007A1DD}"/>
                </a:ext>
              </a:extLst>
            </p:cNvPr>
            <p:cNvCxnSpPr/>
            <p:nvPr/>
          </p:nvCxnSpPr>
          <p:spPr>
            <a:xfrm>
              <a:off x="7951809" y="574842"/>
              <a:ext cx="0" cy="175490"/>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57" name="TextBox 156">
              <a:extLst>
                <a:ext uri="{FF2B5EF4-FFF2-40B4-BE49-F238E27FC236}">
                  <a16:creationId xmlns:a16="http://schemas.microsoft.com/office/drawing/2014/main" id="{E2076736-98E7-46BB-9186-B38F1919557B}"/>
                </a:ext>
              </a:extLst>
            </p:cNvPr>
            <p:cNvSpPr txBox="1"/>
            <p:nvPr/>
          </p:nvSpPr>
          <p:spPr>
            <a:xfrm>
              <a:off x="6691580" y="943752"/>
              <a:ext cx="1112475" cy="270500"/>
            </a:xfrm>
            <a:prstGeom prst="rect">
              <a:avLst/>
            </a:prstGeom>
            <a:noFill/>
          </p:spPr>
          <p:txBody>
            <a:bodyPr wrap="square" rtlCol="0">
              <a:spAutoFit/>
            </a:bodyPr>
            <a:lstStyle/>
            <a:p>
              <a:pPr algn="ctr"/>
              <a:r>
                <a:rPr lang="en-US" sz="1000" b="1" i="1" dirty="0">
                  <a:solidFill>
                    <a:schemeClr val="tx1">
                      <a:lumMod val="65000"/>
                      <a:lumOff val="35000"/>
                    </a:schemeClr>
                  </a:solidFill>
                  <a:latin typeface="IBM Plex Sans" panose="020B0503050000000000" pitchFamily="34" charset="77"/>
                  <a:cs typeface="Corbel"/>
                </a:rPr>
                <a:t>Google Cloud</a:t>
              </a:r>
            </a:p>
          </p:txBody>
        </p:sp>
      </p:grpSp>
      <p:grpSp>
        <p:nvGrpSpPr>
          <p:cNvPr id="100" name="Group 99">
            <a:extLst>
              <a:ext uri="{FF2B5EF4-FFF2-40B4-BE49-F238E27FC236}">
                <a16:creationId xmlns:a16="http://schemas.microsoft.com/office/drawing/2014/main" id="{88A1C4FC-DAF8-402D-AEE6-13D55456D54D}"/>
              </a:ext>
            </a:extLst>
          </p:cNvPr>
          <p:cNvGrpSpPr/>
          <p:nvPr/>
        </p:nvGrpSpPr>
        <p:grpSpPr>
          <a:xfrm>
            <a:off x="6975610" y="2593671"/>
            <a:ext cx="1555358" cy="909340"/>
            <a:chOff x="6723888" y="198064"/>
            <a:chExt cx="1575681" cy="999009"/>
          </a:xfrm>
          <a:solidFill>
            <a:schemeClr val="accent3">
              <a:lumMod val="20000"/>
              <a:lumOff val="80000"/>
            </a:schemeClr>
          </a:solidFill>
        </p:grpSpPr>
        <p:sp>
          <p:nvSpPr>
            <p:cNvPr id="142" name="Rectangle 141">
              <a:extLst>
                <a:ext uri="{FF2B5EF4-FFF2-40B4-BE49-F238E27FC236}">
                  <a16:creationId xmlns:a16="http://schemas.microsoft.com/office/drawing/2014/main" id="{9A997C34-64D3-4FD3-9080-4B03A9D08B91}"/>
                </a:ext>
              </a:extLst>
            </p:cNvPr>
            <p:cNvSpPr/>
            <p:nvPr/>
          </p:nvSpPr>
          <p:spPr>
            <a:xfrm>
              <a:off x="6757409" y="198064"/>
              <a:ext cx="1542160" cy="981031"/>
            </a:xfrm>
            <a:prstGeom prst="rect">
              <a:avLst/>
            </a:prstGeom>
            <a:solidFill>
              <a:srgbClr val="E5E5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cxnSp>
          <p:nvCxnSpPr>
            <p:cNvPr id="143" name="Straight Connector 142">
              <a:extLst>
                <a:ext uri="{FF2B5EF4-FFF2-40B4-BE49-F238E27FC236}">
                  <a16:creationId xmlns:a16="http://schemas.microsoft.com/office/drawing/2014/main" id="{2962A555-A351-44F0-9490-42842F5AF897}"/>
                </a:ext>
              </a:extLst>
            </p:cNvPr>
            <p:cNvCxnSpPr/>
            <p:nvPr/>
          </p:nvCxnSpPr>
          <p:spPr>
            <a:xfrm flipV="1">
              <a:off x="7121095" y="420304"/>
              <a:ext cx="610617" cy="267866"/>
            </a:xfrm>
            <a:prstGeom prst="line">
              <a:avLst/>
            </a:prstGeom>
            <a:grpFill/>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44" name="Can 122">
              <a:extLst>
                <a:ext uri="{FF2B5EF4-FFF2-40B4-BE49-F238E27FC236}">
                  <a16:creationId xmlns:a16="http://schemas.microsoft.com/office/drawing/2014/main" id="{581EA1BD-B0FF-464B-BB53-204DE73EBC9E}"/>
                </a:ext>
              </a:extLst>
            </p:cNvPr>
            <p:cNvSpPr/>
            <p:nvPr/>
          </p:nvSpPr>
          <p:spPr>
            <a:xfrm>
              <a:off x="7731712" y="265766"/>
              <a:ext cx="464961" cy="309076"/>
            </a:xfrm>
            <a:prstGeom prst="can">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45" name="Can 126">
              <a:extLst>
                <a:ext uri="{FF2B5EF4-FFF2-40B4-BE49-F238E27FC236}">
                  <a16:creationId xmlns:a16="http://schemas.microsoft.com/office/drawing/2014/main" id="{D1FE6E1B-668E-4029-A2CA-D13D68ADDDA1}"/>
                </a:ext>
              </a:extLst>
            </p:cNvPr>
            <p:cNvSpPr/>
            <p:nvPr/>
          </p:nvSpPr>
          <p:spPr>
            <a:xfrm>
              <a:off x="7731712" y="754786"/>
              <a:ext cx="464961" cy="309076"/>
            </a:xfrm>
            <a:prstGeom prst="can">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46" name="TextBox 145">
              <a:extLst>
                <a:ext uri="{FF2B5EF4-FFF2-40B4-BE49-F238E27FC236}">
                  <a16:creationId xmlns:a16="http://schemas.microsoft.com/office/drawing/2014/main" id="{E3CB9407-BBCC-4589-9EE1-C39A1B8A1B8D}"/>
                </a:ext>
              </a:extLst>
            </p:cNvPr>
            <p:cNvSpPr txBox="1"/>
            <p:nvPr/>
          </p:nvSpPr>
          <p:spPr>
            <a:xfrm>
              <a:off x="7055891" y="472956"/>
              <a:ext cx="781685" cy="507189"/>
            </a:xfrm>
            <a:prstGeom prst="rect">
              <a:avLst/>
            </a:prstGeom>
            <a:noFill/>
          </p:spPr>
          <p:txBody>
            <a:bodyPr wrap="square" rtlCol="0">
              <a:spAutoFit/>
            </a:bodyPr>
            <a:lstStyle/>
            <a:p>
              <a:pPr algn="ctr"/>
              <a:r>
                <a:rPr lang="en-US" sz="800" b="1" i="1" dirty="0">
                  <a:solidFill>
                    <a:schemeClr val="tx1">
                      <a:lumMod val="65000"/>
                      <a:lumOff val="35000"/>
                    </a:schemeClr>
                  </a:solidFill>
                  <a:latin typeface="IBM Plex Sans" panose="020B0503050000000000" pitchFamily="34" charset="77"/>
                  <a:cs typeface="Corbel"/>
                </a:rPr>
                <a:t>Cloning</a:t>
              </a:r>
            </a:p>
            <a:p>
              <a:pPr algn="ctr"/>
              <a:r>
                <a:rPr lang="en-US" sz="800" b="1" i="1" dirty="0">
                  <a:solidFill>
                    <a:schemeClr val="tx1">
                      <a:lumMod val="65000"/>
                      <a:lumOff val="35000"/>
                    </a:schemeClr>
                  </a:solidFill>
                  <a:latin typeface="IBM Plex Sans" panose="020B0503050000000000" pitchFamily="34" charset="77"/>
                  <a:cs typeface="Corbel"/>
                </a:rPr>
                <a:t>&amp;</a:t>
              </a:r>
            </a:p>
            <a:p>
              <a:pPr algn="ctr"/>
              <a:r>
                <a:rPr lang="en-US" sz="800" b="1" i="1" dirty="0">
                  <a:solidFill>
                    <a:schemeClr val="tx1">
                      <a:lumMod val="65000"/>
                      <a:lumOff val="35000"/>
                    </a:schemeClr>
                  </a:solidFill>
                  <a:latin typeface="IBM Plex Sans" panose="020B0503050000000000" pitchFamily="34" charset="77"/>
                  <a:cs typeface="Corbel"/>
                </a:rPr>
                <a:t>Recoveries</a:t>
              </a:r>
            </a:p>
          </p:txBody>
        </p:sp>
        <p:cxnSp>
          <p:nvCxnSpPr>
            <p:cNvPr id="147" name="Straight Connector 146">
              <a:extLst>
                <a:ext uri="{FF2B5EF4-FFF2-40B4-BE49-F238E27FC236}">
                  <a16:creationId xmlns:a16="http://schemas.microsoft.com/office/drawing/2014/main" id="{4D2E8DF6-CD16-443C-BE35-923FEC81F5CB}"/>
                </a:ext>
              </a:extLst>
            </p:cNvPr>
            <p:cNvCxnSpPr/>
            <p:nvPr/>
          </p:nvCxnSpPr>
          <p:spPr>
            <a:xfrm>
              <a:off x="7121095" y="688170"/>
              <a:ext cx="610617" cy="221154"/>
            </a:xfrm>
            <a:prstGeom prst="line">
              <a:avLst/>
            </a:prstGeom>
            <a:grpFill/>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5A78CBF2-B4F2-48B4-AFC2-D65337643934}"/>
                </a:ext>
              </a:extLst>
            </p:cNvPr>
            <p:cNvCxnSpPr/>
            <p:nvPr/>
          </p:nvCxnSpPr>
          <p:spPr>
            <a:xfrm>
              <a:off x="7951809" y="574842"/>
              <a:ext cx="0" cy="175490"/>
            </a:xfrm>
            <a:prstGeom prst="line">
              <a:avLst/>
            </a:prstGeom>
            <a:grpFill/>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49" name="TextBox 148">
              <a:extLst>
                <a:ext uri="{FF2B5EF4-FFF2-40B4-BE49-F238E27FC236}">
                  <a16:creationId xmlns:a16="http://schemas.microsoft.com/office/drawing/2014/main" id="{78A0C347-3ABC-4033-A67C-42ABB38C34E2}"/>
                </a:ext>
              </a:extLst>
            </p:cNvPr>
            <p:cNvSpPr txBox="1"/>
            <p:nvPr/>
          </p:nvSpPr>
          <p:spPr>
            <a:xfrm>
              <a:off x="6723888" y="926573"/>
              <a:ext cx="1112475" cy="270500"/>
            </a:xfrm>
            <a:prstGeom prst="rect">
              <a:avLst/>
            </a:prstGeom>
            <a:noFill/>
          </p:spPr>
          <p:txBody>
            <a:bodyPr wrap="square" rtlCol="0">
              <a:spAutoFit/>
            </a:bodyPr>
            <a:lstStyle/>
            <a:p>
              <a:r>
                <a:rPr lang="en-US" sz="1000" b="1" i="1" dirty="0">
                  <a:solidFill>
                    <a:schemeClr val="tx1">
                      <a:lumMod val="65000"/>
                      <a:lumOff val="35000"/>
                    </a:schemeClr>
                  </a:solidFill>
                  <a:latin typeface="IBM Plex Sans" panose="020B0503050000000000" pitchFamily="34" charset="77"/>
                  <a:cs typeface="Corbel"/>
                </a:rPr>
                <a:t>Oracle Cloud</a:t>
              </a:r>
            </a:p>
          </p:txBody>
        </p:sp>
      </p:grpSp>
      <p:grpSp>
        <p:nvGrpSpPr>
          <p:cNvPr id="101" name="Group 100">
            <a:extLst>
              <a:ext uri="{FF2B5EF4-FFF2-40B4-BE49-F238E27FC236}">
                <a16:creationId xmlns:a16="http://schemas.microsoft.com/office/drawing/2014/main" id="{2E33576A-A6F3-4148-A32E-84461D783807}"/>
              </a:ext>
            </a:extLst>
          </p:cNvPr>
          <p:cNvGrpSpPr/>
          <p:nvPr/>
        </p:nvGrpSpPr>
        <p:grpSpPr>
          <a:xfrm>
            <a:off x="6939223" y="3569341"/>
            <a:ext cx="1594393" cy="939265"/>
            <a:chOff x="6684343" y="198064"/>
            <a:chExt cx="1615226" cy="1031885"/>
          </a:xfrm>
        </p:grpSpPr>
        <p:sp>
          <p:nvSpPr>
            <p:cNvPr id="134" name="Rectangle 133">
              <a:extLst>
                <a:ext uri="{FF2B5EF4-FFF2-40B4-BE49-F238E27FC236}">
                  <a16:creationId xmlns:a16="http://schemas.microsoft.com/office/drawing/2014/main" id="{23DD3DA6-7EE1-45EC-8CC3-960E88DA0E7F}"/>
                </a:ext>
              </a:extLst>
            </p:cNvPr>
            <p:cNvSpPr/>
            <p:nvPr/>
          </p:nvSpPr>
          <p:spPr>
            <a:xfrm>
              <a:off x="6757409" y="198064"/>
              <a:ext cx="1542160" cy="981031"/>
            </a:xfrm>
            <a:prstGeom prst="rect">
              <a:avLst/>
            </a:prstGeom>
            <a:solidFill>
              <a:srgbClr val="EFEF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cxnSp>
          <p:nvCxnSpPr>
            <p:cNvPr id="135" name="Straight Connector 134">
              <a:extLst>
                <a:ext uri="{FF2B5EF4-FFF2-40B4-BE49-F238E27FC236}">
                  <a16:creationId xmlns:a16="http://schemas.microsoft.com/office/drawing/2014/main" id="{180A6D80-845B-4BBA-B3A9-D74AFB49E4EB}"/>
                </a:ext>
              </a:extLst>
            </p:cNvPr>
            <p:cNvCxnSpPr/>
            <p:nvPr/>
          </p:nvCxnSpPr>
          <p:spPr>
            <a:xfrm flipV="1">
              <a:off x="7121095" y="420304"/>
              <a:ext cx="610617" cy="267866"/>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36" name="Can 135">
              <a:extLst>
                <a:ext uri="{FF2B5EF4-FFF2-40B4-BE49-F238E27FC236}">
                  <a16:creationId xmlns:a16="http://schemas.microsoft.com/office/drawing/2014/main" id="{87E7D74E-2F43-48A3-A7F6-D6C3FA4D406A}"/>
                </a:ext>
              </a:extLst>
            </p:cNvPr>
            <p:cNvSpPr/>
            <p:nvPr/>
          </p:nvSpPr>
          <p:spPr>
            <a:xfrm>
              <a:off x="7731712" y="265766"/>
              <a:ext cx="464961" cy="309076"/>
            </a:xfrm>
            <a:prstGeom prst="can">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37" name="Can 136">
              <a:extLst>
                <a:ext uri="{FF2B5EF4-FFF2-40B4-BE49-F238E27FC236}">
                  <a16:creationId xmlns:a16="http://schemas.microsoft.com/office/drawing/2014/main" id="{900D657F-3C49-481A-AF22-E6347FD458CF}"/>
                </a:ext>
              </a:extLst>
            </p:cNvPr>
            <p:cNvSpPr/>
            <p:nvPr/>
          </p:nvSpPr>
          <p:spPr>
            <a:xfrm>
              <a:off x="7731712" y="754786"/>
              <a:ext cx="464961" cy="309076"/>
            </a:xfrm>
            <a:prstGeom prst="can">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38" name="TextBox 137">
              <a:extLst>
                <a:ext uri="{FF2B5EF4-FFF2-40B4-BE49-F238E27FC236}">
                  <a16:creationId xmlns:a16="http://schemas.microsoft.com/office/drawing/2014/main" id="{89C5220B-930D-4EDC-9DB1-5E65595073DC}"/>
                </a:ext>
              </a:extLst>
            </p:cNvPr>
            <p:cNvSpPr txBox="1"/>
            <p:nvPr/>
          </p:nvSpPr>
          <p:spPr>
            <a:xfrm>
              <a:off x="7013746" y="484281"/>
              <a:ext cx="781685" cy="507189"/>
            </a:xfrm>
            <a:prstGeom prst="rect">
              <a:avLst/>
            </a:prstGeom>
            <a:noFill/>
          </p:spPr>
          <p:txBody>
            <a:bodyPr wrap="square" rtlCol="0">
              <a:spAutoFit/>
            </a:bodyPr>
            <a:lstStyle/>
            <a:p>
              <a:pPr algn="ctr"/>
              <a:r>
                <a:rPr lang="en-US" sz="800" b="1" i="1" dirty="0">
                  <a:solidFill>
                    <a:schemeClr val="tx1">
                      <a:lumMod val="65000"/>
                      <a:lumOff val="35000"/>
                    </a:schemeClr>
                  </a:solidFill>
                  <a:latin typeface="IBM Plex Sans" panose="020B0503050000000000" pitchFamily="34" charset="77"/>
                  <a:cs typeface="Corbel"/>
                </a:rPr>
                <a:t>Cloning</a:t>
              </a:r>
            </a:p>
            <a:p>
              <a:pPr algn="ctr"/>
              <a:r>
                <a:rPr lang="en-US" sz="800" b="1" i="1" dirty="0">
                  <a:solidFill>
                    <a:schemeClr val="tx1">
                      <a:lumMod val="65000"/>
                      <a:lumOff val="35000"/>
                    </a:schemeClr>
                  </a:solidFill>
                  <a:latin typeface="IBM Plex Sans" panose="020B0503050000000000" pitchFamily="34" charset="77"/>
                  <a:cs typeface="Corbel"/>
                </a:rPr>
                <a:t>&amp;</a:t>
              </a:r>
            </a:p>
            <a:p>
              <a:pPr algn="ctr"/>
              <a:r>
                <a:rPr lang="en-US" sz="800" b="1" i="1" dirty="0">
                  <a:solidFill>
                    <a:schemeClr val="tx1">
                      <a:lumMod val="65000"/>
                      <a:lumOff val="35000"/>
                    </a:schemeClr>
                  </a:solidFill>
                  <a:latin typeface="IBM Plex Sans" panose="020B0503050000000000" pitchFamily="34" charset="77"/>
                  <a:cs typeface="Corbel"/>
                </a:rPr>
                <a:t>Recoveries</a:t>
              </a:r>
            </a:p>
          </p:txBody>
        </p:sp>
        <p:cxnSp>
          <p:nvCxnSpPr>
            <p:cNvPr id="139" name="Straight Connector 138">
              <a:extLst>
                <a:ext uri="{FF2B5EF4-FFF2-40B4-BE49-F238E27FC236}">
                  <a16:creationId xmlns:a16="http://schemas.microsoft.com/office/drawing/2014/main" id="{4E2D8CAE-1922-4F40-B6F2-1B2D9AFD9502}"/>
                </a:ext>
              </a:extLst>
            </p:cNvPr>
            <p:cNvCxnSpPr/>
            <p:nvPr/>
          </p:nvCxnSpPr>
          <p:spPr>
            <a:xfrm>
              <a:off x="7121095" y="688170"/>
              <a:ext cx="610617" cy="221154"/>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17683C00-827F-4199-86A3-5BAAE3C9B167}"/>
                </a:ext>
              </a:extLst>
            </p:cNvPr>
            <p:cNvCxnSpPr/>
            <p:nvPr/>
          </p:nvCxnSpPr>
          <p:spPr>
            <a:xfrm>
              <a:off x="7951809" y="574842"/>
              <a:ext cx="0" cy="175490"/>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41" name="TextBox 140">
              <a:extLst>
                <a:ext uri="{FF2B5EF4-FFF2-40B4-BE49-F238E27FC236}">
                  <a16:creationId xmlns:a16="http://schemas.microsoft.com/office/drawing/2014/main" id="{72AEB043-39D7-44F0-B4DE-D1F967402988}"/>
                </a:ext>
              </a:extLst>
            </p:cNvPr>
            <p:cNvSpPr txBox="1"/>
            <p:nvPr/>
          </p:nvSpPr>
          <p:spPr>
            <a:xfrm>
              <a:off x="6684343" y="959449"/>
              <a:ext cx="1112475" cy="270500"/>
            </a:xfrm>
            <a:prstGeom prst="rect">
              <a:avLst/>
            </a:prstGeom>
            <a:noFill/>
          </p:spPr>
          <p:txBody>
            <a:bodyPr wrap="square" rtlCol="0">
              <a:spAutoFit/>
            </a:bodyPr>
            <a:lstStyle/>
            <a:p>
              <a:pPr algn="ctr"/>
              <a:r>
                <a:rPr lang="en-US" sz="1000" b="1" i="1" dirty="0">
                  <a:solidFill>
                    <a:schemeClr val="tx1">
                      <a:lumMod val="65000"/>
                      <a:lumOff val="35000"/>
                    </a:schemeClr>
                  </a:solidFill>
                  <a:latin typeface="IBM Plex Sans" panose="020B0503050000000000" pitchFamily="34" charset="77"/>
                  <a:cs typeface="Corbel"/>
                </a:rPr>
                <a:t>VMware Cloud</a:t>
              </a:r>
            </a:p>
          </p:txBody>
        </p:sp>
      </p:grpSp>
      <p:grpSp>
        <p:nvGrpSpPr>
          <p:cNvPr id="102" name="Group 101">
            <a:extLst>
              <a:ext uri="{FF2B5EF4-FFF2-40B4-BE49-F238E27FC236}">
                <a16:creationId xmlns:a16="http://schemas.microsoft.com/office/drawing/2014/main" id="{EACAEB60-428F-48F2-B5DA-AA3BBB13DC26}"/>
              </a:ext>
            </a:extLst>
          </p:cNvPr>
          <p:cNvGrpSpPr/>
          <p:nvPr/>
        </p:nvGrpSpPr>
        <p:grpSpPr>
          <a:xfrm>
            <a:off x="5113342" y="1623694"/>
            <a:ext cx="1587249" cy="924977"/>
            <a:chOff x="6691580" y="198064"/>
            <a:chExt cx="1607989" cy="1016188"/>
          </a:xfrm>
          <a:solidFill>
            <a:schemeClr val="bg1">
              <a:lumMod val="10000"/>
              <a:lumOff val="90000"/>
            </a:schemeClr>
          </a:solidFill>
        </p:grpSpPr>
        <p:sp>
          <p:nvSpPr>
            <p:cNvPr id="126" name="Rectangle 125">
              <a:extLst>
                <a:ext uri="{FF2B5EF4-FFF2-40B4-BE49-F238E27FC236}">
                  <a16:creationId xmlns:a16="http://schemas.microsoft.com/office/drawing/2014/main" id="{C00E8227-895D-41C7-9DB2-0AA801DABB68}"/>
                </a:ext>
              </a:extLst>
            </p:cNvPr>
            <p:cNvSpPr/>
            <p:nvPr/>
          </p:nvSpPr>
          <p:spPr>
            <a:xfrm>
              <a:off x="6757409" y="198064"/>
              <a:ext cx="1542160" cy="981031"/>
            </a:xfrm>
            <a:prstGeom prst="rect">
              <a:avLst/>
            </a:prstGeom>
            <a:solidFill>
              <a:srgbClr val="8E9BFC"/>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cxnSp>
          <p:nvCxnSpPr>
            <p:cNvPr id="127" name="Straight Connector 126">
              <a:extLst>
                <a:ext uri="{FF2B5EF4-FFF2-40B4-BE49-F238E27FC236}">
                  <a16:creationId xmlns:a16="http://schemas.microsoft.com/office/drawing/2014/main" id="{EEC62287-397C-472D-833A-AE85C3A2537E}"/>
                </a:ext>
              </a:extLst>
            </p:cNvPr>
            <p:cNvCxnSpPr>
              <a:cxnSpLocks/>
              <a:endCxn id="128" idx="2"/>
            </p:cNvCxnSpPr>
            <p:nvPr/>
          </p:nvCxnSpPr>
          <p:spPr>
            <a:xfrm flipV="1">
              <a:off x="7121095" y="420304"/>
              <a:ext cx="610617" cy="267866"/>
            </a:xfrm>
            <a:prstGeom prst="line">
              <a:avLst/>
            </a:prstGeom>
            <a:grpFill/>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28" name="Can 23">
              <a:extLst>
                <a:ext uri="{FF2B5EF4-FFF2-40B4-BE49-F238E27FC236}">
                  <a16:creationId xmlns:a16="http://schemas.microsoft.com/office/drawing/2014/main" id="{2F6E9237-9995-48A1-AEB4-CC3BBC12E885}"/>
                </a:ext>
              </a:extLst>
            </p:cNvPr>
            <p:cNvSpPr/>
            <p:nvPr/>
          </p:nvSpPr>
          <p:spPr>
            <a:xfrm>
              <a:off x="7731712" y="265766"/>
              <a:ext cx="464961" cy="309076"/>
            </a:xfrm>
            <a:prstGeom prst="can">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29" name="Can 25">
              <a:extLst>
                <a:ext uri="{FF2B5EF4-FFF2-40B4-BE49-F238E27FC236}">
                  <a16:creationId xmlns:a16="http://schemas.microsoft.com/office/drawing/2014/main" id="{6C691DD7-FABE-4317-9F00-1159052DC81E}"/>
                </a:ext>
              </a:extLst>
            </p:cNvPr>
            <p:cNvSpPr/>
            <p:nvPr/>
          </p:nvSpPr>
          <p:spPr>
            <a:xfrm>
              <a:off x="7731712" y="754786"/>
              <a:ext cx="464961" cy="309076"/>
            </a:xfrm>
            <a:prstGeom prst="can">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IBM Plex Sans" panose="020B0503050000000000" pitchFamily="34" charset="77"/>
              </a:endParaRPr>
            </a:p>
          </p:txBody>
        </p:sp>
        <p:sp>
          <p:nvSpPr>
            <p:cNvPr id="130" name="TextBox 129">
              <a:extLst>
                <a:ext uri="{FF2B5EF4-FFF2-40B4-BE49-F238E27FC236}">
                  <a16:creationId xmlns:a16="http://schemas.microsoft.com/office/drawing/2014/main" id="{D1EDC72E-E2B1-43B5-B9A6-8B4D09146C6D}"/>
                </a:ext>
              </a:extLst>
            </p:cNvPr>
            <p:cNvSpPr txBox="1"/>
            <p:nvPr/>
          </p:nvSpPr>
          <p:spPr>
            <a:xfrm>
              <a:off x="6964085" y="439394"/>
              <a:ext cx="781685" cy="507189"/>
            </a:xfrm>
            <a:prstGeom prst="rect">
              <a:avLst/>
            </a:prstGeom>
            <a:noFill/>
          </p:spPr>
          <p:txBody>
            <a:bodyPr wrap="square" rtlCol="0">
              <a:spAutoFit/>
            </a:bodyPr>
            <a:lstStyle/>
            <a:p>
              <a:pPr algn="ctr"/>
              <a:r>
                <a:rPr lang="en-US" sz="800" b="1" i="1" dirty="0">
                  <a:solidFill>
                    <a:schemeClr val="tx1">
                      <a:lumMod val="65000"/>
                      <a:lumOff val="35000"/>
                    </a:schemeClr>
                  </a:solidFill>
                  <a:latin typeface="IBM Plex Sans" panose="020B0503050000000000" pitchFamily="34" charset="77"/>
                  <a:cs typeface="Corbel"/>
                </a:rPr>
                <a:t>Cloning</a:t>
              </a:r>
            </a:p>
            <a:p>
              <a:pPr algn="ctr"/>
              <a:r>
                <a:rPr lang="en-US" sz="800" b="1" i="1" dirty="0">
                  <a:solidFill>
                    <a:schemeClr val="tx1">
                      <a:lumMod val="65000"/>
                      <a:lumOff val="35000"/>
                    </a:schemeClr>
                  </a:solidFill>
                  <a:latin typeface="IBM Plex Sans" panose="020B0503050000000000" pitchFamily="34" charset="77"/>
                  <a:cs typeface="Corbel"/>
                </a:rPr>
                <a:t>&amp;</a:t>
              </a:r>
            </a:p>
            <a:p>
              <a:pPr algn="ctr"/>
              <a:r>
                <a:rPr lang="en-US" sz="800" b="1" i="1" dirty="0">
                  <a:solidFill>
                    <a:schemeClr val="tx1">
                      <a:lumMod val="65000"/>
                      <a:lumOff val="35000"/>
                    </a:schemeClr>
                  </a:solidFill>
                  <a:latin typeface="IBM Plex Sans" panose="020B0503050000000000" pitchFamily="34" charset="77"/>
                  <a:cs typeface="Corbel"/>
                </a:rPr>
                <a:t>Recoveries</a:t>
              </a:r>
            </a:p>
          </p:txBody>
        </p:sp>
        <p:cxnSp>
          <p:nvCxnSpPr>
            <p:cNvPr id="131" name="Straight Connector 130">
              <a:extLst>
                <a:ext uri="{FF2B5EF4-FFF2-40B4-BE49-F238E27FC236}">
                  <a16:creationId xmlns:a16="http://schemas.microsoft.com/office/drawing/2014/main" id="{2FC42A37-54A7-4F22-9B0E-D28B950EF82E}"/>
                </a:ext>
              </a:extLst>
            </p:cNvPr>
            <p:cNvCxnSpPr>
              <a:cxnSpLocks/>
              <a:endCxn id="129" idx="2"/>
            </p:cNvCxnSpPr>
            <p:nvPr/>
          </p:nvCxnSpPr>
          <p:spPr>
            <a:xfrm>
              <a:off x="7121095" y="688170"/>
              <a:ext cx="610617" cy="221154"/>
            </a:xfrm>
            <a:prstGeom prst="line">
              <a:avLst/>
            </a:prstGeom>
            <a:grpFill/>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F920868A-EFD1-4B2E-BDDD-16323DFEE684}"/>
                </a:ext>
              </a:extLst>
            </p:cNvPr>
            <p:cNvCxnSpPr/>
            <p:nvPr/>
          </p:nvCxnSpPr>
          <p:spPr>
            <a:xfrm>
              <a:off x="7951809" y="574842"/>
              <a:ext cx="0" cy="175490"/>
            </a:xfrm>
            <a:prstGeom prst="line">
              <a:avLst/>
            </a:prstGeom>
            <a:grpFill/>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A0635E0C-A5B6-4B26-83F8-94FFAF8A4F0F}"/>
                </a:ext>
              </a:extLst>
            </p:cNvPr>
            <p:cNvSpPr txBox="1"/>
            <p:nvPr/>
          </p:nvSpPr>
          <p:spPr>
            <a:xfrm>
              <a:off x="6691580" y="943752"/>
              <a:ext cx="1112475" cy="270500"/>
            </a:xfrm>
            <a:prstGeom prst="rect">
              <a:avLst/>
            </a:prstGeom>
            <a:noFill/>
          </p:spPr>
          <p:txBody>
            <a:bodyPr wrap="square" rtlCol="0">
              <a:spAutoFit/>
            </a:bodyPr>
            <a:lstStyle/>
            <a:p>
              <a:pPr algn="ctr"/>
              <a:r>
                <a:rPr lang="en-US" sz="1000" b="1" i="1" dirty="0">
                  <a:solidFill>
                    <a:schemeClr val="tx1">
                      <a:lumMod val="65000"/>
                      <a:lumOff val="35000"/>
                    </a:schemeClr>
                  </a:solidFill>
                  <a:latin typeface="IBM Plex Sans" panose="020B0503050000000000" pitchFamily="34" charset="77"/>
                  <a:cs typeface="Corbel"/>
                </a:rPr>
                <a:t>IBM Cloud</a:t>
              </a:r>
            </a:p>
          </p:txBody>
        </p:sp>
      </p:grpSp>
      <p:sp>
        <p:nvSpPr>
          <p:cNvPr id="103" name="TextBox 102">
            <a:extLst>
              <a:ext uri="{FF2B5EF4-FFF2-40B4-BE49-F238E27FC236}">
                <a16:creationId xmlns:a16="http://schemas.microsoft.com/office/drawing/2014/main" id="{C629EC19-BF82-414B-BC84-35B555FBDE53}"/>
              </a:ext>
            </a:extLst>
          </p:cNvPr>
          <p:cNvSpPr txBox="1"/>
          <p:nvPr/>
        </p:nvSpPr>
        <p:spPr>
          <a:xfrm>
            <a:off x="3619836" y="2837716"/>
            <a:ext cx="808895" cy="400110"/>
          </a:xfrm>
          <a:prstGeom prst="rect">
            <a:avLst/>
          </a:prstGeom>
          <a:noFill/>
        </p:spPr>
        <p:txBody>
          <a:bodyPr wrap="square" rtlCol="0">
            <a:spAutoFit/>
          </a:bodyPr>
          <a:lstStyle/>
          <a:p>
            <a:pPr algn="ctr"/>
            <a:r>
              <a:rPr lang="en-US" sz="1000" b="1" dirty="0">
                <a:solidFill>
                  <a:schemeClr val="bg2"/>
                </a:solidFill>
                <a:latin typeface="IBM Plex Sans" panose="020B0503050000000000" pitchFamily="34" charset="77"/>
                <a:cs typeface="Corbel"/>
              </a:rPr>
              <a:t>IBM</a:t>
            </a:r>
          </a:p>
          <a:p>
            <a:pPr algn="ctr"/>
            <a:r>
              <a:rPr lang="en-US" sz="1000" b="1" dirty="0">
                <a:solidFill>
                  <a:schemeClr val="bg2"/>
                </a:solidFill>
                <a:latin typeface="IBM Plex Sans" panose="020B0503050000000000" pitchFamily="34" charset="77"/>
                <a:cs typeface="Corbel"/>
              </a:rPr>
              <a:t>VDP</a:t>
            </a:r>
            <a:endParaRPr lang="en-US" sz="1000" dirty="0">
              <a:solidFill>
                <a:schemeClr val="bg2"/>
              </a:solidFill>
              <a:latin typeface="IBM Plex Sans" panose="020B0503050000000000" pitchFamily="34" charset="77"/>
            </a:endParaRPr>
          </a:p>
        </p:txBody>
      </p:sp>
      <p:pic>
        <p:nvPicPr>
          <p:cNvPr id="124" name="Picture 123" descr="Data virtualization graphics-02.png">
            <a:extLst>
              <a:ext uri="{FF2B5EF4-FFF2-40B4-BE49-F238E27FC236}">
                <a16:creationId xmlns:a16="http://schemas.microsoft.com/office/drawing/2014/main" id="{F9F9E825-F969-435E-9A0C-852169ABC0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37887" y="2788450"/>
            <a:ext cx="532856" cy="491366"/>
          </a:xfrm>
          <a:prstGeom prst="rect">
            <a:avLst/>
          </a:prstGeom>
        </p:spPr>
      </p:pic>
      <p:sp>
        <p:nvSpPr>
          <p:cNvPr id="125" name="TextBox 124">
            <a:extLst>
              <a:ext uri="{FF2B5EF4-FFF2-40B4-BE49-F238E27FC236}">
                <a16:creationId xmlns:a16="http://schemas.microsoft.com/office/drawing/2014/main" id="{6135AFA1-03EF-4460-B738-D5E96F23C2D9}"/>
              </a:ext>
            </a:extLst>
          </p:cNvPr>
          <p:cNvSpPr txBox="1"/>
          <p:nvPr/>
        </p:nvSpPr>
        <p:spPr>
          <a:xfrm>
            <a:off x="3883949" y="2929166"/>
            <a:ext cx="458115" cy="253916"/>
          </a:xfrm>
          <a:prstGeom prst="rect">
            <a:avLst/>
          </a:prstGeom>
          <a:solidFill>
            <a:srgbClr val="FFCC00"/>
          </a:solidFill>
          <a:ln>
            <a:noFill/>
          </a:ln>
          <a:effectLst>
            <a:softEdge rad="63500"/>
          </a:effectLst>
        </p:spPr>
        <p:txBody>
          <a:bodyPr wrap="square" rtlCol="0">
            <a:spAutoFit/>
          </a:bodyPr>
          <a:lstStyle/>
          <a:p>
            <a:r>
              <a:rPr lang="en-US" sz="1050" b="1" dirty="0">
                <a:solidFill>
                  <a:srgbClr val="FF0000"/>
                </a:solidFill>
              </a:rPr>
              <a:t>VDP</a:t>
            </a:r>
          </a:p>
        </p:txBody>
      </p:sp>
      <p:grpSp>
        <p:nvGrpSpPr>
          <p:cNvPr id="105" name="Group 104">
            <a:extLst>
              <a:ext uri="{FF2B5EF4-FFF2-40B4-BE49-F238E27FC236}">
                <a16:creationId xmlns:a16="http://schemas.microsoft.com/office/drawing/2014/main" id="{407EF8FC-4F1C-4B0E-8658-25F3BA3FA84D}"/>
              </a:ext>
            </a:extLst>
          </p:cNvPr>
          <p:cNvGrpSpPr/>
          <p:nvPr/>
        </p:nvGrpSpPr>
        <p:grpSpPr>
          <a:xfrm>
            <a:off x="5070520" y="1776715"/>
            <a:ext cx="532856" cy="491366"/>
            <a:chOff x="4218132" y="2200686"/>
            <a:chExt cx="539819" cy="539819"/>
          </a:xfrm>
        </p:grpSpPr>
        <p:pic>
          <p:nvPicPr>
            <p:cNvPr id="122" name="Picture 121" descr="Data virtualization graphics-02.png">
              <a:extLst>
                <a:ext uri="{FF2B5EF4-FFF2-40B4-BE49-F238E27FC236}">
                  <a16:creationId xmlns:a16="http://schemas.microsoft.com/office/drawing/2014/main" id="{80339444-4798-406C-B601-A75E6A68342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8132" y="2200686"/>
              <a:ext cx="539819" cy="539819"/>
            </a:xfrm>
            <a:prstGeom prst="rect">
              <a:avLst/>
            </a:prstGeom>
          </p:spPr>
        </p:pic>
        <p:sp>
          <p:nvSpPr>
            <p:cNvPr id="123" name="TextBox 122">
              <a:extLst>
                <a:ext uri="{FF2B5EF4-FFF2-40B4-BE49-F238E27FC236}">
                  <a16:creationId xmlns:a16="http://schemas.microsoft.com/office/drawing/2014/main" id="{62715286-3227-4B0D-8212-34ADB0D7EB4F}"/>
                </a:ext>
              </a:extLst>
            </p:cNvPr>
            <p:cNvSpPr txBox="1"/>
            <p:nvPr/>
          </p:nvSpPr>
          <p:spPr>
            <a:xfrm>
              <a:off x="4264797" y="2355278"/>
              <a:ext cx="464101" cy="278954"/>
            </a:xfrm>
            <a:prstGeom prst="rect">
              <a:avLst/>
            </a:prstGeom>
            <a:solidFill>
              <a:srgbClr val="FFCC00"/>
            </a:solidFill>
            <a:ln>
              <a:noFill/>
            </a:ln>
            <a:effectLst>
              <a:softEdge rad="63500"/>
            </a:effectLst>
          </p:spPr>
          <p:txBody>
            <a:bodyPr wrap="square" rtlCol="0">
              <a:spAutoFit/>
            </a:bodyPr>
            <a:lstStyle/>
            <a:p>
              <a:r>
                <a:rPr lang="en-US" sz="1050" b="1" dirty="0">
                  <a:solidFill>
                    <a:srgbClr val="FF0000"/>
                  </a:solidFill>
                </a:rPr>
                <a:t>VDP</a:t>
              </a:r>
            </a:p>
          </p:txBody>
        </p:sp>
      </p:grpSp>
      <p:grpSp>
        <p:nvGrpSpPr>
          <p:cNvPr id="106" name="Group 105">
            <a:extLst>
              <a:ext uri="{FF2B5EF4-FFF2-40B4-BE49-F238E27FC236}">
                <a16:creationId xmlns:a16="http://schemas.microsoft.com/office/drawing/2014/main" id="{A5C5D86B-B763-48CF-BDAC-CAED3566A522}"/>
              </a:ext>
            </a:extLst>
          </p:cNvPr>
          <p:cNvGrpSpPr/>
          <p:nvPr/>
        </p:nvGrpSpPr>
        <p:grpSpPr>
          <a:xfrm>
            <a:off x="5049199" y="2797726"/>
            <a:ext cx="532856" cy="491366"/>
            <a:chOff x="4218132" y="2200686"/>
            <a:chExt cx="539819" cy="539819"/>
          </a:xfrm>
        </p:grpSpPr>
        <p:pic>
          <p:nvPicPr>
            <p:cNvPr id="120" name="Picture 119" descr="Data virtualization graphics-02.png">
              <a:extLst>
                <a:ext uri="{FF2B5EF4-FFF2-40B4-BE49-F238E27FC236}">
                  <a16:creationId xmlns:a16="http://schemas.microsoft.com/office/drawing/2014/main" id="{6A2E25CB-01B6-446C-8053-1CC57CA21E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8132" y="2200686"/>
              <a:ext cx="539819" cy="539819"/>
            </a:xfrm>
            <a:prstGeom prst="rect">
              <a:avLst/>
            </a:prstGeom>
          </p:spPr>
        </p:pic>
        <p:sp>
          <p:nvSpPr>
            <p:cNvPr id="121" name="TextBox 120">
              <a:extLst>
                <a:ext uri="{FF2B5EF4-FFF2-40B4-BE49-F238E27FC236}">
                  <a16:creationId xmlns:a16="http://schemas.microsoft.com/office/drawing/2014/main" id="{C8A5C218-D119-4109-ACC6-9E5EDBB1CA8B}"/>
                </a:ext>
              </a:extLst>
            </p:cNvPr>
            <p:cNvSpPr txBox="1"/>
            <p:nvPr/>
          </p:nvSpPr>
          <p:spPr>
            <a:xfrm>
              <a:off x="4264797" y="2355278"/>
              <a:ext cx="464101" cy="278954"/>
            </a:xfrm>
            <a:prstGeom prst="rect">
              <a:avLst/>
            </a:prstGeom>
            <a:solidFill>
              <a:srgbClr val="FFCC00"/>
            </a:solidFill>
            <a:ln>
              <a:noFill/>
            </a:ln>
            <a:effectLst>
              <a:softEdge rad="63500"/>
            </a:effectLst>
          </p:spPr>
          <p:txBody>
            <a:bodyPr wrap="square" rtlCol="0">
              <a:spAutoFit/>
            </a:bodyPr>
            <a:lstStyle/>
            <a:p>
              <a:r>
                <a:rPr lang="en-US" sz="1050" b="1" dirty="0">
                  <a:solidFill>
                    <a:srgbClr val="FF0000"/>
                  </a:solidFill>
                </a:rPr>
                <a:t>VDP</a:t>
              </a:r>
            </a:p>
          </p:txBody>
        </p:sp>
      </p:grpSp>
      <p:grpSp>
        <p:nvGrpSpPr>
          <p:cNvPr id="107" name="Group 106">
            <a:extLst>
              <a:ext uri="{FF2B5EF4-FFF2-40B4-BE49-F238E27FC236}">
                <a16:creationId xmlns:a16="http://schemas.microsoft.com/office/drawing/2014/main" id="{FCD9BD53-49E7-4C91-9732-2EE40A95A3DB}"/>
              </a:ext>
            </a:extLst>
          </p:cNvPr>
          <p:cNvGrpSpPr/>
          <p:nvPr/>
        </p:nvGrpSpPr>
        <p:grpSpPr>
          <a:xfrm>
            <a:off x="5003562" y="3791856"/>
            <a:ext cx="532856" cy="491366"/>
            <a:chOff x="4218132" y="2200686"/>
            <a:chExt cx="539819" cy="539819"/>
          </a:xfrm>
        </p:grpSpPr>
        <p:pic>
          <p:nvPicPr>
            <p:cNvPr id="118" name="Picture 117" descr="Data virtualization graphics-02.png">
              <a:extLst>
                <a:ext uri="{FF2B5EF4-FFF2-40B4-BE49-F238E27FC236}">
                  <a16:creationId xmlns:a16="http://schemas.microsoft.com/office/drawing/2014/main" id="{B2C8437A-19E3-4614-BC7E-329FDF5A4D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8132" y="2200686"/>
              <a:ext cx="539819" cy="539819"/>
            </a:xfrm>
            <a:prstGeom prst="rect">
              <a:avLst/>
            </a:prstGeom>
          </p:spPr>
        </p:pic>
        <p:sp>
          <p:nvSpPr>
            <p:cNvPr id="119" name="TextBox 118">
              <a:extLst>
                <a:ext uri="{FF2B5EF4-FFF2-40B4-BE49-F238E27FC236}">
                  <a16:creationId xmlns:a16="http://schemas.microsoft.com/office/drawing/2014/main" id="{6847D9E9-D701-4C5D-9438-5DB8745E5E89}"/>
                </a:ext>
              </a:extLst>
            </p:cNvPr>
            <p:cNvSpPr txBox="1"/>
            <p:nvPr/>
          </p:nvSpPr>
          <p:spPr>
            <a:xfrm>
              <a:off x="4264797" y="2355278"/>
              <a:ext cx="464101" cy="278954"/>
            </a:xfrm>
            <a:prstGeom prst="rect">
              <a:avLst/>
            </a:prstGeom>
            <a:solidFill>
              <a:srgbClr val="FFCC00"/>
            </a:solidFill>
            <a:ln>
              <a:noFill/>
            </a:ln>
            <a:effectLst>
              <a:softEdge rad="63500"/>
            </a:effectLst>
          </p:spPr>
          <p:txBody>
            <a:bodyPr wrap="square" rtlCol="0">
              <a:spAutoFit/>
            </a:bodyPr>
            <a:lstStyle/>
            <a:p>
              <a:r>
                <a:rPr lang="en-US" sz="1050" b="1" dirty="0">
                  <a:solidFill>
                    <a:srgbClr val="FF0000"/>
                  </a:solidFill>
                </a:rPr>
                <a:t>VDP</a:t>
              </a:r>
            </a:p>
          </p:txBody>
        </p:sp>
      </p:grpSp>
      <p:grpSp>
        <p:nvGrpSpPr>
          <p:cNvPr id="108" name="Group 107">
            <a:extLst>
              <a:ext uri="{FF2B5EF4-FFF2-40B4-BE49-F238E27FC236}">
                <a16:creationId xmlns:a16="http://schemas.microsoft.com/office/drawing/2014/main" id="{0C97501F-055B-4E0C-A628-186497389833}"/>
              </a:ext>
            </a:extLst>
          </p:cNvPr>
          <p:cNvGrpSpPr/>
          <p:nvPr/>
        </p:nvGrpSpPr>
        <p:grpSpPr>
          <a:xfrm>
            <a:off x="6876811" y="1789935"/>
            <a:ext cx="532856" cy="491366"/>
            <a:chOff x="4218132" y="2200686"/>
            <a:chExt cx="539819" cy="539819"/>
          </a:xfrm>
        </p:grpSpPr>
        <p:pic>
          <p:nvPicPr>
            <p:cNvPr id="116" name="Picture 115" descr="Data virtualization graphics-02.png">
              <a:extLst>
                <a:ext uri="{FF2B5EF4-FFF2-40B4-BE49-F238E27FC236}">
                  <a16:creationId xmlns:a16="http://schemas.microsoft.com/office/drawing/2014/main" id="{ECCE1833-AB33-47B6-A8E0-24BFAA7940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8132" y="2200686"/>
              <a:ext cx="539819" cy="539819"/>
            </a:xfrm>
            <a:prstGeom prst="rect">
              <a:avLst/>
            </a:prstGeom>
          </p:spPr>
        </p:pic>
        <p:sp>
          <p:nvSpPr>
            <p:cNvPr id="117" name="TextBox 116">
              <a:extLst>
                <a:ext uri="{FF2B5EF4-FFF2-40B4-BE49-F238E27FC236}">
                  <a16:creationId xmlns:a16="http://schemas.microsoft.com/office/drawing/2014/main" id="{6760BF26-73E1-444A-916C-C4A22DB87865}"/>
                </a:ext>
              </a:extLst>
            </p:cNvPr>
            <p:cNvSpPr txBox="1"/>
            <p:nvPr/>
          </p:nvSpPr>
          <p:spPr>
            <a:xfrm>
              <a:off x="4264797" y="2355278"/>
              <a:ext cx="464101" cy="278954"/>
            </a:xfrm>
            <a:prstGeom prst="rect">
              <a:avLst/>
            </a:prstGeom>
            <a:solidFill>
              <a:srgbClr val="FFCC00"/>
            </a:solidFill>
            <a:ln>
              <a:noFill/>
            </a:ln>
            <a:effectLst>
              <a:softEdge rad="63500"/>
            </a:effectLst>
          </p:spPr>
          <p:txBody>
            <a:bodyPr wrap="square" rtlCol="0">
              <a:spAutoFit/>
            </a:bodyPr>
            <a:lstStyle/>
            <a:p>
              <a:r>
                <a:rPr lang="en-US" sz="1050" b="1" dirty="0">
                  <a:solidFill>
                    <a:srgbClr val="FF0000"/>
                  </a:solidFill>
                </a:rPr>
                <a:t>VDP</a:t>
              </a:r>
            </a:p>
          </p:txBody>
        </p:sp>
      </p:grpSp>
      <p:grpSp>
        <p:nvGrpSpPr>
          <p:cNvPr id="109" name="Group 108">
            <a:extLst>
              <a:ext uri="{FF2B5EF4-FFF2-40B4-BE49-F238E27FC236}">
                <a16:creationId xmlns:a16="http://schemas.microsoft.com/office/drawing/2014/main" id="{6667AF9E-A1BA-4D28-942F-FB4212161C6C}"/>
              </a:ext>
            </a:extLst>
          </p:cNvPr>
          <p:cNvGrpSpPr/>
          <p:nvPr/>
        </p:nvGrpSpPr>
        <p:grpSpPr>
          <a:xfrm>
            <a:off x="6904129" y="2797726"/>
            <a:ext cx="532856" cy="491366"/>
            <a:chOff x="4218132" y="2200686"/>
            <a:chExt cx="539819" cy="539819"/>
          </a:xfrm>
        </p:grpSpPr>
        <p:pic>
          <p:nvPicPr>
            <p:cNvPr id="114" name="Picture 113" descr="Data virtualization graphics-02.png">
              <a:extLst>
                <a:ext uri="{FF2B5EF4-FFF2-40B4-BE49-F238E27FC236}">
                  <a16:creationId xmlns:a16="http://schemas.microsoft.com/office/drawing/2014/main" id="{A2125480-6F6B-4304-840B-B933FC7D4D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8132" y="2200686"/>
              <a:ext cx="539819" cy="539819"/>
            </a:xfrm>
            <a:prstGeom prst="rect">
              <a:avLst/>
            </a:prstGeom>
          </p:spPr>
        </p:pic>
        <p:sp>
          <p:nvSpPr>
            <p:cNvPr id="115" name="TextBox 114">
              <a:extLst>
                <a:ext uri="{FF2B5EF4-FFF2-40B4-BE49-F238E27FC236}">
                  <a16:creationId xmlns:a16="http://schemas.microsoft.com/office/drawing/2014/main" id="{734AF2B4-BE17-4518-806F-4B86631FD9C4}"/>
                </a:ext>
              </a:extLst>
            </p:cNvPr>
            <p:cNvSpPr txBox="1"/>
            <p:nvPr/>
          </p:nvSpPr>
          <p:spPr>
            <a:xfrm>
              <a:off x="4264797" y="2355278"/>
              <a:ext cx="464101" cy="278954"/>
            </a:xfrm>
            <a:prstGeom prst="rect">
              <a:avLst/>
            </a:prstGeom>
            <a:solidFill>
              <a:srgbClr val="FFCC00"/>
            </a:solidFill>
            <a:ln>
              <a:noFill/>
            </a:ln>
            <a:effectLst>
              <a:softEdge rad="63500"/>
            </a:effectLst>
          </p:spPr>
          <p:txBody>
            <a:bodyPr wrap="square" rtlCol="0">
              <a:spAutoFit/>
            </a:bodyPr>
            <a:lstStyle/>
            <a:p>
              <a:r>
                <a:rPr lang="en-US" sz="1050" b="1" dirty="0">
                  <a:solidFill>
                    <a:srgbClr val="FF0000"/>
                  </a:solidFill>
                </a:rPr>
                <a:t>VDP</a:t>
              </a:r>
            </a:p>
          </p:txBody>
        </p:sp>
      </p:grpSp>
      <p:grpSp>
        <p:nvGrpSpPr>
          <p:cNvPr id="110" name="Group 109">
            <a:extLst>
              <a:ext uri="{FF2B5EF4-FFF2-40B4-BE49-F238E27FC236}">
                <a16:creationId xmlns:a16="http://schemas.microsoft.com/office/drawing/2014/main" id="{0DBDEC5C-73AD-46E6-B3CB-B7D4BA848BF0}"/>
              </a:ext>
            </a:extLst>
          </p:cNvPr>
          <p:cNvGrpSpPr/>
          <p:nvPr/>
        </p:nvGrpSpPr>
        <p:grpSpPr>
          <a:xfrm>
            <a:off x="6890452" y="3781658"/>
            <a:ext cx="532856" cy="491366"/>
            <a:chOff x="4218132" y="2200686"/>
            <a:chExt cx="539819" cy="539819"/>
          </a:xfrm>
        </p:grpSpPr>
        <p:pic>
          <p:nvPicPr>
            <p:cNvPr id="112" name="Picture 111" descr="Data virtualization graphics-02.png">
              <a:extLst>
                <a:ext uri="{FF2B5EF4-FFF2-40B4-BE49-F238E27FC236}">
                  <a16:creationId xmlns:a16="http://schemas.microsoft.com/office/drawing/2014/main" id="{1CD64E21-498C-43D0-9288-A2971587B8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8132" y="2200686"/>
              <a:ext cx="539819" cy="539819"/>
            </a:xfrm>
            <a:prstGeom prst="rect">
              <a:avLst/>
            </a:prstGeom>
          </p:spPr>
        </p:pic>
        <p:sp>
          <p:nvSpPr>
            <p:cNvPr id="113" name="TextBox 112">
              <a:extLst>
                <a:ext uri="{FF2B5EF4-FFF2-40B4-BE49-F238E27FC236}">
                  <a16:creationId xmlns:a16="http://schemas.microsoft.com/office/drawing/2014/main" id="{BB81A071-745E-43BF-A6D8-00E673F5530B}"/>
                </a:ext>
              </a:extLst>
            </p:cNvPr>
            <p:cNvSpPr txBox="1"/>
            <p:nvPr/>
          </p:nvSpPr>
          <p:spPr>
            <a:xfrm>
              <a:off x="4264797" y="2355278"/>
              <a:ext cx="464101" cy="278954"/>
            </a:xfrm>
            <a:prstGeom prst="rect">
              <a:avLst/>
            </a:prstGeom>
            <a:solidFill>
              <a:srgbClr val="FFCC00"/>
            </a:solidFill>
            <a:ln>
              <a:noFill/>
            </a:ln>
            <a:effectLst>
              <a:softEdge rad="63500"/>
            </a:effectLst>
          </p:spPr>
          <p:txBody>
            <a:bodyPr wrap="square" rtlCol="0">
              <a:spAutoFit/>
            </a:bodyPr>
            <a:lstStyle/>
            <a:p>
              <a:r>
                <a:rPr lang="en-US" sz="1050" b="1" dirty="0">
                  <a:solidFill>
                    <a:srgbClr val="FF0000"/>
                  </a:solidFill>
                </a:rPr>
                <a:t>VDP</a:t>
              </a:r>
            </a:p>
          </p:txBody>
        </p:sp>
      </p:grpSp>
      <p:pic>
        <p:nvPicPr>
          <p:cNvPr id="111" name="Picture 110" descr="A close up of a logo&#10;&#10;Description automatically generated">
            <a:extLst>
              <a:ext uri="{FF2B5EF4-FFF2-40B4-BE49-F238E27FC236}">
                <a16:creationId xmlns:a16="http://schemas.microsoft.com/office/drawing/2014/main" id="{7103C344-E52E-4275-BCA6-279650DDE764}"/>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36648" y="2410966"/>
            <a:ext cx="1023284" cy="1000795"/>
          </a:xfrm>
          <a:prstGeom prst="rect">
            <a:avLst/>
          </a:prstGeom>
        </p:spPr>
      </p:pic>
      <p:sp>
        <p:nvSpPr>
          <p:cNvPr id="3" name="Footer Placeholder 2">
            <a:extLst>
              <a:ext uri="{FF2B5EF4-FFF2-40B4-BE49-F238E27FC236}">
                <a16:creationId xmlns:a16="http://schemas.microsoft.com/office/drawing/2014/main" id="{A7C6D530-7E98-5E46-810E-39610BAA8A89}"/>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8F459966-573E-F949-9D20-AEA158C582C9}"/>
              </a:ext>
            </a:extLst>
          </p:cNvPr>
          <p:cNvSpPr>
            <a:spLocks noGrp="1"/>
          </p:cNvSpPr>
          <p:nvPr>
            <p:ph type="sldNum" sz="quarter" idx="11"/>
          </p:nvPr>
        </p:nvSpPr>
        <p:spPr/>
        <p:txBody>
          <a:bodyPr/>
          <a:lstStyle/>
          <a:p>
            <a:fld id="{59395FB3-9C97-154F-86B2-7E381B951268}" type="slidenum">
              <a:rPr lang="en-US" smtClean="0"/>
              <a:pPr/>
              <a:t>48</a:t>
            </a:fld>
            <a:endParaRPr lang="en-US" dirty="0"/>
          </a:p>
        </p:txBody>
      </p:sp>
      <p:pic>
        <p:nvPicPr>
          <p:cNvPr id="177" name="Picture 176" descr="A picture containing drawing&#10;&#10;Description automatically generated">
            <a:extLst>
              <a:ext uri="{FF2B5EF4-FFF2-40B4-BE49-F238E27FC236}">
                <a16:creationId xmlns:a16="http://schemas.microsoft.com/office/drawing/2014/main" id="{166518E7-7590-0441-879E-BD5A8EC72A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79645" y="61033"/>
            <a:ext cx="502238" cy="502238"/>
          </a:xfrm>
          <a:prstGeom prst="rect">
            <a:avLst/>
          </a:prstGeom>
        </p:spPr>
      </p:pic>
      <p:sp>
        <p:nvSpPr>
          <p:cNvPr id="104" name="Oval 103">
            <a:extLst>
              <a:ext uri="{FF2B5EF4-FFF2-40B4-BE49-F238E27FC236}">
                <a16:creationId xmlns:a16="http://schemas.microsoft.com/office/drawing/2014/main" id="{674794A6-63FD-3A46-8625-B768E1E3B104}"/>
              </a:ext>
            </a:extLst>
          </p:cNvPr>
          <p:cNvSpPr/>
          <p:nvPr/>
        </p:nvSpPr>
        <p:spPr>
          <a:xfrm>
            <a:off x="2287103" y="2223565"/>
            <a:ext cx="363476" cy="360991"/>
          </a:xfrm>
          <a:prstGeom prst="ellipse">
            <a:avLst/>
          </a:prstGeom>
          <a:solidFill>
            <a:schemeClr val="accent1">
              <a:lumMod val="50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1</a:t>
            </a:r>
          </a:p>
        </p:txBody>
      </p:sp>
      <p:sp>
        <p:nvSpPr>
          <p:cNvPr id="178" name="Oval 177">
            <a:extLst>
              <a:ext uri="{FF2B5EF4-FFF2-40B4-BE49-F238E27FC236}">
                <a16:creationId xmlns:a16="http://schemas.microsoft.com/office/drawing/2014/main" id="{802349CE-B88A-4F48-B720-A9FE7D07E4E3}"/>
              </a:ext>
            </a:extLst>
          </p:cNvPr>
          <p:cNvSpPr/>
          <p:nvPr/>
        </p:nvSpPr>
        <p:spPr>
          <a:xfrm>
            <a:off x="3920649" y="2403960"/>
            <a:ext cx="365157" cy="361422"/>
          </a:xfrm>
          <a:prstGeom prst="ellipse">
            <a:avLst/>
          </a:prstGeom>
          <a:solidFill>
            <a:schemeClr val="accent1">
              <a:lumMod val="50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bg1"/>
                </a:solidFill>
              </a:rPr>
              <a:t>2</a:t>
            </a:r>
          </a:p>
        </p:txBody>
      </p:sp>
      <p:sp>
        <p:nvSpPr>
          <p:cNvPr id="179" name="Oval 178">
            <a:extLst>
              <a:ext uri="{FF2B5EF4-FFF2-40B4-BE49-F238E27FC236}">
                <a16:creationId xmlns:a16="http://schemas.microsoft.com/office/drawing/2014/main" id="{72F87CAA-6D48-8849-8285-9E6521B0B040}"/>
              </a:ext>
            </a:extLst>
          </p:cNvPr>
          <p:cNvSpPr/>
          <p:nvPr/>
        </p:nvSpPr>
        <p:spPr>
          <a:xfrm>
            <a:off x="6723749" y="859455"/>
            <a:ext cx="348566" cy="348216"/>
          </a:xfrm>
          <a:prstGeom prst="ellipse">
            <a:avLst/>
          </a:prstGeom>
          <a:solidFill>
            <a:schemeClr val="accent1">
              <a:lumMod val="50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bg1"/>
                </a:solidFill>
              </a:rPr>
              <a:t>3</a:t>
            </a:r>
          </a:p>
        </p:txBody>
      </p:sp>
    </p:spTree>
    <p:extLst>
      <p:ext uri="{BB962C8B-B14F-4D97-AF65-F5344CB8AC3E}">
        <p14:creationId xmlns:p14="http://schemas.microsoft.com/office/powerpoint/2010/main" val="451949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572B66-F740-3B4B-BFBC-BFAB2B79B00E}"/>
              </a:ext>
            </a:extLst>
          </p:cNvPr>
          <p:cNvPicPr>
            <a:picLocks noChangeAspect="1"/>
          </p:cNvPicPr>
          <p:nvPr/>
        </p:nvPicPr>
        <p:blipFill>
          <a:blip r:embed="rId3"/>
          <a:stretch>
            <a:fillRect/>
          </a:stretch>
        </p:blipFill>
        <p:spPr>
          <a:xfrm>
            <a:off x="0" y="2490952"/>
            <a:ext cx="9144000" cy="2422683"/>
          </a:xfrm>
          <a:prstGeom prst="rect">
            <a:avLst/>
          </a:prstGeom>
        </p:spPr>
      </p:pic>
      <p:sp>
        <p:nvSpPr>
          <p:cNvPr id="976898" name="Rectangle 2"/>
          <p:cNvSpPr>
            <a:spLocks noGrp="1" noChangeArrowheads="1"/>
          </p:cNvSpPr>
          <p:nvPr>
            <p:ph type="ctrTitle" idx="4294967295"/>
          </p:nvPr>
        </p:nvSpPr>
        <p:spPr>
          <a:xfrm>
            <a:off x="1165860" y="1817370"/>
            <a:ext cx="6450818" cy="1200150"/>
          </a:xfrm>
        </p:spPr>
        <p:txBody>
          <a:bodyPr/>
          <a:lstStyle/>
          <a:p>
            <a:r>
              <a:rPr lang="en-US" sz="2700" dirty="0"/>
              <a:t>Organize</a:t>
            </a:r>
            <a:br>
              <a:rPr lang="en-US" dirty="0"/>
            </a:br>
            <a:br>
              <a:rPr lang="en-US" dirty="0"/>
            </a:br>
            <a:r>
              <a:rPr lang="en-US" sz="1500" i="1" dirty="0"/>
              <a:t>Lab 04 – Organize</a:t>
            </a:r>
          </a:p>
        </p:txBody>
      </p:sp>
      <p:sp>
        <p:nvSpPr>
          <p:cNvPr id="2" name="Footer Placeholder 1">
            <a:extLst>
              <a:ext uri="{FF2B5EF4-FFF2-40B4-BE49-F238E27FC236}">
                <a16:creationId xmlns:a16="http://schemas.microsoft.com/office/drawing/2014/main" id="{25D19F17-472A-514D-BF2F-53CC7332E5EE}"/>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B250B0D0-8E95-7F45-BC4D-E9FE9E20100D}"/>
              </a:ext>
            </a:extLst>
          </p:cNvPr>
          <p:cNvSpPr>
            <a:spLocks noGrp="1"/>
          </p:cNvSpPr>
          <p:nvPr>
            <p:ph type="sldNum" sz="quarter" idx="11"/>
          </p:nvPr>
        </p:nvSpPr>
        <p:spPr/>
        <p:txBody>
          <a:bodyPr/>
          <a:lstStyle/>
          <a:p>
            <a:fld id="{59395FB3-9C97-154F-86B2-7E381B951268}" type="slidenum">
              <a:rPr lang="en-US" smtClean="0"/>
              <a:pPr/>
              <a:t>49</a:t>
            </a:fld>
            <a:endParaRPr lang="en-US" dirty="0"/>
          </a:p>
        </p:txBody>
      </p:sp>
      <p:pic>
        <p:nvPicPr>
          <p:cNvPr id="5" name="Picture 4">
            <a:extLst>
              <a:ext uri="{FF2B5EF4-FFF2-40B4-BE49-F238E27FC236}">
                <a16:creationId xmlns:a16="http://schemas.microsoft.com/office/drawing/2014/main" id="{468A3FB1-B6CB-734F-A8FF-EA856430BCCD}"/>
              </a:ext>
            </a:extLst>
          </p:cNvPr>
          <p:cNvPicPr>
            <a:picLocks noChangeAspect="1"/>
          </p:cNvPicPr>
          <p:nvPr/>
        </p:nvPicPr>
        <p:blipFill>
          <a:blip r:embed="rId4"/>
          <a:stretch>
            <a:fillRect/>
          </a:stretch>
        </p:blipFill>
        <p:spPr>
          <a:xfrm>
            <a:off x="6430718" y="275606"/>
            <a:ext cx="2371919" cy="2741953"/>
          </a:xfrm>
          <a:prstGeom prst="rect">
            <a:avLst/>
          </a:prstGeom>
        </p:spPr>
      </p:pic>
    </p:spTree>
    <p:extLst>
      <p:ext uri="{BB962C8B-B14F-4D97-AF65-F5344CB8AC3E}">
        <p14:creationId xmlns:p14="http://schemas.microsoft.com/office/powerpoint/2010/main" val="355661190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Rectangle 15"/>
          <p:cNvSpPr>
            <a:spLocks noGrp="1" noChangeArrowheads="1"/>
          </p:cNvSpPr>
          <p:nvPr>
            <p:ph type="title" idx="4294967295"/>
          </p:nvPr>
        </p:nvSpPr>
        <p:spPr>
          <a:xfrm>
            <a:off x="210311" y="201168"/>
            <a:ext cx="8783669" cy="436607"/>
          </a:xfrm>
        </p:spPr>
        <p:txBody>
          <a:bodyPr/>
          <a:lstStyle/>
          <a:p>
            <a:pPr eaLnBrk="1" hangingPunct="1"/>
            <a:r>
              <a:rPr lang="en-US" dirty="0"/>
              <a:t>IBM Analytics Modernization Workshop</a:t>
            </a:r>
            <a:br>
              <a:rPr lang="en-US" dirty="0"/>
            </a:br>
            <a:endParaRPr lang="en-US" sz="1800" dirty="0"/>
          </a:p>
        </p:txBody>
      </p:sp>
      <p:graphicFrame>
        <p:nvGraphicFramePr>
          <p:cNvPr id="4" name="Table 3">
            <a:extLst>
              <a:ext uri="{FF2B5EF4-FFF2-40B4-BE49-F238E27FC236}">
                <a16:creationId xmlns:a16="http://schemas.microsoft.com/office/drawing/2014/main" id="{E101BEC2-72B9-42D3-B1DF-2F9CC375C403}"/>
              </a:ext>
            </a:extLst>
          </p:cNvPr>
          <p:cNvGraphicFramePr>
            <a:graphicFrameLocks noGrp="1"/>
          </p:cNvGraphicFramePr>
          <p:nvPr/>
        </p:nvGraphicFramePr>
        <p:xfrm>
          <a:off x="1177290" y="1337310"/>
          <a:ext cx="6069330" cy="3154680"/>
        </p:xfrm>
        <a:graphic>
          <a:graphicData uri="http://schemas.openxmlformats.org/drawingml/2006/table">
            <a:tbl>
              <a:tblPr firstRow="1" bandRow="1">
                <a:effectLst>
                  <a:outerShdw blurRad="50800" dist="63500" dir="2700000" algn="tl" rotWithShape="0">
                    <a:prstClr val="black">
                      <a:alpha val="40000"/>
                    </a:prstClr>
                  </a:outerShdw>
                </a:effectLst>
                <a:tableStyleId>{2D5ABB26-0587-4C30-8999-92F81FD0307C}</a:tableStyleId>
              </a:tblPr>
              <a:tblGrid>
                <a:gridCol w="4457700">
                  <a:extLst>
                    <a:ext uri="{9D8B030D-6E8A-4147-A177-3AD203B41FA5}">
                      <a16:colId xmlns:a16="http://schemas.microsoft.com/office/drawing/2014/main" val="1193564226"/>
                    </a:ext>
                  </a:extLst>
                </a:gridCol>
                <a:gridCol w="1611630">
                  <a:extLst>
                    <a:ext uri="{9D8B030D-6E8A-4147-A177-3AD203B41FA5}">
                      <a16:colId xmlns:a16="http://schemas.microsoft.com/office/drawing/2014/main" val="2410915508"/>
                    </a:ext>
                  </a:extLst>
                </a:gridCol>
              </a:tblGrid>
              <a:tr h="685800">
                <a:tc>
                  <a:txBody>
                    <a:bodyPr/>
                    <a:lstStyle/>
                    <a:p>
                      <a:pPr marL="457200" indent="-457200">
                        <a:buFont typeface="Arial" panose="020B0604020202020204" pitchFamily="34" charset="0"/>
                        <a:buChar char="•"/>
                      </a:pPr>
                      <a:r>
                        <a:rPr lang="en-US" sz="1800" dirty="0">
                          <a:solidFill>
                            <a:schemeClr val="accent5">
                              <a:lumMod val="10000"/>
                            </a:schemeClr>
                          </a:solidFill>
                        </a:rPr>
                        <a:t>Introduction</a:t>
                      </a:r>
                    </a:p>
                    <a:p>
                      <a:pPr marL="457200" indent="-457200">
                        <a:buFont typeface="Arial" panose="020B0604020202020204" pitchFamily="34" charset="0"/>
                        <a:buChar char="•"/>
                      </a:pPr>
                      <a:r>
                        <a:rPr lang="en-US" sz="1800" dirty="0">
                          <a:solidFill>
                            <a:schemeClr val="accent5">
                              <a:lumMod val="10000"/>
                            </a:schemeClr>
                          </a:solidFill>
                        </a:rPr>
                        <a:t>Business Use Case</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01</a:t>
                      </a:r>
                    </a:p>
                    <a:p>
                      <a:pPr marL="457200" indent="-457200">
                        <a:buFont typeface="Arial" panose="020B0604020202020204" pitchFamily="34" charset="0"/>
                        <a:buChar char="•"/>
                      </a:pPr>
                      <a:r>
                        <a:rPr lang="en-US" sz="1800" dirty="0">
                          <a:solidFill>
                            <a:schemeClr val="accent5">
                              <a:lumMod val="10000"/>
                            </a:schemeClr>
                          </a:solidFill>
                        </a:rPr>
                        <a:t>Lab 02</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2523556346"/>
                  </a:ext>
                </a:extLst>
              </a:tr>
              <a:tr h="960120">
                <a:tc>
                  <a:txBody>
                    <a:bodyPr/>
                    <a:lstStyle/>
                    <a:p>
                      <a:pPr marL="457200" indent="-457200">
                        <a:buFont typeface="Arial" panose="020B0604020202020204" pitchFamily="34" charset="0"/>
                        <a:buChar char="•"/>
                      </a:pPr>
                      <a:r>
                        <a:rPr lang="en-US" sz="1800" dirty="0">
                          <a:solidFill>
                            <a:schemeClr val="accent5">
                              <a:lumMod val="10000"/>
                            </a:schemeClr>
                          </a:solidFill>
                        </a:rPr>
                        <a:t>Collect: Connect</a:t>
                      </a:r>
                    </a:p>
                    <a:p>
                      <a:pPr marL="457200" indent="-457200">
                        <a:buFont typeface="Arial" panose="020B0604020202020204" pitchFamily="34" charset="0"/>
                        <a:buChar char="•"/>
                      </a:pPr>
                      <a:r>
                        <a:rPr lang="en-US" sz="1800" dirty="0">
                          <a:solidFill>
                            <a:schemeClr val="accent5">
                              <a:lumMod val="10000"/>
                            </a:schemeClr>
                          </a:solidFill>
                        </a:rPr>
                        <a:t>Organize</a:t>
                      </a:r>
                    </a:p>
                    <a:p>
                      <a:pPr marL="457200" indent="-457200">
                        <a:buFont typeface="Arial" panose="020B0604020202020204" pitchFamily="34" charset="0"/>
                        <a:buChar char="•"/>
                      </a:pPr>
                      <a:r>
                        <a:rPr lang="en-US" sz="1800" dirty="0">
                          <a:solidFill>
                            <a:schemeClr val="accent5">
                              <a:lumMod val="10000"/>
                            </a:schemeClr>
                          </a:solidFill>
                        </a:rPr>
                        <a:t>Collect: Virtualize</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03</a:t>
                      </a:r>
                    </a:p>
                    <a:p>
                      <a:pPr marL="457200" indent="-457200">
                        <a:buFont typeface="Arial" panose="020B0604020202020204" pitchFamily="34" charset="0"/>
                        <a:buChar char="•"/>
                      </a:pPr>
                      <a:r>
                        <a:rPr lang="en-US" sz="1800" dirty="0">
                          <a:solidFill>
                            <a:schemeClr val="accent5">
                              <a:lumMod val="10000"/>
                            </a:schemeClr>
                          </a:solidFill>
                        </a:rPr>
                        <a:t>Lab 04</a:t>
                      </a:r>
                    </a:p>
                    <a:p>
                      <a:pPr marL="457200" indent="-457200">
                        <a:buFont typeface="Arial" panose="020B0604020202020204" pitchFamily="34" charset="0"/>
                        <a:buChar char="•"/>
                      </a:pPr>
                      <a:r>
                        <a:rPr lang="en-US" sz="1800" dirty="0">
                          <a:solidFill>
                            <a:schemeClr val="accent5">
                              <a:lumMod val="10000"/>
                            </a:schemeClr>
                          </a:solidFill>
                        </a:rPr>
                        <a:t>Lab 05</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068178669"/>
                  </a:ext>
                </a:extLst>
              </a:tr>
              <a:tr h="1508760">
                <a:tc>
                  <a:txBody>
                    <a:bodyPr/>
                    <a:lstStyle/>
                    <a:p>
                      <a:pPr marL="457200" indent="-457200">
                        <a:buFont typeface="Arial" panose="020B0604020202020204" pitchFamily="34" charset="0"/>
                        <a:buChar char="•"/>
                      </a:pPr>
                      <a:r>
                        <a:rPr lang="en-US" sz="1800" dirty="0">
                          <a:solidFill>
                            <a:schemeClr val="accent5">
                              <a:lumMod val="10000"/>
                            </a:schemeClr>
                          </a:solidFill>
                        </a:rPr>
                        <a:t>Analyze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Deploy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OpenScale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Cognos Analytics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Wrap up</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06</a:t>
                      </a:r>
                    </a:p>
                    <a:p>
                      <a:pPr marL="457200" indent="-457200">
                        <a:buFont typeface="Arial" panose="020B0604020202020204" pitchFamily="34" charset="0"/>
                        <a:buChar char="•"/>
                      </a:pPr>
                      <a:r>
                        <a:rPr lang="en-US" sz="1800" dirty="0">
                          <a:solidFill>
                            <a:schemeClr val="accent5">
                              <a:lumMod val="10000"/>
                            </a:schemeClr>
                          </a:solidFill>
                        </a:rPr>
                        <a:t>Lab 07</a:t>
                      </a:r>
                    </a:p>
                    <a:p>
                      <a:pPr marL="457200" indent="-457200">
                        <a:buFont typeface="Arial" panose="020B0604020202020204" pitchFamily="34" charset="0"/>
                        <a:buChar char="•"/>
                      </a:pPr>
                      <a:r>
                        <a:rPr lang="en-US" sz="1800" dirty="0">
                          <a:solidFill>
                            <a:schemeClr val="accent5">
                              <a:lumMod val="10000"/>
                            </a:schemeClr>
                          </a:solidFill>
                        </a:rPr>
                        <a:t>Lab 08</a:t>
                      </a:r>
                    </a:p>
                    <a:p>
                      <a:pPr marL="457200" indent="-457200">
                        <a:buFont typeface="Arial" panose="020B0604020202020204" pitchFamily="34" charset="0"/>
                        <a:buChar char="•"/>
                      </a:pPr>
                      <a:r>
                        <a:rPr lang="en-US" sz="1800" dirty="0">
                          <a:solidFill>
                            <a:schemeClr val="accent5">
                              <a:lumMod val="10000"/>
                            </a:schemeClr>
                          </a:solidFill>
                        </a:rPr>
                        <a:t>Lab 09</a:t>
                      </a:r>
                    </a:p>
                    <a:p>
                      <a:pPr marL="457200" indent="-457200">
                        <a:buFont typeface="Arial" panose="020B0604020202020204" pitchFamily="34" charset="0"/>
                        <a:buChar char="•"/>
                      </a:pPr>
                      <a:r>
                        <a:rPr lang="en-US" sz="1800" dirty="0">
                          <a:solidFill>
                            <a:schemeClr val="accent5">
                              <a:lumMod val="10000"/>
                            </a:schemeClr>
                          </a:solidFill>
                        </a:rPr>
                        <a:t>Lab 10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628719619"/>
                  </a:ext>
                </a:extLst>
              </a:tr>
            </a:tbl>
          </a:graphicData>
        </a:graphic>
      </p:graphicFrame>
      <p:sp>
        <p:nvSpPr>
          <p:cNvPr id="5" name="Rectangle 4">
            <a:extLst>
              <a:ext uri="{FF2B5EF4-FFF2-40B4-BE49-F238E27FC236}">
                <a16:creationId xmlns:a16="http://schemas.microsoft.com/office/drawing/2014/main" id="{8E8FD7C9-1A0E-4902-B141-FA3F4CBC1E21}"/>
              </a:ext>
            </a:extLst>
          </p:cNvPr>
          <p:cNvSpPr/>
          <p:nvPr/>
        </p:nvSpPr>
        <p:spPr bwMode="auto">
          <a:xfrm>
            <a:off x="1196340" y="2022773"/>
            <a:ext cx="6039247" cy="2454191"/>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6" name="Title 1">
            <a:extLst>
              <a:ext uri="{FF2B5EF4-FFF2-40B4-BE49-F238E27FC236}">
                <a16:creationId xmlns:a16="http://schemas.microsoft.com/office/drawing/2014/main" id="{0A237E51-BDA0-4C70-849A-223DC69FF84E}"/>
              </a:ext>
            </a:extLst>
          </p:cNvPr>
          <p:cNvSpPr txBox="1">
            <a:spLocks/>
          </p:cNvSpPr>
          <p:nvPr/>
        </p:nvSpPr>
        <p:spPr bwMode="auto">
          <a:xfrm>
            <a:off x="182568" y="1543050"/>
            <a:ext cx="983293" cy="246888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algn="l" rtl="0" fontAlgn="base">
              <a:lnSpc>
                <a:spcPct val="90000"/>
              </a:lnSpc>
              <a:spcBef>
                <a:spcPct val="0"/>
              </a:spcBef>
              <a:spcAft>
                <a:spcPct val="0"/>
              </a:spcAft>
              <a:defRPr sz="28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a:buClrTx/>
              <a:buFontTx/>
            </a:pPr>
            <a:r>
              <a:rPr lang="en-US" sz="1650" b="1" dirty="0">
                <a:solidFill>
                  <a:schemeClr val="accent2"/>
                </a:solidFill>
                <a:latin typeface="Arial"/>
                <a:ea typeface="+mn-ea"/>
                <a:cs typeface="+mn-cs"/>
              </a:rPr>
              <a:t>Part 1</a:t>
            </a:r>
          </a:p>
          <a:p>
            <a:pPr algn="ctr">
              <a:buClrTx/>
              <a:buFontTx/>
            </a:pPr>
            <a:endParaRPr lang="en-US" sz="1650" b="1" dirty="0">
              <a:solidFill>
                <a:schemeClr val="accent2"/>
              </a:solidFill>
              <a:latin typeface="Arial"/>
              <a:ea typeface="+mn-ea"/>
              <a:cs typeface="+mn-cs"/>
            </a:endParaRPr>
          </a:p>
          <a:p>
            <a:pPr algn="ctr">
              <a:buClrTx/>
              <a:buFontTx/>
            </a:pPr>
            <a:endParaRPr lang="en-US" sz="1650" b="1" dirty="0">
              <a:solidFill>
                <a:schemeClr val="accent2"/>
              </a:solidFill>
              <a:latin typeface="Arial"/>
              <a:ea typeface="+mn-ea"/>
              <a:cs typeface="+mn-cs"/>
            </a:endParaRPr>
          </a:p>
          <a:p>
            <a:pPr algn="ctr">
              <a:buClrTx/>
              <a:buFontTx/>
            </a:pPr>
            <a:endParaRPr lang="en-US" sz="1650" b="1" dirty="0">
              <a:solidFill>
                <a:schemeClr val="accent2"/>
              </a:solidFill>
              <a:latin typeface="Arial"/>
              <a:ea typeface="+mn-ea"/>
              <a:cs typeface="+mn-cs"/>
            </a:endParaRPr>
          </a:p>
        </p:txBody>
      </p:sp>
      <p:sp>
        <p:nvSpPr>
          <p:cNvPr id="2" name="Footer Placeholder 1">
            <a:extLst>
              <a:ext uri="{FF2B5EF4-FFF2-40B4-BE49-F238E27FC236}">
                <a16:creationId xmlns:a16="http://schemas.microsoft.com/office/drawing/2014/main" id="{7D029840-A9FC-C64E-A64E-703DBDFB815C}"/>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018CFBB8-820F-5B45-A090-F1FAF38ECFE8}"/>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9" name="Rectangle 8">
            <a:extLst>
              <a:ext uri="{FF2B5EF4-FFF2-40B4-BE49-F238E27FC236}">
                <a16:creationId xmlns:a16="http://schemas.microsoft.com/office/drawing/2014/main" id="{9EA6ADF8-04BB-4F58-93DA-55553343D6C0}"/>
              </a:ext>
            </a:extLst>
          </p:cNvPr>
          <p:cNvSpPr/>
          <p:nvPr/>
        </p:nvSpPr>
        <p:spPr bwMode="auto">
          <a:xfrm>
            <a:off x="5663133" y="1348740"/>
            <a:ext cx="1572453" cy="685800"/>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Tree>
    <p:extLst>
      <p:ext uri="{BB962C8B-B14F-4D97-AF65-F5344CB8AC3E}">
        <p14:creationId xmlns:p14="http://schemas.microsoft.com/office/powerpoint/2010/main" val="2572608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a:extLst>
              <a:ext uri="{FF2B5EF4-FFF2-40B4-BE49-F238E27FC236}">
                <a16:creationId xmlns:a16="http://schemas.microsoft.com/office/drawing/2014/main" id="{FD57F5C7-718A-304F-8D13-E75E6CF55199}"/>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574243"/>
          </a:xfrm>
        </p:spPr>
        <p:txBody>
          <a:bodyPr/>
          <a:lstStyle/>
          <a:p>
            <a:r>
              <a:rPr lang="en-US" dirty="0"/>
              <a:t>CPD Organize</a:t>
            </a:r>
            <a:br>
              <a:rPr lang="en-US" dirty="0"/>
            </a:br>
            <a:r>
              <a:rPr lang="en-US" sz="1800" dirty="0"/>
              <a:t>Watson Knowledge Catalog (WKC)</a:t>
            </a:r>
          </a:p>
        </p:txBody>
      </p:sp>
      <p:sp>
        <p:nvSpPr>
          <p:cNvPr id="32" name="Rectangle 31">
            <a:extLst>
              <a:ext uri="{FF2B5EF4-FFF2-40B4-BE49-F238E27FC236}">
                <a16:creationId xmlns:a16="http://schemas.microsoft.com/office/drawing/2014/main" id="{6C6A4047-953C-4BA6-98C0-6C7600C93ACF}"/>
              </a:ext>
            </a:extLst>
          </p:cNvPr>
          <p:cNvSpPr/>
          <p:nvPr/>
        </p:nvSpPr>
        <p:spPr>
          <a:xfrm>
            <a:off x="6759302" y="3607606"/>
            <a:ext cx="1946586" cy="802207"/>
          </a:xfrm>
          <a:prstGeom prst="rect">
            <a:avLst/>
          </a:prstGeom>
        </p:spPr>
        <p:txBody>
          <a:bodyPr wrap="square">
            <a:spAutoFit/>
          </a:bodyPr>
          <a:lstStyle/>
          <a:p>
            <a:pPr defTabSz="685783">
              <a:defRPr/>
            </a:pPr>
            <a:r>
              <a:rPr lang="en-US" sz="1200" kern="0" dirty="0"/>
              <a:t>End-to-End Platform for Business-Ready Data</a:t>
            </a:r>
          </a:p>
          <a:p>
            <a:pPr defTabSz="685783">
              <a:defRPr/>
            </a:pPr>
            <a:endParaRPr lang="en-US" sz="1013" kern="0" dirty="0"/>
          </a:p>
          <a:p>
            <a:pPr marL="344480" lvl="1" indent="-171446" defTabSz="685783">
              <a:buFont typeface="Arial" panose="020B0604020202020204" pitchFamily="34" charset="0"/>
              <a:buChar char="•"/>
              <a:defRPr/>
            </a:pPr>
            <a:endParaRPr lang="en-US" sz="1200" kern="0" dirty="0">
              <a:latin typeface="IBM Plex Sans Medium" panose="020B0503050203000203" pitchFamily="34" charset="0"/>
            </a:endParaRPr>
          </a:p>
        </p:txBody>
      </p:sp>
      <p:sp>
        <p:nvSpPr>
          <p:cNvPr id="4" name="Trapezoid 3">
            <a:extLst>
              <a:ext uri="{FF2B5EF4-FFF2-40B4-BE49-F238E27FC236}">
                <a16:creationId xmlns:a16="http://schemas.microsoft.com/office/drawing/2014/main" id="{9B462443-6EA0-4BB1-B458-9B71C77832AB}"/>
              </a:ext>
            </a:extLst>
          </p:cNvPr>
          <p:cNvSpPr/>
          <p:nvPr/>
        </p:nvSpPr>
        <p:spPr>
          <a:xfrm>
            <a:off x="2855670" y="4119990"/>
            <a:ext cx="3623809" cy="697213"/>
          </a:xfrm>
          <a:prstGeom prst="trapezoid">
            <a:avLst>
              <a:gd name="adj" fmla="val 44355"/>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w="28575">
            <a:solidFill>
              <a:srgbClr val="1FB3CF"/>
            </a:solidFill>
          </a:ln>
          <a:effectLst>
            <a:outerShdw blurRad="50800" dist="38100" dir="2700000" algn="tl" rotWithShape="0">
              <a:prstClr val="black">
                <a:alpha val="40000"/>
              </a:prstClr>
            </a:outerShdw>
          </a:effectLst>
        </p:spPr>
        <p:txBody>
          <a:bodyPr wrap="square" lIns="0" tIns="0" rIns="0" bIns="0" rtlCol="0" anchor="ctr">
            <a:noAutofit/>
          </a:bodyPr>
          <a:lstStyle/>
          <a:p>
            <a:pPr algn="ctr" defTabSz="685783">
              <a:defRPr/>
            </a:pPr>
            <a:r>
              <a:rPr lang="en-US" sz="1200" b="1" kern="0" dirty="0">
                <a:solidFill>
                  <a:schemeClr val="accent5">
                    <a:lumMod val="25000"/>
                  </a:schemeClr>
                </a:solidFill>
                <a:latin typeface="IBM Plex Sans SemiBold" panose="020B0503050203000203" pitchFamily="34" charset="77"/>
                <a:cs typeface="Arial"/>
              </a:rPr>
              <a:t>Enterprise Data Quality</a:t>
            </a:r>
          </a:p>
        </p:txBody>
      </p:sp>
      <p:sp>
        <p:nvSpPr>
          <p:cNvPr id="5" name="Trapezoid 4">
            <a:extLst>
              <a:ext uri="{FF2B5EF4-FFF2-40B4-BE49-F238E27FC236}">
                <a16:creationId xmlns:a16="http://schemas.microsoft.com/office/drawing/2014/main" id="{56585571-80C0-444C-88D1-9674083CD994}"/>
              </a:ext>
            </a:extLst>
          </p:cNvPr>
          <p:cNvSpPr/>
          <p:nvPr/>
        </p:nvSpPr>
        <p:spPr>
          <a:xfrm>
            <a:off x="3247271" y="3002291"/>
            <a:ext cx="2858495" cy="959358"/>
          </a:xfrm>
          <a:prstGeom prst="trapezoid">
            <a:avLst>
              <a:gd name="adj" fmla="val 4435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28575">
            <a:solidFill>
              <a:srgbClr val="1FB3CF"/>
            </a:solidFill>
          </a:ln>
          <a:effectLst>
            <a:outerShdw blurRad="50800" dist="38100" dir="2700000" algn="tl" rotWithShape="0">
              <a:prstClr val="black">
                <a:alpha val="40000"/>
              </a:prstClr>
            </a:outerShdw>
          </a:effectLst>
        </p:spPr>
        <p:txBody>
          <a:bodyPr wrap="square" lIns="0" tIns="0" rIns="0" bIns="0" rtlCol="0" anchor="ctr">
            <a:noAutofit/>
          </a:bodyPr>
          <a:lstStyle/>
          <a:p>
            <a:pPr algn="ctr" defTabSz="685783">
              <a:defRPr/>
            </a:pPr>
            <a:r>
              <a:rPr lang="en-US" sz="1200" b="1" kern="0" dirty="0">
                <a:solidFill>
                  <a:schemeClr val="accent5">
                    <a:lumMod val="25000"/>
                  </a:schemeClr>
                </a:solidFill>
                <a:latin typeface="IBM Plex Sans SemiBold" panose="020B0503050203000203" pitchFamily="34" charset="77"/>
                <a:cs typeface="Arial"/>
              </a:rPr>
              <a:t>Enterprise Data Governance</a:t>
            </a:r>
          </a:p>
        </p:txBody>
      </p:sp>
      <p:sp>
        <p:nvSpPr>
          <p:cNvPr id="6" name="Trapezoid 5">
            <a:extLst>
              <a:ext uri="{FF2B5EF4-FFF2-40B4-BE49-F238E27FC236}">
                <a16:creationId xmlns:a16="http://schemas.microsoft.com/office/drawing/2014/main" id="{4A776442-2DBB-457A-85C3-D3D414C2314C}"/>
              </a:ext>
            </a:extLst>
          </p:cNvPr>
          <p:cNvSpPr/>
          <p:nvPr/>
        </p:nvSpPr>
        <p:spPr>
          <a:xfrm>
            <a:off x="3730314" y="2125679"/>
            <a:ext cx="1868556" cy="714966"/>
          </a:xfrm>
          <a:prstGeom prst="trapezoid">
            <a:avLst>
              <a:gd name="adj" fmla="val 44355"/>
            </a:avLst>
          </a:prstGeom>
          <a:solidFill>
            <a:schemeClr val="bg1">
              <a:lumMod val="95000"/>
            </a:schemeClr>
          </a:solidFill>
          <a:ln w="28575">
            <a:solidFill>
              <a:srgbClr val="1FB3CF"/>
            </a:solidFill>
          </a:ln>
          <a:effectLst>
            <a:outerShdw blurRad="50800" dist="38100" dir="2700000" algn="tl" rotWithShape="0">
              <a:prstClr val="black">
                <a:alpha val="40000"/>
              </a:prstClr>
            </a:outerShdw>
          </a:effectLst>
        </p:spPr>
        <p:txBody>
          <a:bodyPr wrap="square" lIns="0" tIns="0" rIns="0" bIns="0" rtlCol="0" anchor="ctr">
            <a:noAutofit/>
          </a:bodyPr>
          <a:lstStyle/>
          <a:p>
            <a:pPr algn="ctr" defTabSz="685783">
              <a:defRPr/>
            </a:pPr>
            <a:r>
              <a:rPr lang="en-US" sz="1200" b="1" kern="0" dirty="0">
                <a:solidFill>
                  <a:schemeClr val="accent5">
                    <a:lumMod val="25000"/>
                  </a:schemeClr>
                </a:solidFill>
                <a:latin typeface="IBM Plex Sans SemiBold" panose="020B0503050203000203" pitchFamily="34" charset="77"/>
                <a:cs typeface="Arial"/>
              </a:rPr>
              <a:t>Enterprise Data Consumption</a:t>
            </a:r>
          </a:p>
        </p:txBody>
      </p:sp>
      <p:sp>
        <p:nvSpPr>
          <p:cNvPr id="7" name="TextBox 6">
            <a:extLst>
              <a:ext uri="{FF2B5EF4-FFF2-40B4-BE49-F238E27FC236}">
                <a16:creationId xmlns:a16="http://schemas.microsoft.com/office/drawing/2014/main" id="{C0DC4B30-B532-4767-8C7A-B7DDFF8179B5}"/>
              </a:ext>
            </a:extLst>
          </p:cNvPr>
          <p:cNvSpPr txBox="1"/>
          <p:nvPr/>
        </p:nvSpPr>
        <p:spPr>
          <a:xfrm>
            <a:off x="1259942" y="2125679"/>
            <a:ext cx="2499690" cy="600164"/>
          </a:xfrm>
          <a:prstGeom prst="rect">
            <a:avLst/>
          </a:prstGeom>
          <a:noFill/>
        </p:spPr>
        <p:txBody>
          <a:bodyPr wrap="square" rtlCol="0">
            <a:spAutoFit/>
          </a:bodyPr>
          <a:lstStyle/>
          <a:p>
            <a:pPr indent="-171446" defTabSz="685783">
              <a:buFont typeface="Arial" panose="020B0604020202020204" pitchFamily="34" charset="0"/>
              <a:buChar char="•"/>
              <a:defRPr/>
            </a:pPr>
            <a:r>
              <a:rPr lang="en-US" sz="825" kern="0" dirty="0">
                <a:latin typeface="Arial" panose="020B0604020202020204" pitchFamily="34" charset="0"/>
                <a:cs typeface="Arial" panose="020B0604020202020204" pitchFamily="34" charset="0"/>
              </a:rPr>
              <a:t>Search and find relevant data</a:t>
            </a:r>
          </a:p>
          <a:p>
            <a:pPr indent="-171446" defTabSz="685783">
              <a:buFont typeface="Arial" panose="020B0604020202020204" pitchFamily="34" charset="0"/>
              <a:buChar char="•"/>
              <a:defRPr/>
            </a:pPr>
            <a:r>
              <a:rPr lang="en-US" sz="825" kern="0" dirty="0">
                <a:latin typeface="Arial" panose="020B0604020202020204" pitchFamily="34" charset="0"/>
                <a:cs typeface="Arial" panose="020B0604020202020204" pitchFamily="34" charset="0"/>
              </a:rPr>
              <a:t>Prepare data for consumption and analysis</a:t>
            </a:r>
          </a:p>
          <a:p>
            <a:pPr indent="-171446" defTabSz="685783">
              <a:buFont typeface="Arial" panose="020B0604020202020204" pitchFamily="34" charset="0"/>
              <a:buChar char="•"/>
              <a:defRPr/>
            </a:pPr>
            <a:r>
              <a:rPr lang="en-US" sz="825" kern="0" dirty="0">
                <a:latin typeface="Arial" panose="020B0604020202020204" pitchFamily="34" charset="0"/>
                <a:cs typeface="Arial" panose="020B0604020202020204" pitchFamily="34" charset="0"/>
              </a:rPr>
              <a:t>Consume and analyze the data</a:t>
            </a:r>
          </a:p>
          <a:p>
            <a:pPr indent="-171446" defTabSz="685783">
              <a:buFont typeface="Arial" panose="020B0604020202020204" pitchFamily="34" charset="0"/>
              <a:buChar char="•"/>
              <a:defRPr/>
            </a:pPr>
            <a:r>
              <a:rPr lang="en-US" sz="825" kern="0" dirty="0">
                <a:latin typeface="Arial" panose="020B0604020202020204" pitchFamily="34" charset="0"/>
                <a:cs typeface="Arial" panose="020B0604020202020204" pitchFamily="34" charset="0"/>
              </a:rPr>
              <a:t>Rate, comment on and share the data</a:t>
            </a:r>
          </a:p>
        </p:txBody>
      </p:sp>
      <p:sp>
        <p:nvSpPr>
          <p:cNvPr id="8" name="TextBox 7">
            <a:extLst>
              <a:ext uri="{FF2B5EF4-FFF2-40B4-BE49-F238E27FC236}">
                <a16:creationId xmlns:a16="http://schemas.microsoft.com/office/drawing/2014/main" id="{A389A6A1-76AB-49C1-9C7C-C161B7ADC531}"/>
              </a:ext>
            </a:extLst>
          </p:cNvPr>
          <p:cNvSpPr txBox="1"/>
          <p:nvPr/>
        </p:nvSpPr>
        <p:spPr>
          <a:xfrm>
            <a:off x="1230624" y="2889959"/>
            <a:ext cx="1909542" cy="1361911"/>
          </a:xfrm>
          <a:prstGeom prst="rect">
            <a:avLst/>
          </a:prstGeom>
          <a:noFill/>
        </p:spPr>
        <p:txBody>
          <a:bodyPr wrap="square" rtlCol="0">
            <a:spAutoFit/>
          </a:bodyPr>
          <a:lstStyle/>
          <a:p>
            <a:pPr indent="-171446" defTabSz="685783">
              <a:buFont typeface="Arial" panose="020B0604020202020204" pitchFamily="34" charset="0"/>
              <a:buChar char="•"/>
              <a:defRPr/>
            </a:pPr>
            <a:r>
              <a:rPr lang="en-US" sz="825" kern="0" dirty="0"/>
              <a:t>Manage metadata repository</a:t>
            </a:r>
          </a:p>
          <a:p>
            <a:pPr indent="-171446" defTabSz="685783">
              <a:buFont typeface="Arial" panose="020B0604020202020204" pitchFamily="34" charset="0"/>
              <a:buChar char="•"/>
              <a:defRPr/>
            </a:pPr>
            <a:r>
              <a:rPr lang="en-US" sz="825" kern="0" dirty="0"/>
              <a:t>Manage Reference Data</a:t>
            </a:r>
          </a:p>
          <a:p>
            <a:pPr indent="-171446" defTabSz="685783">
              <a:buFont typeface="Arial" panose="020B0604020202020204" pitchFamily="34" charset="0"/>
              <a:buChar char="•"/>
              <a:defRPr/>
            </a:pPr>
            <a:r>
              <a:rPr lang="en-US" sz="825" kern="0" dirty="0"/>
              <a:t>Data governance workflow</a:t>
            </a:r>
          </a:p>
          <a:p>
            <a:pPr indent="-171446" defTabSz="685783">
              <a:buFont typeface="Arial" panose="020B0604020202020204" pitchFamily="34" charset="0"/>
              <a:buChar char="•"/>
              <a:defRPr/>
            </a:pPr>
            <a:r>
              <a:rPr lang="en-US" sz="825" kern="0" dirty="0"/>
              <a:t>Discover metadata assets</a:t>
            </a:r>
          </a:p>
          <a:p>
            <a:pPr indent="-171446" defTabSz="685783">
              <a:buFont typeface="Arial" panose="020B0604020202020204" pitchFamily="34" charset="0"/>
              <a:buChar char="•"/>
              <a:defRPr/>
            </a:pPr>
            <a:r>
              <a:rPr lang="en-US" sz="825" kern="0" dirty="0"/>
              <a:t>Classify data assets</a:t>
            </a:r>
          </a:p>
          <a:p>
            <a:pPr indent="-171446" defTabSz="685783">
              <a:buFont typeface="Arial" panose="020B0604020202020204" pitchFamily="34" charset="0"/>
              <a:buChar char="•"/>
              <a:defRPr/>
            </a:pPr>
            <a:r>
              <a:rPr lang="en-US" sz="825" kern="0" dirty="0"/>
              <a:t>Data stewardship</a:t>
            </a:r>
          </a:p>
          <a:p>
            <a:pPr indent="-171446" defTabSz="685783">
              <a:buFont typeface="Arial" panose="020B0604020202020204" pitchFamily="34" charset="0"/>
              <a:buChar char="•"/>
              <a:defRPr/>
            </a:pPr>
            <a:r>
              <a:rPr lang="en-US" sz="825" kern="0" dirty="0"/>
              <a:t>Build data glossary</a:t>
            </a:r>
          </a:p>
          <a:p>
            <a:pPr indent="-171446" defTabSz="685783">
              <a:buFont typeface="Arial" panose="020B0604020202020204" pitchFamily="34" charset="0"/>
              <a:buChar char="•"/>
              <a:defRPr/>
            </a:pPr>
            <a:r>
              <a:rPr lang="en-US" sz="825" kern="0" dirty="0"/>
              <a:t>Data ownership</a:t>
            </a:r>
          </a:p>
          <a:p>
            <a:pPr indent="-171446" defTabSz="685783">
              <a:buFont typeface="Arial" panose="020B0604020202020204" pitchFamily="34" charset="0"/>
              <a:buChar char="•"/>
              <a:defRPr/>
            </a:pPr>
            <a:r>
              <a:rPr lang="en-US" sz="825" kern="0" dirty="0"/>
              <a:t>Data lineage</a:t>
            </a:r>
          </a:p>
          <a:p>
            <a:pPr indent="-171446" defTabSz="685783">
              <a:buFont typeface="Arial" panose="020B0604020202020204" pitchFamily="34" charset="0"/>
              <a:buChar char="•"/>
              <a:defRPr/>
            </a:pPr>
            <a:endParaRPr lang="en-US" sz="825" kern="0" dirty="0"/>
          </a:p>
        </p:txBody>
      </p:sp>
      <p:sp>
        <p:nvSpPr>
          <p:cNvPr id="9" name="TextBox 8">
            <a:extLst>
              <a:ext uri="{FF2B5EF4-FFF2-40B4-BE49-F238E27FC236}">
                <a16:creationId xmlns:a16="http://schemas.microsoft.com/office/drawing/2014/main" id="{B9B8B20F-38DF-4942-BF2D-7703E54B173F}"/>
              </a:ext>
            </a:extLst>
          </p:cNvPr>
          <p:cNvSpPr txBox="1"/>
          <p:nvPr/>
        </p:nvSpPr>
        <p:spPr>
          <a:xfrm>
            <a:off x="1215715" y="4177371"/>
            <a:ext cx="1647908" cy="600164"/>
          </a:xfrm>
          <a:prstGeom prst="rect">
            <a:avLst/>
          </a:prstGeom>
          <a:noFill/>
        </p:spPr>
        <p:txBody>
          <a:bodyPr wrap="square" rtlCol="0">
            <a:spAutoFit/>
          </a:bodyPr>
          <a:lstStyle/>
          <a:p>
            <a:pPr indent="-171446" defTabSz="685783">
              <a:buFont typeface="Arial" panose="020B0604020202020204" pitchFamily="34" charset="0"/>
              <a:buChar char="•"/>
              <a:defRPr/>
            </a:pPr>
            <a:r>
              <a:rPr lang="en-US" sz="825" kern="0" dirty="0"/>
              <a:t>Profile data</a:t>
            </a:r>
          </a:p>
          <a:p>
            <a:pPr indent="-171446" defTabSz="685783">
              <a:buFont typeface="Arial" panose="020B0604020202020204" pitchFamily="34" charset="0"/>
              <a:buChar char="•"/>
              <a:defRPr/>
            </a:pPr>
            <a:r>
              <a:rPr lang="en-US" sz="825" kern="0" dirty="0"/>
              <a:t>Understand, monitor and </a:t>
            </a:r>
          </a:p>
          <a:p>
            <a:pPr defTabSz="685783">
              <a:defRPr/>
            </a:pPr>
            <a:r>
              <a:rPr lang="en-US" sz="825" kern="0" dirty="0"/>
              <a:t>      remediate data quality</a:t>
            </a:r>
          </a:p>
          <a:p>
            <a:pPr indent="-171446" defTabSz="685783">
              <a:buFont typeface="Arial" panose="020B0604020202020204" pitchFamily="34" charset="0"/>
              <a:buChar char="•"/>
              <a:defRPr/>
            </a:pPr>
            <a:r>
              <a:rPr lang="en-US" sz="825" kern="0" dirty="0"/>
              <a:t>Apply validation rules</a:t>
            </a:r>
          </a:p>
        </p:txBody>
      </p:sp>
      <p:sp>
        <p:nvSpPr>
          <p:cNvPr id="10" name="TextBox 9">
            <a:extLst>
              <a:ext uri="{FF2B5EF4-FFF2-40B4-BE49-F238E27FC236}">
                <a16:creationId xmlns:a16="http://schemas.microsoft.com/office/drawing/2014/main" id="{DD87CC67-2458-45D0-B479-B5618DA65F5E}"/>
              </a:ext>
            </a:extLst>
          </p:cNvPr>
          <p:cNvSpPr txBox="1"/>
          <p:nvPr/>
        </p:nvSpPr>
        <p:spPr>
          <a:xfrm>
            <a:off x="330536" y="4193133"/>
            <a:ext cx="968535" cy="507831"/>
          </a:xfrm>
          <a:prstGeom prst="rect">
            <a:avLst/>
          </a:prstGeom>
          <a:noFill/>
        </p:spPr>
        <p:txBody>
          <a:bodyPr wrap="none" rtlCol="0">
            <a:spAutoFit/>
          </a:bodyPr>
          <a:lstStyle/>
          <a:p>
            <a:pPr defTabSz="685783">
              <a:defRPr/>
            </a:pPr>
            <a:endParaRPr lang="en-US" sz="1800" kern="0" dirty="0">
              <a:latin typeface="IBM Plex Sans"/>
            </a:endParaRPr>
          </a:p>
          <a:p>
            <a:pPr algn="ctr" defTabSz="685783">
              <a:defRPr/>
            </a:pPr>
            <a:r>
              <a:rPr lang="en-US" sz="900" b="1" kern="0" dirty="0">
                <a:solidFill>
                  <a:schemeClr val="accent5">
                    <a:lumMod val="25000"/>
                  </a:schemeClr>
                </a:solidFill>
              </a:rPr>
              <a:t>Quality Analysts</a:t>
            </a:r>
          </a:p>
        </p:txBody>
      </p:sp>
      <p:sp>
        <p:nvSpPr>
          <p:cNvPr id="11" name="TextBox 10">
            <a:extLst>
              <a:ext uri="{FF2B5EF4-FFF2-40B4-BE49-F238E27FC236}">
                <a16:creationId xmlns:a16="http://schemas.microsoft.com/office/drawing/2014/main" id="{663F7DC9-C0FF-4671-B3D7-48D24ABEFC32}"/>
              </a:ext>
            </a:extLst>
          </p:cNvPr>
          <p:cNvSpPr txBox="1"/>
          <p:nvPr/>
        </p:nvSpPr>
        <p:spPr>
          <a:xfrm>
            <a:off x="330536" y="2973825"/>
            <a:ext cx="885179" cy="923330"/>
          </a:xfrm>
          <a:prstGeom prst="rect">
            <a:avLst/>
          </a:prstGeom>
          <a:noFill/>
        </p:spPr>
        <p:txBody>
          <a:bodyPr wrap="none" rtlCol="0">
            <a:spAutoFit/>
          </a:bodyPr>
          <a:lstStyle/>
          <a:p>
            <a:pPr algn="ctr" defTabSz="685783">
              <a:defRPr/>
            </a:pPr>
            <a:endParaRPr lang="en-US" sz="1800" kern="0" dirty="0">
              <a:latin typeface="IBM Plex Sans"/>
            </a:endParaRPr>
          </a:p>
          <a:p>
            <a:pPr algn="ctr" defTabSz="685783">
              <a:defRPr/>
            </a:pPr>
            <a:r>
              <a:rPr lang="en-US" sz="900" b="1" kern="0" dirty="0">
                <a:solidFill>
                  <a:schemeClr val="accent5">
                    <a:lumMod val="25000"/>
                  </a:schemeClr>
                </a:solidFill>
              </a:rPr>
              <a:t>Data Stewards</a:t>
            </a:r>
          </a:p>
          <a:p>
            <a:pPr algn="ctr" defTabSz="685783">
              <a:defRPr/>
            </a:pPr>
            <a:r>
              <a:rPr lang="en-US" sz="900" b="1" kern="0" dirty="0">
                <a:solidFill>
                  <a:schemeClr val="accent5">
                    <a:lumMod val="25000"/>
                  </a:schemeClr>
                </a:solidFill>
              </a:rPr>
              <a:t>CDO</a:t>
            </a:r>
          </a:p>
          <a:p>
            <a:pPr algn="ctr" defTabSz="685783">
              <a:defRPr/>
            </a:pPr>
            <a:r>
              <a:rPr lang="en-US" sz="900" b="1" kern="0" dirty="0">
                <a:solidFill>
                  <a:schemeClr val="accent5">
                    <a:lumMod val="25000"/>
                  </a:schemeClr>
                </a:solidFill>
              </a:rPr>
              <a:t>LOB Risk</a:t>
            </a:r>
          </a:p>
          <a:p>
            <a:pPr algn="ctr" defTabSz="685783">
              <a:defRPr/>
            </a:pPr>
            <a:r>
              <a:rPr lang="en-US" sz="900" b="1" kern="0" dirty="0">
                <a:solidFill>
                  <a:schemeClr val="accent5">
                    <a:lumMod val="25000"/>
                  </a:schemeClr>
                </a:solidFill>
              </a:rPr>
              <a:t>LOB Product</a:t>
            </a:r>
          </a:p>
        </p:txBody>
      </p:sp>
      <p:sp>
        <p:nvSpPr>
          <p:cNvPr id="12" name="TextBox 11">
            <a:extLst>
              <a:ext uri="{FF2B5EF4-FFF2-40B4-BE49-F238E27FC236}">
                <a16:creationId xmlns:a16="http://schemas.microsoft.com/office/drawing/2014/main" id="{D475E635-8DC4-4CAB-9E05-633989E04E03}"/>
              </a:ext>
            </a:extLst>
          </p:cNvPr>
          <p:cNvSpPr txBox="1"/>
          <p:nvPr/>
        </p:nvSpPr>
        <p:spPr>
          <a:xfrm>
            <a:off x="242953" y="1963621"/>
            <a:ext cx="1129046" cy="784830"/>
          </a:xfrm>
          <a:prstGeom prst="rect">
            <a:avLst/>
          </a:prstGeom>
          <a:noFill/>
        </p:spPr>
        <p:txBody>
          <a:bodyPr wrap="square" rtlCol="0">
            <a:spAutoFit/>
          </a:bodyPr>
          <a:lstStyle/>
          <a:p>
            <a:pPr algn="ctr" defTabSz="685783">
              <a:defRPr/>
            </a:pPr>
            <a:endParaRPr lang="en-US" sz="1800" kern="0" dirty="0">
              <a:latin typeface="IBM Plex Sans"/>
            </a:endParaRPr>
          </a:p>
          <a:p>
            <a:pPr algn="ctr" defTabSz="685783">
              <a:defRPr/>
            </a:pPr>
            <a:r>
              <a:rPr lang="en-US" sz="900" b="1" kern="0" dirty="0">
                <a:solidFill>
                  <a:schemeClr val="accent5">
                    <a:lumMod val="25000"/>
                  </a:schemeClr>
                </a:solidFill>
              </a:rPr>
              <a:t>Data Scientists</a:t>
            </a:r>
          </a:p>
          <a:p>
            <a:pPr algn="ctr" defTabSz="685783">
              <a:defRPr/>
            </a:pPr>
            <a:r>
              <a:rPr lang="en-US" sz="900" b="1" kern="0" dirty="0">
                <a:solidFill>
                  <a:schemeClr val="accent5">
                    <a:lumMod val="25000"/>
                  </a:schemeClr>
                </a:solidFill>
              </a:rPr>
              <a:t>Data Analysts</a:t>
            </a:r>
          </a:p>
          <a:p>
            <a:pPr algn="ctr" defTabSz="685783">
              <a:defRPr/>
            </a:pPr>
            <a:r>
              <a:rPr lang="en-US" sz="900" b="1" kern="0" dirty="0">
                <a:solidFill>
                  <a:schemeClr val="accent5">
                    <a:lumMod val="25000"/>
                  </a:schemeClr>
                </a:solidFill>
              </a:rPr>
              <a:t>Business Analysts</a:t>
            </a:r>
          </a:p>
        </p:txBody>
      </p:sp>
      <p:cxnSp>
        <p:nvCxnSpPr>
          <p:cNvPr id="13" name="Straight Arrow Connector 12">
            <a:extLst>
              <a:ext uri="{FF2B5EF4-FFF2-40B4-BE49-F238E27FC236}">
                <a16:creationId xmlns:a16="http://schemas.microsoft.com/office/drawing/2014/main" id="{7A6C2294-2B90-41B4-832E-E649E786664F}"/>
              </a:ext>
            </a:extLst>
          </p:cNvPr>
          <p:cNvCxnSpPr>
            <a:cxnSpLocks/>
          </p:cNvCxnSpPr>
          <p:nvPr/>
        </p:nvCxnSpPr>
        <p:spPr>
          <a:xfrm>
            <a:off x="6670310" y="2095349"/>
            <a:ext cx="0" cy="2721852"/>
          </a:xfrm>
          <a:prstGeom prst="straightConnector1">
            <a:avLst/>
          </a:prstGeom>
          <a:noFill/>
          <a:ln w="38100" cap="flat" cmpd="sng" algn="ctr">
            <a:solidFill>
              <a:schemeClr val="tx1"/>
            </a:solidFill>
            <a:prstDash val="solid"/>
            <a:headEnd type="triangle"/>
            <a:tailEnd type="triangle"/>
          </a:ln>
          <a:effectLst>
            <a:outerShdw blurRad="40000" dist="20000" dir="5400000" rotWithShape="0">
              <a:srgbClr val="000000">
                <a:alpha val="38000"/>
              </a:srgbClr>
            </a:outerShdw>
          </a:effectLst>
        </p:spPr>
      </p:cxnSp>
      <p:sp>
        <p:nvSpPr>
          <p:cNvPr id="14" name="TextBox 13">
            <a:extLst>
              <a:ext uri="{FF2B5EF4-FFF2-40B4-BE49-F238E27FC236}">
                <a16:creationId xmlns:a16="http://schemas.microsoft.com/office/drawing/2014/main" id="{00306FEE-65FC-496F-BDAD-8BCB17D5CB51}"/>
              </a:ext>
            </a:extLst>
          </p:cNvPr>
          <p:cNvSpPr txBox="1"/>
          <p:nvPr/>
        </p:nvSpPr>
        <p:spPr>
          <a:xfrm>
            <a:off x="6759302" y="2878554"/>
            <a:ext cx="2057400" cy="715581"/>
          </a:xfrm>
          <a:prstGeom prst="rect">
            <a:avLst/>
          </a:prstGeom>
          <a:noFill/>
        </p:spPr>
        <p:txBody>
          <a:bodyPr wrap="square" rtlCol="0">
            <a:spAutoFit/>
          </a:bodyPr>
          <a:lstStyle/>
          <a:p>
            <a:pPr defTabSz="685783">
              <a:defRPr/>
            </a:pPr>
            <a:r>
              <a:rPr lang="en-US" b="1" kern="0" dirty="0">
                <a:latin typeface="IBM Plex Sans"/>
              </a:rPr>
              <a:t>IBM Watson Knowledge Catalog on Cloud Pak for Data</a:t>
            </a:r>
          </a:p>
        </p:txBody>
      </p:sp>
      <p:sp>
        <p:nvSpPr>
          <p:cNvPr id="15" name="TextBox 14">
            <a:extLst>
              <a:ext uri="{FF2B5EF4-FFF2-40B4-BE49-F238E27FC236}">
                <a16:creationId xmlns:a16="http://schemas.microsoft.com/office/drawing/2014/main" id="{A3A83390-0E15-4C42-A9A8-7850AB3113AA}"/>
              </a:ext>
            </a:extLst>
          </p:cNvPr>
          <p:cNvSpPr txBox="1"/>
          <p:nvPr/>
        </p:nvSpPr>
        <p:spPr>
          <a:xfrm>
            <a:off x="4164999" y="1028701"/>
            <a:ext cx="899605" cy="276999"/>
          </a:xfrm>
          <a:prstGeom prst="rect">
            <a:avLst/>
          </a:prstGeom>
          <a:noFill/>
        </p:spPr>
        <p:txBody>
          <a:bodyPr wrap="none" rtlCol="0">
            <a:spAutoFit/>
          </a:bodyPr>
          <a:lstStyle/>
          <a:p>
            <a:pPr defTabSz="685783">
              <a:defRPr/>
            </a:pPr>
            <a:r>
              <a:rPr lang="en-US" sz="1200" b="1" kern="0" dirty="0">
                <a:solidFill>
                  <a:schemeClr val="accent5">
                    <a:lumMod val="25000"/>
                  </a:schemeClr>
                </a:solidFill>
                <a:cs typeface="Arial"/>
              </a:rPr>
              <a:t>AI Lifecycle</a:t>
            </a:r>
          </a:p>
        </p:txBody>
      </p:sp>
      <p:sp>
        <p:nvSpPr>
          <p:cNvPr id="16" name="Curved Left Arrow 26">
            <a:extLst>
              <a:ext uri="{FF2B5EF4-FFF2-40B4-BE49-F238E27FC236}">
                <a16:creationId xmlns:a16="http://schemas.microsoft.com/office/drawing/2014/main" id="{5D11F0A5-59BC-44F1-AF25-75A12CEB2046}"/>
              </a:ext>
            </a:extLst>
          </p:cNvPr>
          <p:cNvSpPr/>
          <p:nvPr/>
        </p:nvSpPr>
        <p:spPr>
          <a:xfrm>
            <a:off x="4721122" y="1401070"/>
            <a:ext cx="292720" cy="405104"/>
          </a:xfrm>
          <a:prstGeom prst="curvedLeftArrow">
            <a:avLst/>
          </a:prstGeom>
          <a:ln w="15875">
            <a:solidFill>
              <a:srgbClr val="1FB3CF"/>
            </a:solidFill>
          </a:ln>
        </p:spPr>
        <p:txBody>
          <a:bodyPr wrap="square" lIns="0" tIns="0" rIns="0" bIns="0" rtlCol="0" anchor="ctr">
            <a:noAutofit/>
          </a:bodyPr>
          <a:lstStyle/>
          <a:p>
            <a:pPr defTabSz="685783">
              <a:defRPr/>
            </a:pPr>
            <a:endParaRPr lang="en-US" sz="1200" kern="0" dirty="0">
              <a:latin typeface="Arial"/>
              <a:cs typeface="Arial"/>
            </a:endParaRPr>
          </a:p>
        </p:txBody>
      </p:sp>
      <p:sp>
        <p:nvSpPr>
          <p:cNvPr id="17" name="Curved Left Arrow 29">
            <a:extLst>
              <a:ext uri="{FF2B5EF4-FFF2-40B4-BE49-F238E27FC236}">
                <a16:creationId xmlns:a16="http://schemas.microsoft.com/office/drawing/2014/main" id="{FDC39966-C8DF-4641-9F07-8E1238DF412E}"/>
              </a:ext>
            </a:extLst>
          </p:cNvPr>
          <p:cNvSpPr/>
          <p:nvPr/>
        </p:nvSpPr>
        <p:spPr>
          <a:xfrm rot="10800000">
            <a:off x="4335224" y="1374242"/>
            <a:ext cx="292720" cy="405104"/>
          </a:xfrm>
          <a:prstGeom prst="curvedLeftArrow">
            <a:avLst/>
          </a:prstGeom>
          <a:ln w="15875">
            <a:solidFill>
              <a:srgbClr val="1FB3CF"/>
            </a:solidFill>
          </a:ln>
        </p:spPr>
        <p:txBody>
          <a:bodyPr wrap="square" lIns="0" tIns="0" rIns="0" bIns="0" rtlCol="0" anchor="ctr">
            <a:noAutofit/>
          </a:bodyPr>
          <a:lstStyle/>
          <a:p>
            <a:pPr defTabSz="685783">
              <a:defRPr/>
            </a:pPr>
            <a:endParaRPr lang="en-US" sz="1200" kern="0" dirty="0">
              <a:latin typeface="Arial"/>
              <a:cs typeface="Arial"/>
            </a:endParaRPr>
          </a:p>
        </p:txBody>
      </p:sp>
      <p:sp>
        <p:nvSpPr>
          <p:cNvPr id="18" name="TextBox 17">
            <a:extLst>
              <a:ext uri="{FF2B5EF4-FFF2-40B4-BE49-F238E27FC236}">
                <a16:creationId xmlns:a16="http://schemas.microsoft.com/office/drawing/2014/main" id="{B7B5B08C-EF1B-4B53-A51A-31AB7533FE5D}"/>
              </a:ext>
            </a:extLst>
          </p:cNvPr>
          <p:cNvSpPr txBox="1"/>
          <p:nvPr/>
        </p:nvSpPr>
        <p:spPr>
          <a:xfrm>
            <a:off x="4650798" y="1250066"/>
            <a:ext cx="888385" cy="169277"/>
          </a:xfrm>
          <a:prstGeom prst="rect">
            <a:avLst/>
          </a:prstGeom>
          <a:noFill/>
        </p:spPr>
        <p:txBody>
          <a:bodyPr wrap="none" rtlCol="0">
            <a:spAutoFit/>
          </a:bodyPr>
          <a:lstStyle/>
          <a:p>
            <a:pPr defTabSz="685783">
              <a:defRPr/>
            </a:pPr>
            <a:r>
              <a:rPr lang="en-US" sz="500" b="1" kern="0" dirty="0">
                <a:latin typeface="IBM Plex Sans"/>
              </a:rPr>
              <a:t>Ground Truth gathering</a:t>
            </a:r>
          </a:p>
        </p:txBody>
      </p:sp>
      <p:sp>
        <p:nvSpPr>
          <p:cNvPr id="19" name="TextBox 18">
            <a:extLst>
              <a:ext uri="{FF2B5EF4-FFF2-40B4-BE49-F238E27FC236}">
                <a16:creationId xmlns:a16="http://schemas.microsoft.com/office/drawing/2014/main" id="{3FEDB215-CB63-4221-834A-1260C2857D4A}"/>
              </a:ext>
            </a:extLst>
          </p:cNvPr>
          <p:cNvSpPr txBox="1"/>
          <p:nvPr/>
        </p:nvSpPr>
        <p:spPr>
          <a:xfrm>
            <a:off x="4956630" y="1375322"/>
            <a:ext cx="636713" cy="169277"/>
          </a:xfrm>
          <a:prstGeom prst="rect">
            <a:avLst/>
          </a:prstGeom>
          <a:noFill/>
        </p:spPr>
        <p:txBody>
          <a:bodyPr wrap="none" rtlCol="0">
            <a:spAutoFit/>
          </a:bodyPr>
          <a:lstStyle/>
          <a:p>
            <a:pPr defTabSz="685783">
              <a:defRPr/>
            </a:pPr>
            <a:r>
              <a:rPr lang="en-US" sz="500" b="1" kern="0" dirty="0">
                <a:latin typeface="IBM Plex Sans"/>
              </a:rPr>
              <a:t>Data Cleansing</a:t>
            </a:r>
          </a:p>
        </p:txBody>
      </p:sp>
      <p:sp>
        <p:nvSpPr>
          <p:cNvPr id="20" name="TextBox 19">
            <a:extLst>
              <a:ext uri="{FF2B5EF4-FFF2-40B4-BE49-F238E27FC236}">
                <a16:creationId xmlns:a16="http://schemas.microsoft.com/office/drawing/2014/main" id="{D62FAE74-B438-497D-B61A-C368867DDF3F}"/>
              </a:ext>
            </a:extLst>
          </p:cNvPr>
          <p:cNvSpPr txBox="1"/>
          <p:nvPr/>
        </p:nvSpPr>
        <p:spPr>
          <a:xfrm>
            <a:off x="5034103" y="1504508"/>
            <a:ext cx="787395" cy="169277"/>
          </a:xfrm>
          <a:prstGeom prst="rect">
            <a:avLst/>
          </a:prstGeom>
          <a:noFill/>
        </p:spPr>
        <p:txBody>
          <a:bodyPr wrap="none" rtlCol="0">
            <a:spAutoFit/>
          </a:bodyPr>
          <a:lstStyle/>
          <a:p>
            <a:pPr defTabSz="685783">
              <a:defRPr/>
            </a:pPr>
            <a:r>
              <a:rPr lang="en-US" sz="500" b="1" kern="0" dirty="0">
                <a:latin typeface="IBM Plex Sans"/>
              </a:rPr>
              <a:t>Feature Engineering</a:t>
            </a:r>
          </a:p>
        </p:txBody>
      </p:sp>
      <p:sp>
        <p:nvSpPr>
          <p:cNvPr id="21" name="TextBox 20">
            <a:extLst>
              <a:ext uri="{FF2B5EF4-FFF2-40B4-BE49-F238E27FC236}">
                <a16:creationId xmlns:a16="http://schemas.microsoft.com/office/drawing/2014/main" id="{41782645-E342-4C2C-B26C-DA999420D1B4}"/>
              </a:ext>
            </a:extLst>
          </p:cNvPr>
          <p:cNvSpPr txBox="1"/>
          <p:nvPr/>
        </p:nvSpPr>
        <p:spPr>
          <a:xfrm>
            <a:off x="4948312" y="1663887"/>
            <a:ext cx="662361" cy="169277"/>
          </a:xfrm>
          <a:prstGeom prst="rect">
            <a:avLst/>
          </a:prstGeom>
          <a:noFill/>
        </p:spPr>
        <p:txBody>
          <a:bodyPr wrap="none" rtlCol="0">
            <a:spAutoFit/>
          </a:bodyPr>
          <a:lstStyle/>
          <a:p>
            <a:pPr defTabSz="685783">
              <a:defRPr/>
            </a:pPr>
            <a:r>
              <a:rPr lang="en-US" sz="500" b="1" kern="0" dirty="0">
                <a:latin typeface="IBM Plex Sans"/>
              </a:rPr>
              <a:t>Model Selection</a:t>
            </a:r>
          </a:p>
        </p:txBody>
      </p:sp>
      <p:sp>
        <p:nvSpPr>
          <p:cNvPr id="22" name="TextBox 21">
            <a:extLst>
              <a:ext uri="{FF2B5EF4-FFF2-40B4-BE49-F238E27FC236}">
                <a16:creationId xmlns:a16="http://schemas.microsoft.com/office/drawing/2014/main" id="{D39CDF73-4331-4EE6-B6EE-31829EFAF369}"/>
              </a:ext>
            </a:extLst>
          </p:cNvPr>
          <p:cNvSpPr txBox="1"/>
          <p:nvPr/>
        </p:nvSpPr>
        <p:spPr>
          <a:xfrm>
            <a:off x="4627423" y="1809566"/>
            <a:ext cx="907621" cy="169277"/>
          </a:xfrm>
          <a:prstGeom prst="rect">
            <a:avLst/>
          </a:prstGeom>
          <a:noFill/>
        </p:spPr>
        <p:txBody>
          <a:bodyPr wrap="none" rtlCol="0">
            <a:spAutoFit/>
          </a:bodyPr>
          <a:lstStyle/>
          <a:p>
            <a:pPr defTabSz="685783">
              <a:defRPr/>
            </a:pPr>
            <a:r>
              <a:rPr lang="en-US" sz="500" b="1" kern="0" dirty="0">
                <a:latin typeface="IBM Plex Sans"/>
              </a:rPr>
              <a:t>Parameter Optimization</a:t>
            </a:r>
          </a:p>
        </p:txBody>
      </p:sp>
      <p:sp>
        <p:nvSpPr>
          <p:cNvPr id="23" name="TextBox 22">
            <a:extLst>
              <a:ext uri="{FF2B5EF4-FFF2-40B4-BE49-F238E27FC236}">
                <a16:creationId xmlns:a16="http://schemas.microsoft.com/office/drawing/2014/main" id="{C2336BBC-766D-4258-93E6-CE1CD2A1EE07}"/>
              </a:ext>
            </a:extLst>
          </p:cNvPr>
          <p:cNvSpPr txBox="1"/>
          <p:nvPr/>
        </p:nvSpPr>
        <p:spPr>
          <a:xfrm>
            <a:off x="4213080" y="1812204"/>
            <a:ext cx="479618" cy="169277"/>
          </a:xfrm>
          <a:prstGeom prst="rect">
            <a:avLst/>
          </a:prstGeom>
          <a:noFill/>
        </p:spPr>
        <p:txBody>
          <a:bodyPr wrap="none" rtlCol="0">
            <a:spAutoFit/>
          </a:bodyPr>
          <a:lstStyle/>
          <a:p>
            <a:pPr defTabSz="685783">
              <a:defRPr/>
            </a:pPr>
            <a:r>
              <a:rPr lang="en-US" sz="500" b="1" kern="0" dirty="0">
                <a:latin typeface="IBM Plex Sans"/>
              </a:rPr>
              <a:t>Ensemble</a:t>
            </a:r>
          </a:p>
        </p:txBody>
      </p:sp>
      <p:sp>
        <p:nvSpPr>
          <p:cNvPr id="24" name="TextBox 23">
            <a:extLst>
              <a:ext uri="{FF2B5EF4-FFF2-40B4-BE49-F238E27FC236}">
                <a16:creationId xmlns:a16="http://schemas.microsoft.com/office/drawing/2014/main" id="{8C548EDD-269C-44D9-B793-B37B615F6047}"/>
              </a:ext>
            </a:extLst>
          </p:cNvPr>
          <p:cNvSpPr txBox="1"/>
          <p:nvPr/>
        </p:nvSpPr>
        <p:spPr>
          <a:xfrm>
            <a:off x="3797901" y="1711053"/>
            <a:ext cx="689612" cy="169277"/>
          </a:xfrm>
          <a:prstGeom prst="rect">
            <a:avLst/>
          </a:prstGeom>
          <a:noFill/>
        </p:spPr>
        <p:txBody>
          <a:bodyPr wrap="none" rtlCol="0">
            <a:spAutoFit/>
          </a:bodyPr>
          <a:lstStyle/>
          <a:p>
            <a:pPr defTabSz="685783">
              <a:defRPr/>
            </a:pPr>
            <a:r>
              <a:rPr lang="en-US" sz="500" b="1" kern="0" dirty="0">
                <a:latin typeface="IBM Plex Sans"/>
              </a:rPr>
              <a:t>Model Validation</a:t>
            </a:r>
          </a:p>
        </p:txBody>
      </p:sp>
      <p:sp>
        <p:nvSpPr>
          <p:cNvPr id="25" name="TextBox 24">
            <a:extLst>
              <a:ext uri="{FF2B5EF4-FFF2-40B4-BE49-F238E27FC236}">
                <a16:creationId xmlns:a16="http://schemas.microsoft.com/office/drawing/2014/main" id="{C7E30B7C-1DF7-4C2C-B305-B078D7FAAD7B}"/>
              </a:ext>
            </a:extLst>
          </p:cNvPr>
          <p:cNvSpPr txBox="1"/>
          <p:nvPr/>
        </p:nvSpPr>
        <p:spPr>
          <a:xfrm>
            <a:off x="3622929" y="1573618"/>
            <a:ext cx="760144" cy="169277"/>
          </a:xfrm>
          <a:prstGeom prst="rect">
            <a:avLst/>
          </a:prstGeom>
          <a:noFill/>
        </p:spPr>
        <p:txBody>
          <a:bodyPr wrap="none" rtlCol="0">
            <a:spAutoFit/>
          </a:bodyPr>
          <a:lstStyle/>
          <a:p>
            <a:pPr defTabSz="685783">
              <a:defRPr/>
            </a:pPr>
            <a:r>
              <a:rPr lang="en-US" sz="500" b="1" kern="0" dirty="0">
                <a:latin typeface="IBM Plex Sans"/>
              </a:rPr>
              <a:t>Model  Deployment</a:t>
            </a:r>
          </a:p>
        </p:txBody>
      </p:sp>
      <p:sp>
        <p:nvSpPr>
          <p:cNvPr id="26" name="TextBox 25">
            <a:extLst>
              <a:ext uri="{FF2B5EF4-FFF2-40B4-BE49-F238E27FC236}">
                <a16:creationId xmlns:a16="http://schemas.microsoft.com/office/drawing/2014/main" id="{F56D5B3C-8725-48CB-9807-469EE35F1B4D}"/>
              </a:ext>
            </a:extLst>
          </p:cNvPr>
          <p:cNvSpPr txBox="1"/>
          <p:nvPr/>
        </p:nvSpPr>
        <p:spPr>
          <a:xfrm>
            <a:off x="3626764" y="1393055"/>
            <a:ext cx="777777" cy="169277"/>
          </a:xfrm>
          <a:prstGeom prst="rect">
            <a:avLst/>
          </a:prstGeom>
          <a:noFill/>
        </p:spPr>
        <p:txBody>
          <a:bodyPr wrap="none" rtlCol="0">
            <a:spAutoFit/>
          </a:bodyPr>
          <a:lstStyle/>
          <a:p>
            <a:pPr defTabSz="685783">
              <a:defRPr/>
            </a:pPr>
            <a:r>
              <a:rPr lang="en-US" sz="500" b="1" kern="0" dirty="0">
                <a:latin typeface="IBM Plex Sans"/>
              </a:rPr>
              <a:t>Runtime Monitoring</a:t>
            </a:r>
          </a:p>
        </p:txBody>
      </p:sp>
      <p:sp>
        <p:nvSpPr>
          <p:cNvPr id="27" name="TextBox 26">
            <a:extLst>
              <a:ext uri="{FF2B5EF4-FFF2-40B4-BE49-F238E27FC236}">
                <a16:creationId xmlns:a16="http://schemas.microsoft.com/office/drawing/2014/main" id="{D0DCC233-ADCA-451A-B3D6-CC54F5983FD8}"/>
              </a:ext>
            </a:extLst>
          </p:cNvPr>
          <p:cNvSpPr txBox="1"/>
          <p:nvPr/>
        </p:nvSpPr>
        <p:spPr>
          <a:xfrm>
            <a:off x="3900184" y="1247493"/>
            <a:ext cx="793807" cy="169277"/>
          </a:xfrm>
          <a:prstGeom prst="rect">
            <a:avLst/>
          </a:prstGeom>
          <a:noFill/>
        </p:spPr>
        <p:txBody>
          <a:bodyPr wrap="none" rtlCol="0">
            <a:spAutoFit/>
          </a:bodyPr>
          <a:lstStyle/>
          <a:p>
            <a:pPr defTabSz="685783">
              <a:defRPr/>
            </a:pPr>
            <a:r>
              <a:rPr lang="en-US" sz="500" b="1" kern="0" dirty="0">
                <a:latin typeface="IBM Plex Sans"/>
              </a:rPr>
              <a:t>Model Improvement</a:t>
            </a:r>
          </a:p>
        </p:txBody>
      </p:sp>
      <p:cxnSp>
        <p:nvCxnSpPr>
          <p:cNvPr id="28" name="Straight Arrow Connector 27">
            <a:extLst>
              <a:ext uri="{FF2B5EF4-FFF2-40B4-BE49-F238E27FC236}">
                <a16:creationId xmlns:a16="http://schemas.microsoft.com/office/drawing/2014/main" id="{9C2109E0-94E2-4BA3-87AA-5DC19172E187}"/>
              </a:ext>
            </a:extLst>
          </p:cNvPr>
          <p:cNvCxnSpPr>
            <a:cxnSpLocks/>
          </p:cNvCxnSpPr>
          <p:nvPr/>
        </p:nvCxnSpPr>
        <p:spPr>
          <a:xfrm>
            <a:off x="6039219" y="1224643"/>
            <a:ext cx="0" cy="759279"/>
          </a:xfrm>
          <a:prstGeom prst="straightConnector1">
            <a:avLst/>
          </a:prstGeom>
          <a:noFill/>
          <a:ln w="19050" cap="flat" cmpd="sng" algn="ctr">
            <a:solidFill>
              <a:schemeClr val="tx1"/>
            </a:solidFill>
            <a:prstDash val="solid"/>
            <a:headEnd type="triangle"/>
            <a:tailEnd type="triangle"/>
          </a:ln>
          <a:effectLst>
            <a:outerShdw blurRad="40000" dist="20000" dir="5400000" rotWithShape="0">
              <a:srgbClr val="000000">
                <a:alpha val="38000"/>
              </a:srgbClr>
            </a:outerShdw>
          </a:effectLst>
        </p:spPr>
      </p:cxnSp>
      <p:sp>
        <p:nvSpPr>
          <p:cNvPr id="30" name="TextBox 29">
            <a:extLst>
              <a:ext uri="{FF2B5EF4-FFF2-40B4-BE49-F238E27FC236}">
                <a16:creationId xmlns:a16="http://schemas.microsoft.com/office/drawing/2014/main" id="{9797693B-6534-418F-9C4A-2DB6B4E4C2DD}"/>
              </a:ext>
            </a:extLst>
          </p:cNvPr>
          <p:cNvSpPr txBox="1"/>
          <p:nvPr/>
        </p:nvSpPr>
        <p:spPr>
          <a:xfrm>
            <a:off x="6135181" y="1166811"/>
            <a:ext cx="2794360" cy="895117"/>
          </a:xfrm>
          <a:prstGeom prst="rect">
            <a:avLst/>
          </a:prstGeom>
          <a:noFill/>
        </p:spPr>
        <p:txBody>
          <a:bodyPr wrap="square" rtlCol="0">
            <a:spAutoFit/>
          </a:bodyPr>
          <a:lstStyle/>
          <a:p>
            <a:pPr defTabSz="685783">
              <a:spcAft>
                <a:spcPts val="450"/>
              </a:spcAft>
              <a:defRPr/>
            </a:pPr>
            <a:r>
              <a:rPr lang="en-US" sz="1200" b="1" kern="0" dirty="0"/>
              <a:t>WKC is installed when you install any of the following services:</a:t>
            </a:r>
          </a:p>
          <a:p>
            <a:pPr defTabSz="685783">
              <a:defRPr/>
            </a:pPr>
            <a:r>
              <a:rPr lang="en-US" sz="1200" i="1" kern="0" dirty="0"/>
              <a:t>Watson Studio, Watson Machine Learning, Watson OpenScale</a:t>
            </a:r>
          </a:p>
        </p:txBody>
      </p:sp>
      <p:sp>
        <p:nvSpPr>
          <p:cNvPr id="31" name="Up-Down Arrow 45">
            <a:extLst>
              <a:ext uri="{FF2B5EF4-FFF2-40B4-BE49-F238E27FC236}">
                <a16:creationId xmlns:a16="http://schemas.microsoft.com/office/drawing/2014/main" id="{07393237-0FA7-4555-9D0A-61E3870904B6}"/>
              </a:ext>
            </a:extLst>
          </p:cNvPr>
          <p:cNvSpPr/>
          <p:nvPr/>
        </p:nvSpPr>
        <p:spPr>
          <a:xfrm>
            <a:off x="4638372" y="1947700"/>
            <a:ext cx="66426" cy="108765"/>
          </a:xfrm>
          <a:prstGeom prst="upDownArrow">
            <a:avLst/>
          </a:prstGeom>
          <a:noFill/>
          <a:ln w="15875">
            <a:solidFill>
              <a:srgbClr val="1FB3CF"/>
            </a:solidFill>
          </a:ln>
        </p:spPr>
        <p:txBody>
          <a:bodyPr wrap="square" lIns="0" tIns="0" rIns="0" bIns="0" rtlCol="0" anchor="ctr">
            <a:noAutofit/>
          </a:bodyPr>
          <a:lstStyle/>
          <a:p>
            <a:pPr defTabSz="685783">
              <a:defRPr/>
            </a:pPr>
            <a:endParaRPr lang="en-US" sz="1200" kern="0" dirty="0">
              <a:latin typeface="Arial"/>
              <a:cs typeface="Arial"/>
            </a:endParaRPr>
          </a:p>
        </p:txBody>
      </p:sp>
      <p:pic>
        <p:nvPicPr>
          <p:cNvPr id="34" name="Picture 33">
            <a:extLst>
              <a:ext uri="{FF2B5EF4-FFF2-40B4-BE49-F238E27FC236}">
                <a16:creationId xmlns:a16="http://schemas.microsoft.com/office/drawing/2014/main" id="{7525C295-F843-4F8C-8D79-193EFB931BB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77643" y="1951891"/>
            <a:ext cx="274320" cy="274320"/>
          </a:xfrm>
          <a:prstGeom prst="rect">
            <a:avLst/>
          </a:prstGeom>
        </p:spPr>
      </p:pic>
      <p:pic>
        <p:nvPicPr>
          <p:cNvPr id="35" name="Picture 34" descr="A picture containing cup&#10;&#10;Description generated with very high confidence">
            <a:extLst>
              <a:ext uri="{FF2B5EF4-FFF2-40B4-BE49-F238E27FC236}">
                <a16:creationId xmlns:a16="http://schemas.microsoft.com/office/drawing/2014/main" id="{1FBC1F85-D9C7-4ED0-BF54-7D6E583E6E7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77643" y="2993419"/>
            <a:ext cx="274320" cy="274320"/>
          </a:xfrm>
          <a:prstGeom prst="rect">
            <a:avLst/>
          </a:prstGeom>
        </p:spPr>
      </p:pic>
      <p:pic>
        <p:nvPicPr>
          <p:cNvPr id="36" name="Picture 35" descr="A person posing for the camera&#10;&#10;Description automatically generated">
            <a:extLst>
              <a:ext uri="{FF2B5EF4-FFF2-40B4-BE49-F238E27FC236}">
                <a16:creationId xmlns:a16="http://schemas.microsoft.com/office/drawing/2014/main" id="{71CCAD8B-2DC9-48D7-BF29-851A6597875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07725" y="4192730"/>
            <a:ext cx="285750" cy="285750"/>
          </a:xfrm>
          <a:prstGeom prst="rect">
            <a:avLst/>
          </a:prstGeom>
        </p:spPr>
      </p:pic>
      <p:pic>
        <p:nvPicPr>
          <p:cNvPr id="3" name="Picture 2">
            <a:extLst>
              <a:ext uri="{FF2B5EF4-FFF2-40B4-BE49-F238E27FC236}">
                <a16:creationId xmlns:a16="http://schemas.microsoft.com/office/drawing/2014/main" id="{D22DEB2B-7E59-4EB7-8292-E0A93B8FDA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sp>
        <p:nvSpPr>
          <p:cNvPr id="2" name="Footer Placeholder 1">
            <a:extLst>
              <a:ext uri="{FF2B5EF4-FFF2-40B4-BE49-F238E27FC236}">
                <a16:creationId xmlns:a16="http://schemas.microsoft.com/office/drawing/2014/main" id="{04ADBAA4-86C5-084E-9679-341BCF87F99E}"/>
              </a:ext>
            </a:extLst>
          </p:cNvPr>
          <p:cNvSpPr>
            <a:spLocks noGrp="1"/>
          </p:cNvSpPr>
          <p:nvPr>
            <p:ph type="ftr" sz="quarter" idx="10"/>
          </p:nvPr>
        </p:nvSpPr>
        <p:spPr/>
        <p:txBody>
          <a:bodyPr/>
          <a:lstStyle/>
          <a:p>
            <a:r>
              <a:rPr lang="en-US" dirty="0"/>
              <a:t>IBM Cloud Pak for Data Workshop v3.0.1 / © 2020 IBM Corporation</a:t>
            </a:r>
          </a:p>
        </p:txBody>
      </p:sp>
      <p:sp>
        <p:nvSpPr>
          <p:cNvPr id="33" name="Slide Number Placeholder 32">
            <a:extLst>
              <a:ext uri="{FF2B5EF4-FFF2-40B4-BE49-F238E27FC236}">
                <a16:creationId xmlns:a16="http://schemas.microsoft.com/office/drawing/2014/main" id="{DC27472C-B0D1-A340-AF27-60FC12C66A08}"/>
              </a:ext>
            </a:extLst>
          </p:cNvPr>
          <p:cNvSpPr>
            <a:spLocks noGrp="1"/>
          </p:cNvSpPr>
          <p:nvPr>
            <p:ph type="sldNum" sz="quarter" idx="11"/>
          </p:nvPr>
        </p:nvSpPr>
        <p:spPr/>
        <p:txBody>
          <a:bodyPr/>
          <a:lstStyle/>
          <a:p>
            <a:fld id="{59395FB3-9C97-154F-86B2-7E381B951268}" type="slidenum">
              <a:rPr lang="en-US" smtClean="0"/>
              <a:pPr/>
              <a:t>50</a:t>
            </a:fld>
            <a:endParaRPr lang="en-US" dirty="0"/>
          </a:p>
        </p:txBody>
      </p:sp>
    </p:spTree>
    <p:extLst>
      <p:ext uri="{BB962C8B-B14F-4D97-AF65-F5344CB8AC3E}">
        <p14:creationId xmlns:p14="http://schemas.microsoft.com/office/powerpoint/2010/main" val="2767117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2BA669C-36C3-6744-BA88-225647FC69B3}"/>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4294632"/>
          </a:xfrm>
        </p:spPr>
        <p:txBody>
          <a:bodyPr/>
          <a:lstStyle/>
          <a:p>
            <a:r>
              <a:rPr lang="en-US" dirty="0"/>
              <a:t>CPD Organize</a:t>
            </a:r>
            <a:br>
              <a:rPr lang="en-US" sz="2100" dirty="0"/>
            </a:br>
            <a:r>
              <a:rPr lang="en-US" sz="1800" dirty="0"/>
              <a:t>Data and AI governance: Categories and Business terms</a:t>
            </a:r>
          </a:p>
        </p:txBody>
      </p:sp>
      <p:sp>
        <p:nvSpPr>
          <p:cNvPr id="23" name="Rectangle: Rounded Corners 4">
            <a:extLst>
              <a:ext uri="{FF2B5EF4-FFF2-40B4-BE49-F238E27FC236}">
                <a16:creationId xmlns:a16="http://schemas.microsoft.com/office/drawing/2014/main" id="{07C9BC20-3DED-48FD-9EA7-14ECD6F8CCCD}"/>
              </a:ext>
            </a:extLst>
          </p:cNvPr>
          <p:cNvSpPr/>
          <p:nvPr/>
        </p:nvSpPr>
        <p:spPr bwMode="auto">
          <a:xfrm>
            <a:off x="2647764" y="1772283"/>
            <a:ext cx="4231424" cy="678600"/>
          </a:xfrm>
          <a:prstGeom prst="roundRect">
            <a:avLst>
              <a:gd name="adj" fmla="val 8323"/>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marL="257175" indent="-257175">
              <a:buAutoNum type="arabicPeriod"/>
            </a:pPr>
            <a:r>
              <a:rPr lang="en-US" sz="1013" dirty="0">
                <a:solidFill>
                  <a:schemeClr val="bg1"/>
                </a:solidFill>
              </a:rPr>
              <a:t>Manually create Categories and Business Terms</a:t>
            </a:r>
          </a:p>
          <a:p>
            <a:pPr marL="257175" indent="-257175">
              <a:buAutoNum type="arabicPeriod"/>
            </a:pPr>
            <a:r>
              <a:rPr lang="en-US" sz="1013" dirty="0">
                <a:solidFill>
                  <a:schemeClr val="bg1"/>
                </a:solidFill>
              </a:rPr>
              <a:t>Import Categories and  Business Terms from CSV or XML files</a:t>
            </a:r>
          </a:p>
          <a:p>
            <a:pPr marL="257175" indent="-257175">
              <a:buAutoNum type="arabicPeriod"/>
            </a:pPr>
            <a:r>
              <a:rPr lang="en-US" sz="1013" dirty="0">
                <a:solidFill>
                  <a:schemeClr val="bg1"/>
                </a:solidFill>
              </a:rPr>
              <a:t>Import a Glossary from an </a:t>
            </a:r>
            <a:r>
              <a:rPr lang="en-US" sz="1013" b="1" dirty="0">
                <a:solidFill>
                  <a:schemeClr val="bg1"/>
                </a:solidFill>
              </a:rPr>
              <a:t>industry accelerator</a:t>
            </a:r>
            <a:endParaRPr lang="en-US" sz="1013" dirty="0">
              <a:solidFill>
                <a:schemeClr val="bg1"/>
              </a:solidFill>
            </a:endParaRPr>
          </a:p>
        </p:txBody>
      </p:sp>
      <p:sp>
        <p:nvSpPr>
          <p:cNvPr id="25" name="TextBox 24">
            <a:extLst>
              <a:ext uri="{FF2B5EF4-FFF2-40B4-BE49-F238E27FC236}">
                <a16:creationId xmlns:a16="http://schemas.microsoft.com/office/drawing/2014/main" id="{E84893FB-C813-4134-AF7C-7A38EE70B59C}"/>
              </a:ext>
            </a:extLst>
          </p:cNvPr>
          <p:cNvSpPr txBox="1"/>
          <p:nvPr/>
        </p:nvSpPr>
        <p:spPr>
          <a:xfrm>
            <a:off x="2194560" y="1005840"/>
            <a:ext cx="5113663" cy="636072"/>
          </a:xfrm>
          <a:prstGeom prst="rect">
            <a:avLst/>
          </a:prstGeom>
          <a:solidFill>
            <a:schemeClr val="bg1"/>
          </a:solidFill>
        </p:spPr>
        <p:txBody>
          <a:bodyPr wrap="square" rtlCol="0">
            <a:spAutoFit/>
          </a:bodyPr>
          <a:lstStyle/>
          <a:p>
            <a:pPr>
              <a:spcBef>
                <a:spcPts val="450"/>
              </a:spcBef>
              <a:spcAft>
                <a:spcPts val="450"/>
              </a:spcAft>
            </a:pPr>
            <a:r>
              <a:rPr lang="en-US" b="1" dirty="0"/>
              <a:t>Categories </a:t>
            </a:r>
            <a:r>
              <a:rPr lang="en-US" dirty="0"/>
              <a:t>provide logical structure to a business glossary</a:t>
            </a:r>
          </a:p>
          <a:p>
            <a:pPr>
              <a:spcBef>
                <a:spcPts val="450"/>
              </a:spcBef>
              <a:spcAft>
                <a:spcPts val="450"/>
              </a:spcAft>
            </a:pPr>
            <a:r>
              <a:rPr lang="en-US" b="1" dirty="0"/>
              <a:t>Business terms </a:t>
            </a:r>
            <a:r>
              <a:rPr lang="en-US" dirty="0"/>
              <a:t>standardize definitions of business concepts</a:t>
            </a:r>
          </a:p>
        </p:txBody>
      </p:sp>
      <p:pic>
        <p:nvPicPr>
          <p:cNvPr id="10" name="Picture 9">
            <a:extLst>
              <a:ext uri="{FF2B5EF4-FFF2-40B4-BE49-F238E27FC236}">
                <a16:creationId xmlns:a16="http://schemas.microsoft.com/office/drawing/2014/main" id="{9622F549-373F-470E-9B78-3B6590D25942}"/>
              </a:ext>
            </a:extLst>
          </p:cNvPr>
          <p:cNvPicPr>
            <a:picLocks noChangeAspect="1"/>
          </p:cNvPicPr>
          <p:nvPr/>
        </p:nvPicPr>
        <p:blipFill>
          <a:blip r:embed="rId3"/>
          <a:stretch>
            <a:fillRect/>
          </a:stretch>
        </p:blipFill>
        <p:spPr>
          <a:xfrm>
            <a:off x="1390810" y="2674538"/>
            <a:ext cx="6909469" cy="2101719"/>
          </a:xfrm>
          <a:prstGeom prst="rect">
            <a:avLst/>
          </a:prstGeom>
        </p:spPr>
      </p:pic>
      <p:sp>
        <p:nvSpPr>
          <p:cNvPr id="21" name="Arrow: Right 20">
            <a:extLst>
              <a:ext uri="{FF2B5EF4-FFF2-40B4-BE49-F238E27FC236}">
                <a16:creationId xmlns:a16="http://schemas.microsoft.com/office/drawing/2014/main" id="{FF454883-69A6-4FAD-8A87-D9C2C8C696CF}"/>
              </a:ext>
            </a:extLst>
          </p:cNvPr>
          <p:cNvSpPr/>
          <p:nvPr/>
        </p:nvSpPr>
        <p:spPr bwMode="auto">
          <a:xfrm rot="5400000">
            <a:off x="4593158" y="2424011"/>
            <a:ext cx="283754" cy="171450"/>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2" name="Footer Placeholder 1">
            <a:extLst>
              <a:ext uri="{FF2B5EF4-FFF2-40B4-BE49-F238E27FC236}">
                <a16:creationId xmlns:a16="http://schemas.microsoft.com/office/drawing/2014/main" id="{06FE09DF-FC15-FC42-8837-47723FC3996D}"/>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071BC6F6-0BCC-914F-8F78-3830F80C4F8C}"/>
              </a:ext>
            </a:extLst>
          </p:cNvPr>
          <p:cNvSpPr>
            <a:spLocks noGrp="1"/>
          </p:cNvSpPr>
          <p:nvPr>
            <p:ph type="sldNum" sz="quarter" idx="11"/>
          </p:nvPr>
        </p:nvSpPr>
        <p:spPr/>
        <p:txBody>
          <a:bodyPr/>
          <a:lstStyle/>
          <a:p>
            <a:fld id="{59395FB3-9C97-154F-86B2-7E381B951268}" type="slidenum">
              <a:rPr lang="en-US" smtClean="0"/>
              <a:pPr/>
              <a:t>51</a:t>
            </a:fld>
            <a:endParaRPr lang="en-US" dirty="0"/>
          </a:p>
        </p:txBody>
      </p:sp>
      <p:pic>
        <p:nvPicPr>
          <p:cNvPr id="11" name="Picture 10">
            <a:extLst>
              <a:ext uri="{FF2B5EF4-FFF2-40B4-BE49-F238E27FC236}">
                <a16:creationId xmlns:a16="http://schemas.microsoft.com/office/drawing/2014/main" id="{5CDD3686-3908-D041-940C-772DBFCB7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pic>
        <p:nvPicPr>
          <p:cNvPr id="12" name="Picture 2">
            <a:extLst>
              <a:ext uri="{FF2B5EF4-FFF2-40B4-BE49-F238E27FC236}">
                <a16:creationId xmlns:a16="http://schemas.microsoft.com/office/drawing/2014/main" id="{91E0FDD0-F865-41A6-A97B-BA93410FD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76" y="1005840"/>
            <a:ext cx="1503805" cy="16548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71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197F9D9-6FA1-C64C-9F85-65D4A41C4099}"/>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4294632"/>
          </a:xfrm>
        </p:spPr>
        <p:txBody>
          <a:bodyPr/>
          <a:lstStyle/>
          <a:p>
            <a:r>
              <a:rPr lang="en-US" dirty="0"/>
              <a:t>CPD Organize</a:t>
            </a:r>
            <a:br>
              <a:rPr lang="en-US" sz="2100" dirty="0"/>
            </a:br>
            <a:r>
              <a:rPr lang="en-US" sz="1800" dirty="0"/>
              <a:t>Data and AI governance: Policies and Rules</a:t>
            </a:r>
          </a:p>
        </p:txBody>
      </p:sp>
      <p:sp>
        <p:nvSpPr>
          <p:cNvPr id="25" name="TextBox 24">
            <a:extLst>
              <a:ext uri="{FF2B5EF4-FFF2-40B4-BE49-F238E27FC236}">
                <a16:creationId xmlns:a16="http://schemas.microsoft.com/office/drawing/2014/main" id="{C9E560C6-2152-4DD2-8A88-098F16132356}"/>
              </a:ext>
            </a:extLst>
          </p:cNvPr>
          <p:cNvSpPr txBox="1"/>
          <p:nvPr/>
        </p:nvSpPr>
        <p:spPr>
          <a:xfrm>
            <a:off x="2194560" y="1001076"/>
            <a:ext cx="5726586" cy="636072"/>
          </a:xfrm>
          <a:prstGeom prst="rect">
            <a:avLst/>
          </a:prstGeom>
          <a:solidFill>
            <a:schemeClr val="bg1"/>
          </a:solidFill>
        </p:spPr>
        <p:txBody>
          <a:bodyPr wrap="square" rtlCol="0">
            <a:spAutoFit/>
          </a:bodyPr>
          <a:lstStyle/>
          <a:p>
            <a:pPr>
              <a:spcBef>
                <a:spcPts val="450"/>
              </a:spcBef>
              <a:spcAft>
                <a:spcPts val="450"/>
              </a:spcAft>
            </a:pPr>
            <a:r>
              <a:rPr lang="en-US" b="1" dirty="0"/>
              <a:t>Policies </a:t>
            </a:r>
            <a:r>
              <a:rPr lang="en-US" dirty="0"/>
              <a:t>describe how to control data and consist of one or more rules</a:t>
            </a:r>
          </a:p>
          <a:p>
            <a:pPr>
              <a:spcBef>
                <a:spcPts val="450"/>
              </a:spcBef>
              <a:spcAft>
                <a:spcPts val="450"/>
              </a:spcAft>
            </a:pPr>
            <a:r>
              <a:rPr lang="en-US" b="1" dirty="0"/>
              <a:t>Rules </a:t>
            </a:r>
            <a:r>
              <a:rPr lang="en-US" dirty="0"/>
              <a:t>describe the criteria for compliance with business objectives</a:t>
            </a:r>
          </a:p>
        </p:txBody>
      </p:sp>
      <p:pic>
        <p:nvPicPr>
          <p:cNvPr id="2" name="Picture 2">
            <a:extLst>
              <a:ext uri="{FF2B5EF4-FFF2-40B4-BE49-F238E27FC236}">
                <a16:creationId xmlns:a16="http://schemas.microsoft.com/office/drawing/2014/main" id="{ADE1F14B-68DD-4ED3-BF1D-4805CF24E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547" y="1001076"/>
            <a:ext cx="1635919" cy="18002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47820F6-B1A4-42BD-8BC8-B23369486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545" y="1671638"/>
            <a:ext cx="3296597" cy="2985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1F116EDD-7051-4316-8A68-624B5EB46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844" y="1892429"/>
            <a:ext cx="4718189" cy="292282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CFF367A-F654-4D4B-9EBB-EDBBEB8FC157}"/>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69600192-FA5E-9C46-8A9F-F45705CE610B}"/>
              </a:ext>
            </a:extLst>
          </p:cNvPr>
          <p:cNvSpPr>
            <a:spLocks noGrp="1"/>
          </p:cNvSpPr>
          <p:nvPr>
            <p:ph type="sldNum" sz="quarter" idx="11"/>
          </p:nvPr>
        </p:nvSpPr>
        <p:spPr/>
        <p:txBody>
          <a:bodyPr/>
          <a:lstStyle/>
          <a:p>
            <a:fld id="{59395FB3-9C97-154F-86B2-7E381B951268}" type="slidenum">
              <a:rPr lang="en-US" smtClean="0"/>
              <a:pPr/>
              <a:t>52</a:t>
            </a:fld>
            <a:endParaRPr lang="en-US" dirty="0"/>
          </a:p>
        </p:txBody>
      </p:sp>
      <p:pic>
        <p:nvPicPr>
          <p:cNvPr id="11" name="Picture 10">
            <a:extLst>
              <a:ext uri="{FF2B5EF4-FFF2-40B4-BE49-F238E27FC236}">
                <a16:creationId xmlns:a16="http://schemas.microsoft.com/office/drawing/2014/main" id="{DBB4CC19-6311-8141-827F-33D3F3E1E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spTree>
    <p:extLst>
      <p:ext uri="{BB962C8B-B14F-4D97-AF65-F5344CB8AC3E}">
        <p14:creationId xmlns:p14="http://schemas.microsoft.com/office/powerpoint/2010/main" val="1914725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3577F06-7210-A54C-BDFF-F7701990A05E}"/>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588874"/>
          </a:xfrm>
        </p:spPr>
        <p:txBody>
          <a:bodyPr/>
          <a:lstStyle/>
          <a:p>
            <a:r>
              <a:rPr lang="en-US" dirty="0"/>
              <a:t>CPD Organize</a:t>
            </a:r>
            <a:br>
              <a:rPr lang="en-US" sz="2100" dirty="0"/>
            </a:br>
            <a:r>
              <a:rPr lang="en-US" sz="1800" dirty="0"/>
              <a:t>Data and AI governance: Classifications and Data classes</a:t>
            </a:r>
          </a:p>
        </p:txBody>
      </p:sp>
      <p:sp>
        <p:nvSpPr>
          <p:cNvPr id="25" name="TextBox 24">
            <a:extLst>
              <a:ext uri="{FF2B5EF4-FFF2-40B4-BE49-F238E27FC236}">
                <a16:creationId xmlns:a16="http://schemas.microsoft.com/office/drawing/2014/main" id="{C9E560C6-2152-4DD2-8A88-098F16132356}"/>
              </a:ext>
            </a:extLst>
          </p:cNvPr>
          <p:cNvSpPr txBox="1"/>
          <p:nvPr/>
        </p:nvSpPr>
        <p:spPr>
          <a:xfrm>
            <a:off x="2194560" y="1005840"/>
            <a:ext cx="6253670" cy="636072"/>
          </a:xfrm>
          <a:prstGeom prst="rect">
            <a:avLst/>
          </a:prstGeom>
          <a:solidFill>
            <a:schemeClr val="bg1"/>
          </a:solidFill>
        </p:spPr>
        <p:txBody>
          <a:bodyPr wrap="square" rtlCol="0">
            <a:spAutoFit/>
          </a:bodyPr>
          <a:lstStyle/>
          <a:p>
            <a:pPr>
              <a:spcBef>
                <a:spcPts val="450"/>
              </a:spcBef>
              <a:spcAft>
                <a:spcPts val="450"/>
              </a:spcAft>
            </a:pPr>
            <a:r>
              <a:rPr lang="en-US" b="1" dirty="0"/>
              <a:t>Classifications </a:t>
            </a:r>
            <a:r>
              <a:rPr lang="en-US" dirty="0"/>
              <a:t>describes the sensitivity level of data</a:t>
            </a:r>
            <a:endParaRPr lang="en-US" b="1" dirty="0"/>
          </a:p>
          <a:p>
            <a:pPr>
              <a:spcBef>
                <a:spcPts val="450"/>
              </a:spcBef>
              <a:spcAft>
                <a:spcPts val="450"/>
              </a:spcAft>
            </a:pPr>
            <a:r>
              <a:rPr lang="en-US" b="1" dirty="0"/>
              <a:t>Data classes </a:t>
            </a:r>
            <a:r>
              <a:rPr lang="en-US" dirty="0"/>
              <a:t>describe the contents of data in a column in a structured data set</a:t>
            </a:r>
            <a:endParaRPr lang="en-US" b="1" dirty="0"/>
          </a:p>
        </p:txBody>
      </p:sp>
      <p:pic>
        <p:nvPicPr>
          <p:cNvPr id="3074" name="Picture 2">
            <a:extLst>
              <a:ext uri="{FF2B5EF4-FFF2-40B4-BE49-F238E27FC236}">
                <a16:creationId xmlns:a16="http://schemas.microsoft.com/office/drawing/2014/main" id="{7270785A-8C03-42A1-AFFF-5D218A512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76" y="1005840"/>
            <a:ext cx="1635919" cy="18002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B83C824-E8CA-48E4-A57A-17B5A579C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759" y="1800463"/>
            <a:ext cx="4803556" cy="2971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FCE6DFC-8D80-464B-89D8-66EB333E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6792" y="1908646"/>
            <a:ext cx="2316996" cy="298697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CFE1DDB-06C8-B646-8359-A3F7872CF780}"/>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72DF39D2-A10E-834F-BD92-025BA5534058}"/>
              </a:ext>
            </a:extLst>
          </p:cNvPr>
          <p:cNvSpPr>
            <a:spLocks noGrp="1"/>
          </p:cNvSpPr>
          <p:nvPr>
            <p:ph type="sldNum" sz="quarter" idx="11"/>
          </p:nvPr>
        </p:nvSpPr>
        <p:spPr/>
        <p:txBody>
          <a:bodyPr/>
          <a:lstStyle/>
          <a:p>
            <a:fld id="{59395FB3-9C97-154F-86B2-7E381B951268}" type="slidenum">
              <a:rPr lang="en-US" smtClean="0"/>
              <a:pPr/>
              <a:t>53</a:t>
            </a:fld>
            <a:endParaRPr lang="en-US" dirty="0"/>
          </a:p>
        </p:txBody>
      </p:sp>
      <p:pic>
        <p:nvPicPr>
          <p:cNvPr id="10" name="Picture 9">
            <a:extLst>
              <a:ext uri="{FF2B5EF4-FFF2-40B4-BE49-F238E27FC236}">
                <a16:creationId xmlns:a16="http://schemas.microsoft.com/office/drawing/2014/main" id="{D444A2A4-9444-DE40-A2DC-E6E25A18C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spTree>
    <p:extLst>
      <p:ext uri="{BB962C8B-B14F-4D97-AF65-F5344CB8AC3E}">
        <p14:creationId xmlns:p14="http://schemas.microsoft.com/office/powerpoint/2010/main" val="4064387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89F276B-049E-644F-ABF7-A6C05BAE8857}"/>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618134"/>
          </a:xfrm>
        </p:spPr>
        <p:txBody>
          <a:bodyPr/>
          <a:lstStyle/>
          <a:p>
            <a:r>
              <a:rPr lang="en-US" dirty="0"/>
              <a:t>CPD Organize</a:t>
            </a:r>
            <a:br>
              <a:rPr lang="en-US" sz="2100" dirty="0"/>
            </a:br>
            <a:r>
              <a:rPr lang="en-US" sz="1800" dirty="0"/>
              <a:t>Data and AI governance: Reference Data</a:t>
            </a:r>
          </a:p>
        </p:txBody>
      </p:sp>
      <p:sp>
        <p:nvSpPr>
          <p:cNvPr id="25" name="TextBox 24">
            <a:extLst>
              <a:ext uri="{FF2B5EF4-FFF2-40B4-BE49-F238E27FC236}">
                <a16:creationId xmlns:a16="http://schemas.microsoft.com/office/drawing/2014/main" id="{C9E560C6-2152-4DD2-8A88-098F16132356}"/>
              </a:ext>
            </a:extLst>
          </p:cNvPr>
          <p:cNvSpPr txBox="1"/>
          <p:nvPr/>
        </p:nvSpPr>
        <p:spPr>
          <a:xfrm>
            <a:off x="2194560" y="1005840"/>
            <a:ext cx="5763577" cy="1115690"/>
          </a:xfrm>
          <a:prstGeom prst="rect">
            <a:avLst/>
          </a:prstGeom>
          <a:solidFill>
            <a:schemeClr val="bg1"/>
          </a:solidFill>
        </p:spPr>
        <p:txBody>
          <a:bodyPr wrap="square" rtlCol="0">
            <a:spAutoFit/>
          </a:bodyPr>
          <a:lstStyle/>
          <a:p>
            <a:pPr>
              <a:spcBef>
                <a:spcPts val="450"/>
              </a:spcBef>
              <a:spcAft>
                <a:spcPts val="450"/>
              </a:spcAft>
            </a:pPr>
            <a:r>
              <a:rPr lang="en-US" b="1" dirty="0"/>
              <a:t>Reference Data Sets </a:t>
            </a:r>
            <a:r>
              <a:rPr lang="en-US" dirty="0"/>
              <a:t>define list of permissible values that are allowed for use within a data field.</a:t>
            </a:r>
          </a:p>
          <a:p>
            <a:pPr>
              <a:spcBef>
                <a:spcPts val="450"/>
              </a:spcBef>
              <a:spcAft>
                <a:spcPts val="450"/>
              </a:spcAft>
            </a:pPr>
            <a:r>
              <a:rPr lang="en-US" dirty="0"/>
              <a:t>May be referenced by Business Terms, Policies, Rules and Data Classes</a:t>
            </a:r>
            <a:endParaRPr lang="en-US" b="1" dirty="0"/>
          </a:p>
          <a:p>
            <a:pPr algn="l"/>
            <a:endParaRPr lang="en-US" b="1" dirty="0"/>
          </a:p>
        </p:txBody>
      </p:sp>
      <p:pic>
        <p:nvPicPr>
          <p:cNvPr id="4098" name="Picture 2">
            <a:extLst>
              <a:ext uri="{FF2B5EF4-FFF2-40B4-BE49-F238E27FC236}">
                <a16:creationId xmlns:a16="http://schemas.microsoft.com/office/drawing/2014/main" id="{8F2EFCCA-000C-4228-8E2E-FE6A2BFDB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76" y="1005840"/>
            <a:ext cx="1635919"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28DAED0-95E5-4DCB-B025-88C7B317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6306" y="2022713"/>
            <a:ext cx="1950244" cy="227171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415E32F-7F03-4722-8673-5656A8C73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6736" y="2022713"/>
            <a:ext cx="4104673" cy="2884999"/>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6CA2D650-195E-43E0-BBD1-ACD60D8EB94F}"/>
              </a:ext>
            </a:extLst>
          </p:cNvPr>
          <p:cNvSpPr/>
          <p:nvPr/>
        </p:nvSpPr>
        <p:spPr bwMode="auto">
          <a:xfrm>
            <a:off x="4107575" y="3624236"/>
            <a:ext cx="337949" cy="179741"/>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2" name="Footer Placeholder 1">
            <a:extLst>
              <a:ext uri="{FF2B5EF4-FFF2-40B4-BE49-F238E27FC236}">
                <a16:creationId xmlns:a16="http://schemas.microsoft.com/office/drawing/2014/main" id="{F7DA246B-8563-E14B-8BB8-8007004F7701}"/>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C0BF86E6-F29F-2C41-A509-6091C57C89F4}"/>
              </a:ext>
            </a:extLst>
          </p:cNvPr>
          <p:cNvSpPr>
            <a:spLocks noGrp="1"/>
          </p:cNvSpPr>
          <p:nvPr>
            <p:ph type="sldNum" sz="quarter" idx="11"/>
          </p:nvPr>
        </p:nvSpPr>
        <p:spPr/>
        <p:txBody>
          <a:bodyPr/>
          <a:lstStyle/>
          <a:p>
            <a:fld id="{59395FB3-9C97-154F-86B2-7E381B951268}" type="slidenum">
              <a:rPr lang="en-US" smtClean="0"/>
              <a:pPr/>
              <a:t>54</a:t>
            </a:fld>
            <a:endParaRPr lang="en-US" dirty="0"/>
          </a:p>
        </p:txBody>
      </p:sp>
      <p:pic>
        <p:nvPicPr>
          <p:cNvPr id="11" name="Picture 10">
            <a:extLst>
              <a:ext uri="{FF2B5EF4-FFF2-40B4-BE49-F238E27FC236}">
                <a16:creationId xmlns:a16="http://schemas.microsoft.com/office/drawing/2014/main" id="{636E4C28-B8BF-6E41-8D92-89F475E90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spTree>
    <p:extLst>
      <p:ext uri="{BB962C8B-B14F-4D97-AF65-F5344CB8AC3E}">
        <p14:creationId xmlns:p14="http://schemas.microsoft.com/office/powerpoint/2010/main" val="295548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90C5F71-6055-1A42-A35C-5FDAB126BECA}"/>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603504"/>
          </a:xfrm>
        </p:spPr>
        <p:txBody>
          <a:bodyPr/>
          <a:lstStyle/>
          <a:p>
            <a:r>
              <a:rPr lang="en-US" dirty="0"/>
              <a:t>CPD Organize</a:t>
            </a:r>
            <a:br>
              <a:rPr lang="en-US" sz="2100" dirty="0"/>
            </a:br>
            <a:r>
              <a:rPr lang="en-US" sz="1800" dirty="0"/>
              <a:t>Auto-discover assets</a:t>
            </a:r>
          </a:p>
        </p:txBody>
      </p:sp>
      <p:sp>
        <p:nvSpPr>
          <p:cNvPr id="13" name="TextBox 12">
            <a:extLst>
              <a:ext uri="{FF2B5EF4-FFF2-40B4-BE49-F238E27FC236}">
                <a16:creationId xmlns:a16="http://schemas.microsoft.com/office/drawing/2014/main" id="{60B043FA-5A4B-4423-8BA3-4F30BCDAD5B5}"/>
              </a:ext>
            </a:extLst>
          </p:cNvPr>
          <p:cNvSpPr txBox="1"/>
          <p:nvPr/>
        </p:nvSpPr>
        <p:spPr>
          <a:xfrm>
            <a:off x="365760" y="1097280"/>
            <a:ext cx="2434904" cy="300082"/>
          </a:xfrm>
          <a:prstGeom prst="rect">
            <a:avLst/>
          </a:prstGeom>
          <a:noFill/>
        </p:spPr>
        <p:txBody>
          <a:bodyPr wrap="square" rtlCol="0">
            <a:spAutoFit/>
          </a:bodyPr>
          <a:lstStyle/>
          <a:p>
            <a:pPr algn="l"/>
            <a:r>
              <a:rPr lang="en-US" b="1" dirty="0"/>
              <a:t>Data Discovery</a:t>
            </a:r>
          </a:p>
        </p:txBody>
      </p:sp>
      <p:pic>
        <p:nvPicPr>
          <p:cNvPr id="5124" name="Picture 4">
            <a:extLst>
              <a:ext uri="{FF2B5EF4-FFF2-40B4-BE49-F238E27FC236}">
                <a16:creationId xmlns:a16="http://schemas.microsoft.com/office/drawing/2014/main" id="{919E0DCB-587B-4184-90C6-CCDB232E2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92" y="1443038"/>
            <a:ext cx="5449771" cy="332898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08BD84E9-C6CA-4C99-87DB-A82A5C2CA705}"/>
              </a:ext>
            </a:extLst>
          </p:cNvPr>
          <p:cNvGrpSpPr/>
          <p:nvPr/>
        </p:nvGrpSpPr>
        <p:grpSpPr>
          <a:xfrm>
            <a:off x="5936497" y="1442999"/>
            <a:ext cx="2856053" cy="2488350"/>
            <a:chOff x="8009681" y="2099152"/>
            <a:chExt cx="3808071" cy="3317800"/>
          </a:xfrm>
        </p:grpSpPr>
        <p:sp>
          <p:nvSpPr>
            <p:cNvPr id="12" name="Rectangle: Rounded Corners 4">
              <a:extLst>
                <a:ext uri="{FF2B5EF4-FFF2-40B4-BE49-F238E27FC236}">
                  <a16:creationId xmlns:a16="http://schemas.microsoft.com/office/drawing/2014/main" id="{A83D6321-9344-45C2-964F-BD9BA45A7875}"/>
                </a:ext>
              </a:extLst>
            </p:cNvPr>
            <p:cNvSpPr/>
            <p:nvPr/>
          </p:nvSpPr>
          <p:spPr bwMode="auto">
            <a:xfrm>
              <a:off x="8009681" y="2099152"/>
              <a:ext cx="3808071" cy="3317800"/>
            </a:xfrm>
            <a:prstGeom prst="roundRect">
              <a:avLst>
                <a:gd name="adj" fmla="val 8323"/>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a:r>
                <a:rPr lang="en-US" sz="1200" dirty="0">
                  <a:solidFill>
                    <a:schemeClr val="bg1"/>
                  </a:solidFill>
                </a:rPr>
                <a:t>Use machine learning based auto-discovery to:</a:t>
              </a:r>
            </a:p>
            <a:p>
              <a:pPr algn="l"/>
              <a:endParaRPr lang="en-US" sz="1200" dirty="0">
                <a:solidFill>
                  <a:schemeClr val="bg1"/>
                </a:solidFill>
              </a:endParaRPr>
            </a:p>
            <a:p>
              <a:pPr algn="l"/>
              <a:r>
                <a:rPr lang="en-US" sz="1200" dirty="0">
                  <a:solidFill>
                    <a:schemeClr val="bg1"/>
                  </a:solidFill>
                </a:rPr>
                <a:t>        Analyze data quality</a:t>
              </a:r>
            </a:p>
            <a:p>
              <a:pPr algn="l"/>
              <a:endParaRPr lang="en-US" sz="1200" dirty="0">
                <a:solidFill>
                  <a:schemeClr val="bg1"/>
                </a:solidFill>
              </a:endParaRPr>
            </a:p>
            <a:p>
              <a:pPr algn="l"/>
              <a:r>
                <a:rPr lang="en-US" sz="1200" dirty="0">
                  <a:solidFill>
                    <a:schemeClr val="bg1"/>
                  </a:solidFill>
                </a:rPr>
                <a:t>        Analyze columns (Classify data)</a:t>
              </a:r>
            </a:p>
            <a:p>
              <a:pPr algn="l"/>
              <a:endParaRPr lang="en-US" sz="1200" dirty="0">
                <a:solidFill>
                  <a:schemeClr val="bg1"/>
                </a:solidFill>
              </a:endParaRPr>
            </a:p>
            <a:p>
              <a:pPr algn="l"/>
              <a:r>
                <a:rPr lang="en-US" sz="1200" dirty="0">
                  <a:solidFill>
                    <a:schemeClr val="bg1"/>
                  </a:solidFill>
                </a:rPr>
                <a:t>        Assign Business terms </a:t>
              </a:r>
            </a:p>
            <a:p>
              <a:pPr algn="l"/>
              <a:endParaRPr lang="en-US" sz="1200" dirty="0">
                <a:solidFill>
                  <a:schemeClr val="bg1"/>
                </a:solidFill>
              </a:endParaRPr>
            </a:p>
            <a:p>
              <a:pPr algn="ctr"/>
              <a:r>
                <a:rPr lang="en-US" sz="1200" dirty="0">
                  <a:solidFill>
                    <a:schemeClr val="bg1"/>
                  </a:solidFill>
                </a:rPr>
                <a:t>You can perform discovery with data sampling to allow for self-service data access with a search. </a:t>
              </a:r>
            </a:p>
          </p:txBody>
        </p:sp>
        <p:pic>
          <p:nvPicPr>
            <p:cNvPr id="3" name="Picture 2">
              <a:extLst>
                <a:ext uri="{FF2B5EF4-FFF2-40B4-BE49-F238E27FC236}">
                  <a16:creationId xmlns:a16="http://schemas.microsoft.com/office/drawing/2014/main" id="{E066CF66-011C-4660-A50E-84A63F43E8CD}"/>
                </a:ext>
              </a:extLst>
            </p:cNvPr>
            <p:cNvPicPr>
              <a:picLocks noChangeAspect="1"/>
            </p:cNvPicPr>
            <p:nvPr/>
          </p:nvPicPr>
          <p:blipFill>
            <a:blip r:embed="rId4"/>
            <a:stretch>
              <a:fillRect/>
            </a:stretch>
          </p:blipFill>
          <p:spPr>
            <a:xfrm>
              <a:off x="8181001" y="3058000"/>
              <a:ext cx="304816" cy="228612"/>
            </a:xfrm>
            <a:prstGeom prst="rect">
              <a:avLst/>
            </a:prstGeom>
          </p:spPr>
        </p:pic>
        <p:pic>
          <p:nvPicPr>
            <p:cNvPr id="4" name="Picture 3">
              <a:extLst>
                <a:ext uri="{FF2B5EF4-FFF2-40B4-BE49-F238E27FC236}">
                  <a16:creationId xmlns:a16="http://schemas.microsoft.com/office/drawing/2014/main" id="{4EF94252-03DF-4649-ABA8-66F25BC90751}"/>
                </a:ext>
              </a:extLst>
            </p:cNvPr>
            <p:cNvPicPr>
              <a:picLocks noChangeAspect="1"/>
            </p:cNvPicPr>
            <p:nvPr/>
          </p:nvPicPr>
          <p:blipFill>
            <a:blip r:embed="rId5"/>
            <a:stretch>
              <a:fillRect/>
            </a:stretch>
          </p:blipFill>
          <p:spPr>
            <a:xfrm>
              <a:off x="8181001" y="3520987"/>
              <a:ext cx="304816" cy="228612"/>
            </a:xfrm>
            <a:prstGeom prst="rect">
              <a:avLst/>
            </a:prstGeom>
          </p:spPr>
        </p:pic>
        <p:pic>
          <p:nvPicPr>
            <p:cNvPr id="6" name="Picture 5">
              <a:extLst>
                <a:ext uri="{FF2B5EF4-FFF2-40B4-BE49-F238E27FC236}">
                  <a16:creationId xmlns:a16="http://schemas.microsoft.com/office/drawing/2014/main" id="{3F489AD3-97FE-4308-9FA4-EFD913209C21}"/>
                </a:ext>
              </a:extLst>
            </p:cNvPr>
            <p:cNvPicPr>
              <a:picLocks noChangeAspect="1"/>
            </p:cNvPicPr>
            <p:nvPr/>
          </p:nvPicPr>
          <p:blipFill>
            <a:blip r:embed="rId6"/>
            <a:stretch>
              <a:fillRect/>
            </a:stretch>
          </p:blipFill>
          <p:spPr>
            <a:xfrm>
              <a:off x="8157853" y="4018699"/>
              <a:ext cx="304816" cy="228612"/>
            </a:xfrm>
            <a:prstGeom prst="rect">
              <a:avLst/>
            </a:prstGeom>
          </p:spPr>
        </p:pic>
      </p:grpSp>
      <p:sp>
        <p:nvSpPr>
          <p:cNvPr id="2" name="Footer Placeholder 1">
            <a:extLst>
              <a:ext uri="{FF2B5EF4-FFF2-40B4-BE49-F238E27FC236}">
                <a16:creationId xmlns:a16="http://schemas.microsoft.com/office/drawing/2014/main" id="{F6A5F29B-24E6-3D4B-9B70-E5FBD4A8488A}"/>
              </a:ext>
            </a:extLst>
          </p:cNvPr>
          <p:cNvSpPr>
            <a:spLocks noGrp="1"/>
          </p:cNvSpPr>
          <p:nvPr>
            <p:ph type="ftr" sz="quarter" idx="10"/>
          </p:nvPr>
        </p:nvSpPr>
        <p:spPr/>
        <p:txBody>
          <a:bodyPr/>
          <a:lstStyle/>
          <a:p>
            <a:r>
              <a:rPr lang="en-US" dirty="0"/>
              <a:t>IBM Cloud Pak for Data Workshop v3.0.1 / © 2020 IBM Corporation</a:t>
            </a:r>
          </a:p>
        </p:txBody>
      </p:sp>
      <p:sp>
        <p:nvSpPr>
          <p:cNvPr id="8" name="Slide Number Placeholder 7">
            <a:extLst>
              <a:ext uri="{FF2B5EF4-FFF2-40B4-BE49-F238E27FC236}">
                <a16:creationId xmlns:a16="http://schemas.microsoft.com/office/drawing/2014/main" id="{1CA6C00E-D28D-FB43-A81F-7A1891900505}"/>
              </a:ext>
            </a:extLst>
          </p:cNvPr>
          <p:cNvSpPr>
            <a:spLocks noGrp="1"/>
          </p:cNvSpPr>
          <p:nvPr>
            <p:ph type="sldNum" sz="quarter" idx="11"/>
          </p:nvPr>
        </p:nvSpPr>
        <p:spPr/>
        <p:txBody>
          <a:bodyPr/>
          <a:lstStyle/>
          <a:p>
            <a:fld id="{59395FB3-9C97-154F-86B2-7E381B951268}" type="slidenum">
              <a:rPr lang="en-US" smtClean="0"/>
              <a:pPr/>
              <a:t>55</a:t>
            </a:fld>
            <a:endParaRPr lang="en-US" dirty="0"/>
          </a:p>
        </p:txBody>
      </p:sp>
      <p:pic>
        <p:nvPicPr>
          <p:cNvPr id="14" name="Picture 13">
            <a:extLst>
              <a:ext uri="{FF2B5EF4-FFF2-40B4-BE49-F238E27FC236}">
                <a16:creationId xmlns:a16="http://schemas.microsoft.com/office/drawing/2014/main" id="{EBBBA997-1EDF-6C4A-87F8-772A39F7E3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spTree>
    <p:extLst>
      <p:ext uri="{BB962C8B-B14F-4D97-AF65-F5344CB8AC3E}">
        <p14:creationId xmlns:p14="http://schemas.microsoft.com/office/powerpoint/2010/main" val="2377121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3B234EB-3553-A042-BF87-F6679D79B3F6}"/>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662026"/>
          </a:xfrm>
        </p:spPr>
        <p:txBody>
          <a:bodyPr/>
          <a:lstStyle/>
          <a:p>
            <a:r>
              <a:rPr lang="en-US" dirty="0"/>
              <a:t>CPD Organize</a:t>
            </a:r>
            <a:br>
              <a:rPr lang="en-US" sz="2100" dirty="0"/>
            </a:br>
            <a:r>
              <a:rPr lang="en-US" sz="1800" dirty="0"/>
              <a:t>Publish to a catalog</a:t>
            </a:r>
          </a:p>
        </p:txBody>
      </p:sp>
      <p:sp>
        <p:nvSpPr>
          <p:cNvPr id="13" name="TextBox 12">
            <a:extLst>
              <a:ext uri="{FF2B5EF4-FFF2-40B4-BE49-F238E27FC236}">
                <a16:creationId xmlns:a16="http://schemas.microsoft.com/office/drawing/2014/main" id="{60B043FA-5A4B-4423-8BA3-4F30BCDAD5B5}"/>
              </a:ext>
            </a:extLst>
          </p:cNvPr>
          <p:cNvSpPr txBox="1"/>
          <p:nvPr/>
        </p:nvSpPr>
        <p:spPr>
          <a:xfrm>
            <a:off x="365760" y="1097280"/>
            <a:ext cx="6389944" cy="300082"/>
          </a:xfrm>
          <a:prstGeom prst="rect">
            <a:avLst/>
          </a:prstGeom>
          <a:noFill/>
        </p:spPr>
        <p:txBody>
          <a:bodyPr wrap="square" rtlCol="0">
            <a:spAutoFit/>
          </a:bodyPr>
          <a:lstStyle/>
          <a:p>
            <a:pPr algn="l"/>
            <a:r>
              <a:rPr lang="en-US" b="1" dirty="0"/>
              <a:t>Catalog and govern your assets</a:t>
            </a:r>
          </a:p>
        </p:txBody>
      </p:sp>
      <p:pic>
        <p:nvPicPr>
          <p:cNvPr id="6146" name="Picture 2">
            <a:extLst>
              <a:ext uri="{FF2B5EF4-FFF2-40B4-BE49-F238E27FC236}">
                <a16:creationId xmlns:a16="http://schemas.microsoft.com/office/drawing/2014/main" id="{87447136-E05C-4184-AF7F-C7CCE4D6F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06" y="1439576"/>
            <a:ext cx="5382985" cy="33603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0C7F89F-944E-4296-A5A5-B1DB28842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7547" y="2031300"/>
            <a:ext cx="5143500" cy="198596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45B4F77-7D03-274B-B9B2-F1FEC0BDAC37}"/>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3AEB9590-5558-D94B-93EF-AAE6F465B7E2}"/>
              </a:ext>
            </a:extLst>
          </p:cNvPr>
          <p:cNvSpPr>
            <a:spLocks noGrp="1"/>
          </p:cNvSpPr>
          <p:nvPr>
            <p:ph type="sldNum" sz="quarter" idx="11"/>
          </p:nvPr>
        </p:nvSpPr>
        <p:spPr/>
        <p:txBody>
          <a:bodyPr/>
          <a:lstStyle/>
          <a:p>
            <a:fld id="{59395FB3-9C97-154F-86B2-7E381B951268}" type="slidenum">
              <a:rPr lang="en-US" smtClean="0"/>
              <a:pPr/>
              <a:t>56</a:t>
            </a:fld>
            <a:endParaRPr lang="en-US" dirty="0"/>
          </a:p>
        </p:txBody>
      </p:sp>
      <p:pic>
        <p:nvPicPr>
          <p:cNvPr id="10" name="Picture 9">
            <a:extLst>
              <a:ext uri="{FF2B5EF4-FFF2-40B4-BE49-F238E27FC236}">
                <a16:creationId xmlns:a16="http://schemas.microsoft.com/office/drawing/2014/main" id="{E1F520B8-8AD6-8246-8BD4-5E0832910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spTree>
    <p:extLst>
      <p:ext uri="{BB962C8B-B14F-4D97-AF65-F5344CB8AC3E}">
        <p14:creationId xmlns:p14="http://schemas.microsoft.com/office/powerpoint/2010/main" val="2037797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62AC7E5-BDA0-6E49-9034-6F3D33A969E8}"/>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625450"/>
          </a:xfrm>
        </p:spPr>
        <p:txBody>
          <a:bodyPr/>
          <a:lstStyle/>
          <a:p>
            <a:r>
              <a:rPr lang="en-US" dirty="0"/>
              <a:t>CPD Organize</a:t>
            </a:r>
            <a:br>
              <a:rPr lang="en-US" dirty="0"/>
            </a:br>
            <a:r>
              <a:rPr lang="en-US" sz="1800" dirty="0"/>
              <a:t>Relationship graph with explorer</a:t>
            </a:r>
          </a:p>
        </p:txBody>
      </p:sp>
      <p:sp>
        <p:nvSpPr>
          <p:cNvPr id="21" name="Arrow: Right 20">
            <a:extLst>
              <a:ext uri="{FF2B5EF4-FFF2-40B4-BE49-F238E27FC236}">
                <a16:creationId xmlns:a16="http://schemas.microsoft.com/office/drawing/2014/main" id="{2E2C2670-ADAB-4EEA-8433-0C7520B84841}"/>
              </a:ext>
            </a:extLst>
          </p:cNvPr>
          <p:cNvSpPr/>
          <p:nvPr/>
        </p:nvSpPr>
        <p:spPr bwMode="auto">
          <a:xfrm>
            <a:off x="4697731" y="4087957"/>
            <a:ext cx="359714" cy="156594"/>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1080000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22" name="Rectangle: Rounded Corners 4">
            <a:extLst>
              <a:ext uri="{FF2B5EF4-FFF2-40B4-BE49-F238E27FC236}">
                <a16:creationId xmlns:a16="http://schemas.microsoft.com/office/drawing/2014/main" id="{4538D3FC-7CED-433F-BA02-B319A7B8A7F0}"/>
              </a:ext>
            </a:extLst>
          </p:cNvPr>
          <p:cNvSpPr/>
          <p:nvPr/>
        </p:nvSpPr>
        <p:spPr bwMode="auto">
          <a:xfrm>
            <a:off x="430306" y="1156065"/>
            <a:ext cx="3297314" cy="1340576"/>
          </a:xfrm>
          <a:prstGeom prst="roundRect">
            <a:avLst>
              <a:gd name="adj" fmla="val 8323"/>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marL="214313" indent="-214313">
              <a:spcBef>
                <a:spcPts val="450"/>
              </a:spcBef>
              <a:spcAft>
                <a:spcPts val="450"/>
              </a:spcAft>
              <a:buFont typeface="Arial" charset="0"/>
              <a:buChar char="•"/>
            </a:pPr>
            <a:r>
              <a:rPr lang="en-US" sz="1200" dirty="0"/>
              <a:t>Explore relationships between data assets, terms, analytic assets, users, etc.</a:t>
            </a:r>
          </a:p>
          <a:p>
            <a:pPr marL="214313" indent="-214313">
              <a:spcBef>
                <a:spcPts val="450"/>
              </a:spcBef>
              <a:spcAft>
                <a:spcPts val="450"/>
              </a:spcAft>
              <a:buFont typeface="Arial" charset="0"/>
              <a:buChar char="•"/>
            </a:pPr>
            <a:r>
              <a:rPr lang="en-US" sz="1200" dirty="0"/>
              <a:t>Gain in-depth understanding of metadata through crowdsourcing (e.g., ratings, comments) and machine learning</a:t>
            </a:r>
          </a:p>
        </p:txBody>
      </p:sp>
      <p:sp>
        <p:nvSpPr>
          <p:cNvPr id="23" name="Rectangle: Rounded Corners 4">
            <a:extLst>
              <a:ext uri="{FF2B5EF4-FFF2-40B4-BE49-F238E27FC236}">
                <a16:creationId xmlns:a16="http://schemas.microsoft.com/office/drawing/2014/main" id="{18837287-839A-4051-B967-05ECC6C5A668}"/>
              </a:ext>
            </a:extLst>
          </p:cNvPr>
          <p:cNvSpPr/>
          <p:nvPr/>
        </p:nvSpPr>
        <p:spPr bwMode="auto">
          <a:xfrm>
            <a:off x="5086350" y="3828203"/>
            <a:ext cx="1853293" cy="825440"/>
          </a:xfrm>
          <a:prstGeom prst="roundRect">
            <a:avLst>
              <a:gd name="adj" fmla="val 8323"/>
            </a:avLst>
          </a:prstGeom>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a:r>
              <a:rPr lang="en-US" sz="1200" dirty="0"/>
              <a:t>Explore deeper to understand context and usage patterns</a:t>
            </a:r>
          </a:p>
        </p:txBody>
      </p:sp>
      <p:pic>
        <p:nvPicPr>
          <p:cNvPr id="2" name="Picture 1">
            <a:extLst>
              <a:ext uri="{FF2B5EF4-FFF2-40B4-BE49-F238E27FC236}">
                <a16:creationId xmlns:a16="http://schemas.microsoft.com/office/drawing/2014/main" id="{9858F935-C3B2-4223-8DFF-8596F649D06D}"/>
              </a:ext>
            </a:extLst>
          </p:cNvPr>
          <p:cNvPicPr>
            <a:picLocks noChangeAspect="1"/>
          </p:cNvPicPr>
          <p:nvPr/>
        </p:nvPicPr>
        <p:blipFill>
          <a:blip r:embed="rId3"/>
          <a:stretch>
            <a:fillRect/>
          </a:stretch>
        </p:blipFill>
        <p:spPr>
          <a:xfrm>
            <a:off x="3955158" y="1155029"/>
            <a:ext cx="4686475" cy="228552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4C8795A-5517-4244-9580-FB01723AEC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06" y="2644674"/>
            <a:ext cx="4207630" cy="2198235"/>
          </a:xfrm>
          <a:prstGeom prst="rect">
            <a:avLst/>
          </a:prstGeom>
          <a:ln>
            <a:noFill/>
          </a:ln>
          <a:effectLst>
            <a:outerShdw blurRad="292100" dist="139700" dir="2700000" algn="tl" rotWithShape="0">
              <a:srgbClr val="333333">
                <a:alpha val="65000"/>
              </a:srgbClr>
            </a:outerShdw>
          </a:effectLst>
        </p:spPr>
      </p:pic>
      <p:sp>
        <p:nvSpPr>
          <p:cNvPr id="12" name="Arrow: Right 11">
            <a:extLst>
              <a:ext uri="{FF2B5EF4-FFF2-40B4-BE49-F238E27FC236}">
                <a16:creationId xmlns:a16="http://schemas.microsoft.com/office/drawing/2014/main" id="{E10073D2-45B4-4AD8-B5FA-CA8ECCBF7072}"/>
              </a:ext>
            </a:extLst>
          </p:cNvPr>
          <p:cNvSpPr/>
          <p:nvPr/>
        </p:nvSpPr>
        <p:spPr bwMode="auto">
          <a:xfrm>
            <a:off x="3617209" y="1361803"/>
            <a:ext cx="337949" cy="179741"/>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3" name="Footer Placeholder 2">
            <a:extLst>
              <a:ext uri="{FF2B5EF4-FFF2-40B4-BE49-F238E27FC236}">
                <a16:creationId xmlns:a16="http://schemas.microsoft.com/office/drawing/2014/main" id="{6A451531-BB75-CE44-96BD-157DE81197F6}"/>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A4DCB9C8-6893-6E4F-977E-EE9777B3E3E7}"/>
              </a:ext>
            </a:extLst>
          </p:cNvPr>
          <p:cNvSpPr>
            <a:spLocks noGrp="1"/>
          </p:cNvSpPr>
          <p:nvPr>
            <p:ph type="sldNum" sz="quarter" idx="11"/>
          </p:nvPr>
        </p:nvSpPr>
        <p:spPr/>
        <p:txBody>
          <a:bodyPr/>
          <a:lstStyle/>
          <a:p>
            <a:fld id="{59395FB3-9C97-154F-86B2-7E381B951268}" type="slidenum">
              <a:rPr lang="en-US" smtClean="0"/>
              <a:pPr/>
              <a:t>57</a:t>
            </a:fld>
            <a:endParaRPr lang="en-US" dirty="0"/>
          </a:p>
        </p:txBody>
      </p:sp>
      <p:pic>
        <p:nvPicPr>
          <p:cNvPr id="13" name="Picture 12">
            <a:extLst>
              <a:ext uri="{FF2B5EF4-FFF2-40B4-BE49-F238E27FC236}">
                <a16:creationId xmlns:a16="http://schemas.microsoft.com/office/drawing/2014/main" id="{5F699C37-9516-284C-91C5-AF9E545E4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spTree>
    <p:extLst>
      <p:ext uri="{BB962C8B-B14F-4D97-AF65-F5344CB8AC3E}">
        <p14:creationId xmlns:p14="http://schemas.microsoft.com/office/powerpoint/2010/main" val="3181949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009B3E2-815A-8344-A3AC-735AE12D9E5D}"/>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2" y="201168"/>
            <a:ext cx="8462202" cy="4170807"/>
          </a:xfrm>
        </p:spPr>
        <p:txBody>
          <a:bodyPr/>
          <a:lstStyle/>
          <a:p>
            <a:r>
              <a:rPr lang="en-US" dirty="0"/>
              <a:t>CPD Organize</a:t>
            </a:r>
            <a:br>
              <a:rPr lang="en-US" dirty="0"/>
            </a:br>
            <a:r>
              <a:rPr lang="en-US" sz="1800" dirty="0"/>
              <a:t>Refine data with visualizations</a:t>
            </a:r>
          </a:p>
        </p:txBody>
      </p:sp>
      <p:sp>
        <p:nvSpPr>
          <p:cNvPr id="6" name="TextBox 5">
            <a:extLst>
              <a:ext uri="{FF2B5EF4-FFF2-40B4-BE49-F238E27FC236}">
                <a16:creationId xmlns:a16="http://schemas.microsoft.com/office/drawing/2014/main" id="{33495779-13AB-4DC2-9BEC-9BFCFC653A17}"/>
              </a:ext>
            </a:extLst>
          </p:cNvPr>
          <p:cNvSpPr txBox="1"/>
          <p:nvPr/>
        </p:nvSpPr>
        <p:spPr>
          <a:xfrm>
            <a:off x="365760" y="1097280"/>
            <a:ext cx="2973154" cy="2195473"/>
          </a:xfrm>
          <a:prstGeom prst="rect">
            <a:avLst/>
          </a:prstGeom>
          <a:noFill/>
        </p:spPr>
        <p:txBody>
          <a:bodyPr wrap="square" rtlCol="0">
            <a:spAutoFit/>
          </a:bodyPr>
          <a:lstStyle/>
          <a:p>
            <a:pPr>
              <a:spcBef>
                <a:spcPts val="450"/>
              </a:spcBef>
              <a:spcAft>
                <a:spcPts val="450"/>
              </a:spcAft>
            </a:pPr>
            <a:r>
              <a:rPr lang="en-US" sz="1200" b="1" dirty="0"/>
              <a:t>Refine </a:t>
            </a:r>
            <a:r>
              <a:rPr lang="en-US" sz="1200" dirty="0"/>
              <a:t>can</a:t>
            </a:r>
            <a:r>
              <a:rPr lang="en-US" sz="1200" b="1" dirty="0"/>
              <a:t> </a:t>
            </a:r>
            <a:r>
              <a:rPr lang="en-US" sz="1200" dirty="0"/>
              <a:t>cleanse and shape tabular data with a graphical flow editor using functions and logical operators.</a:t>
            </a:r>
          </a:p>
          <a:p>
            <a:pPr>
              <a:spcBef>
                <a:spcPts val="450"/>
              </a:spcBef>
              <a:spcAft>
                <a:spcPts val="450"/>
              </a:spcAft>
            </a:pPr>
            <a:r>
              <a:rPr lang="en-US" sz="1200" dirty="0"/>
              <a:t>Use it to remove data that is incorrect, incomplete, improperly formatted, etc.</a:t>
            </a:r>
          </a:p>
          <a:p>
            <a:pPr>
              <a:spcBef>
                <a:spcPts val="450"/>
              </a:spcBef>
              <a:spcAft>
                <a:spcPts val="450"/>
              </a:spcAft>
            </a:pPr>
            <a:r>
              <a:rPr lang="en-US" sz="1200" dirty="0"/>
              <a:t>Shape the data by filtering, sorting, combining or removing columns. You can create a Data Refinery flow as a  set of ordered operations on the data to run repeatedly any time.</a:t>
            </a:r>
            <a:endParaRPr lang="en-US" sz="1200" b="1" dirty="0"/>
          </a:p>
        </p:txBody>
      </p:sp>
      <p:sp>
        <p:nvSpPr>
          <p:cNvPr id="7" name="TextBox 6">
            <a:extLst>
              <a:ext uri="{FF2B5EF4-FFF2-40B4-BE49-F238E27FC236}">
                <a16:creationId xmlns:a16="http://schemas.microsoft.com/office/drawing/2014/main" id="{0AFAB55E-554C-4175-8798-B253696B955E}"/>
              </a:ext>
            </a:extLst>
          </p:cNvPr>
          <p:cNvSpPr txBox="1"/>
          <p:nvPr/>
        </p:nvSpPr>
        <p:spPr>
          <a:xfrm>
            <a:off x="365760" y="3566160"/>
            <a:ext cx="4055243" cy="646331"/>
          </a:xfrm>
          <a:prstGeom prst="rect">
            <a:avLst/>
          </a:prstGeom>
          <a:solidFill>
            <a:schemeClr val="bg1"/>
          </a:solidFill>
        </p:spPr>
        <p:txBody>
          <a:bodyPr wrap="square" rtlCol="0">
            <a:spAutoFit/>
          </a:bodyPr>
          <a:lstStyle/>
          <a:p>
            <a:pPr algn="l"/>
            <a:r>
              <a:rPr lang="en-US" sz="1200" dirty="0"/>
              <a:t>Data Refinery also includes a graphical interface to profile data to validate it with 20+ customizable charts that give perspective and insights into the data. </a:t>
            </a:r>
            <a:endParaRPr lang="en-US" sz="1200" b="1" dirty="0"/>
          </a:p>
        </p:txBody>
      </p:sp>
      <p:sp>
        <p:nvSpPr>
          <p:cNvPr id="8" name="Arrow: Right 7">
            <a:extLst>
              <a:ext uri="{FF2B5EF4-FFF2-40B4-BE49-F238E27FC236}">
                <a16:creationId xmlns:a16="http://schemas.microsoft.com/office/drawing/2014/main" id="{3FE8AEAC-232A-4D83-B1AA-93B8A2CFEA1D}"/>
              </a:ext>
            </a:extLst>
          </p:cNvPr>
          <p:cNvSpPr/>
          <p:nvPr/>
        </p:nvSpPr>
        <p:spPr bwMode="auto">
          <a:xfrm>
            <a:off x="3227327" y="1685923"/>
            <a:ext cx="325581" cy="174559"/>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9" name="Arrow: Right 8">
            <a:extLst>
              <a:ext uri="{FF2B5EF4-FFF2-40B4-BE49-F238E27FC236}">
                <a16:creationId xmlns:a16="http://schemas.microsoft.com/office/drawing/2014/main" id="{A9CD7E45-1124-498A-B65F-18F8F3C30C65}"/>
              </a:ext>
            </a:extLst>
          </p:cNvPr>
          <p:cNvSpPr/>
          <p:nvPr/>
        </p:nvSpPr>
        <p:spPr bwMode="auto">
          <a:xfrm>
            <a:off x="4421536" y="3682571"/>
            <a:ext cx="325581" cy="174559"/>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pic>
        <p:nvPicPr>
          <p:cNvPr id="7170" name="Picture 2">
            <a:extLst>
              <a:ext uri="{FF2B5EF4-FFF2-40B4-BE49-F238E27FC236}">
                <a16:creationId xmlns:a16="http://schemas.microsoft.com/office/drawing/2014/main" id="{A8D1C2FD-FEAB-46FF-8376-91A5850B9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595" y="1187496"/>
            <a:ext cx="5232007" cy="223310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7F005601-EE85-401F-9A82-748C7DFCB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613" y="3555650"/>
            <a:ext cx="2736602" cy="120672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467DFDD-EF29-2045-82FB-8279AC6840BF}"/>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14EC02D9-66D0-1147-A7A8-C730F1CF9203}"/>
              </a:ext>
            </a:extLst>
          </p:cNvPr>
          <p:cNvSpPr>
            <a:spLocks noGrp="1"/>
          </p:cNvSpPr>
          <p:nvPr>
            <p:ph type="sldNum" sz="quarter" idx="11"/>
          </p:nvPr>
        </p:nvSpPr>
        <p:spPr/>
        <p:txBody>
          <a:bodyPr/>
          <a:lstStyle/>
          <a:p>
            <a:fld id="{59395FB3-9C97-154F-86B2-7E381B951268}" type="slidenum">
              <a:rPr lang="en-US" smtClean="0"/>
              <a:pPr/>
              <a:t>58</a:t>
            </a:fld>
            <a:endParaRPr lang="en-US" dirty="0"/>
          </a:p>
        </p:txBody>
      </p:sp>
      <p:pic>
        <p:nvPicPr>
          <p:cNvPr id="12" name="Picture 11">
            <a:extLst>
              <a:ext uri="{FF2B5EF4-FFF2-40B4-BE49-F238E27FC236}">
                <a16:creationId xmlns:a16="http://schemas.microsoft.com/office/drawing/2014/main" id="{E27811E5-98EE-664E-97FD-D6A17EAC9B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spTree>
    <p:extLst>
      <p:ext uri="{BB962C8B-B14F-4D97-AF65-F5344CB8AC3E}">
        <p14:creationId xmlns:p14="http://schemas.microsoft.com/office/powerpoint/2010/main" val="4093908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F357AB-01C7-5249-BC34-8B3BD857F44D}"/>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618134"/>
          </a:xfrm>
        </p:spPr>
        <p:txBody>
          <a:bodyPr/>
          <a:lstStyle/>
          <a:p>
            <a:r>
              <a:rPr lang="en-US" dirty="0"/>
              <a:t>CPD Organize</a:t>
            </a:r>
            <a:br>
              <a:rPr lang="en-US" dirty="0"/>
            </a:br>
            <a:r>
              <a:rPr lang="en-US" sz="1800" dirty="0"/>
              <a:t>Profile data</a:t>
            </a:r>
          </a:p>
        </p:txBody>
      </p:sp>
      <p:sp>
        <p:nvSpPr>
          <p:cNvPr id="6" name="TextBox 5">
            <a:extLst>
              <a:ext uri="{FF2B5EF4-FFF2-40B4-BE49-F238E27FC236}">
                <a16:creationId xmlns:a16="http://schemas.microsoft.com/office/drawing/2014/main" id="{33495779-13AB-4DC2-9BEC-9BFCFC653A17}"/>
              </a:ext>
            </a:extLst>
          </p:cNvPr>
          <p:cNvSpPr txBox="1"/>
          <p:nvPr/>
        </p:nvSpPr>
        <p:spPr>
          <a:xfrm>
            <a:off x="365760" y="1097280"/>
            <a:ext cx="3506525" cy="3657411"/>
          </a:xfrm>
          <a:prstGeom prst="rect">
            <a:avLst/>
          </a:prstGeom>
          <a:noFill/>
        </p:spPr>
        <p:txBody>
          <a:bodyPr wrap="square" rtlCol="0">
            <a:spAutoFit/>
          </a:bodyPr>
          <a:lstStyle/>
          <a:p>
            <a:pPr>
              <a:spcBef>
                <a:spcPts val="450"/>
              </a:spcBef>
              <a:spcAft>
                <a:spcPts val="450"/>
              </a:spcAft>
            </a:pPr>
            <a:r>
              <a:rPr lang="en-US" dirty="0"/>
              <a:t>The </a:t>
            </a:r>
            <a:r>
              <a:rPr lang="en-US" b="1" dirty="0"/>
              <a:t>Profile</a:t>
            </a:r>
            <a:r>
              <a:rPr lang="en-US" dirty="0"/>
              <a:t> of a data asset includes generated metadata and statistics about the textual content of the data. </a:t>
            </a:r>
          </a:p>
          <a:p>
            <a:pPr>
              <a:spcBef>
                <a:spcPts val="450"/>
              </a:spcBef>
              <a:spcAft>
                <a:spcPts val="450"/>
              </a:spcAft>
            </a:pPr>
            <a:r>
              <a:rPr lang="en-US" dirty="0"/>
              <a:t>All catalog or project members can see data asset profiles.</a:t>
            </a:r>
          </a:p>
          <a:p>
            <a:pPr>
              <a:spcBef>
                <a:spcPts val="450"/>
              </a:spcBef>
              <a:spcAft>
                <a:spcPts val="450"/>
              </a:spcAft>
            </a:pPr>
            <a:r>
              <a:rPr lang="en-US" dirty="0"/>
              <a:t>Profiles are </a:t>
            </a:r>
            <a:r>
              <a:rPr lang="en-US" u="sng" dirty="0"/>
              <a:t>automatically</a:t>
            </a:r>
            <a:r>
              <a:rPr lang="en-US" dirty="0"/>
              <a:t> created:</a:t>
            </a:r>
          </a:p>
          <a:p>
            <a:pPr marL="214313" indent="-214313">
              <a:buFont typeface="Arial" panose="020B0604020202020204" pitchFamily="34" charset="0"/>
              <a:buChar char="•"/>
            </a:pPr>
            <a:r>
              <a:rPr lang="en-US" sz="1200" dirty="0"/>
              <a:t>In catalogs, profiles for unstructured data assets are created automatically, regardless of whether policies are enforced</a:t>
            </a:r>
          </a:p>
          <a:p>
            <a:pPr marL="214313" indent="-214313">
              <a:buFont typeface="Arial" panose="020B0604020202020204" pitchFamily="34" charset="0"/>
              <a:buChar char="•"/>
            </a:pPr>
            <a:r>
              <a:rPr lang="en-US" sz="1200" dirty="0"/>
              <a:t>In governed catalogs, profiles for structured data assets are created automatically</a:t>
            </a:r>
          </a:p>
          <a:p>
            <a:pPr>
              <a:spcBef>
                <a:spcPts val="450"/>
              </a:spcBef>
              <a:spcAft>
                <a:spcPts val="450"/>
              </a:spcAft>
            </a:pPr>
            <a:r>
              <a:rPr lang="en-US" dirty="0"/>
              <a:t>Profiles can be </a:t>
            </a:r>
            <a:r>
              <a:rPr lang="en-US" u="sng" dirty="0"/>
              <a:t>manually</a:t>
            </a:r>
            <a:r>
              <a:rPr lang="en-US" dirty="0"/>
              <a:t> created:</a:t>
            </a:r>
          </a:p>
          <a:p>
            <a:pPr marL="214313" indent="-214313">
              <a:buFont typeface="Arial" panose="020B0604020202020204" pitchFamily="34" charset="0"/>
              <a:buChar char="•"/>
            </a:pPr>
            <a:r>
              <a:rPr lang="en-US" sz="1200" dirty="0"/>
              <a:t>In ungoverned catalogs for structured data assets</a:t>
            </a:r>
          </a:p>
          <a:p>
            <a:pPr marL="214313" indent="-214313">
              <a:buFont typeface="Arial" panose="020B0604020202020204" pitchFamily="34" charset="0"/>
              <a:buChar char="•"/>
            </a:pPr>
            <a:r>
              <a:rPr lang="en-US" sz="1200" dirty="0"/>
              <a:t>In projects for both structured and unstructured data assets</a:t>
            </a:r>
            <a:endParaRPr lang="en-US" dirty="0"/>
          </a:p>
        </p:txBody>
      </p:sp>
      <p:pic>
        <p:nvPicPr>
          <p:cNvPr id="8194" name="Picture 2">
            <a:extLst>
              <a:ext uri="{FF2B5EF4-FFF2-40B4-BE49-F238E27FC236}">
                <a16:creationId xmlns:a16="http://schemas.microsoft.com/office/drawing/2014/main" id="{6FE709D3-EDE8-488B-8EA4-3DC336032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359" y="1250066"/>
            <a:ext cx="4920549" cy="30760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3FCB663-9A98-4849-BC24-FE6D643159B1}"/>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D84797C0-0A04-4241-A9A2-0867F201C5D7}"/>
              </a:ext>
            </a:extLst>
          </p:cNvPr>
          <p:cNvSpPr>
            <a:spLocks noGrp="1"/>
          </p:cNvSpPr>
          <p:nvPr>
            <p:ph type="sldNum" sz="quarter" idx="11"/>
          </p:nvPr>
        </p:nvSpPr>
        <p:spPr/>
        <p:txBody>
          <a:bodyPr/>
          <a:lstStyle/>
          <a:p>
            <a:fld id="{59395FB3-9C97-154F-86B2-7E381B951268}" type="slidenum">
              <a:rPr lang="en-US" smtClean="0"/>
              <a:pPr/>
              <a:t>59</a:t>
            </a:fld>
            <a:endParaRPr lang="en-US" dirty="0"/>
          </a:p>
        </p:txBody>
      </p:sp>
      <p:pic>
        <p:nvPicPr>
          <p:cNvPr id="9" name="Picture 8">
            <a:extLst>
              <a:ext uri="{FF2B5EF4-FFF2-40B4-BE49-F238E27FC236}">
                <a16:creationId xmlns:a16="http://schemas.microsoft.com/office/drawing/2014/main" id="{EE29DD8F-1E95-AF4F-A759-8920ED32F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spTree>
    <p:extLst>
      <p:ext uri="{BB962C8B-B14F-4D97-AF65-F5344CB8AC3E}">
        <p14:creationId xmlns:p14="http://schemas.microsoft.com/office/powerpoint/2010/main" val="150998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A618DB-4D0B-804D-995C-C703A934D44A}"/>
              </a:ext>
            </a:extLst>
          </p:cNvPr>
          <p:cNvPicPr>
            <a:picLocks noChangeAspect="1"/>
          </p:cNvPicPr>
          <p:nvPr/>
        </p:nvPicPr>
        <p:blipFill>
          <a:blip r:embed="rId3"/>
          <a:stretch>
            <a:fillRect/>
          </a:stretch>
        </p:blipFill>
        <p:spPr>
          <a:xfrm>
            <a:off x="0" y="2490952"/>
            <a:ext cx="9144000" cy="2422683"/>
          </a:xfrm>
          <a:prstGeom prst="rect">
            <a:avLst/>
          </a:prstGeom>
        </p:spPr>
      </p:pic>
      <p:sp>
        <p:nvSpPr>
          <p:cNvPr id="976898" name="Rectangle 2"/>
          <p:cNvSpPr>
            <a:spLocks noGrp="1" noChangeArrowheads="1"/>
          </p:cNvSpPr>
          <p:nvPr>
            <p:ph type="ctrTitle" idx="4294967295"/>
          </p:nvPr>
        </p:nvSpPr>
        <p:spPr>
          <a:xfrm>
            <a:off x="1165860" y="1920240"/>
            <a:ext cx="6450818" cy="1165860"/>
          </a:xfrm>
        </p:spPr>
        <p:txBody>
          <a:bodyPr/>
          <a:lstStyle/>
          <a:p>
            <a:r>
              <a:rPr lang="en-US" sz="2700" dirty="0"/>
              <a:t>Introduction</a:t>
            </a:r>
            <a:br>
              <a:rPr lang="en-US" dirty="0"/>
            </a:br>
            <a:br>
              <a:rPr lang="en-US" dirty="0"/>
            </a:br>
            <a:r>
              <a:rPr lang="en-US" sz="1500" i="1" dirty="0"/>
              <a:t>Lab 01 – Getting Started</a:t>
            </a:r>
            <a:br>
              <a:rPr lang="en-US" sz="1500" i="1" dirty="0"/>
            </a:br>
            <a:endParaRPr lang="en-US" sz="1500" i="1" dirty="0"/>
          </a:p>
        </p:txBody>
      </p:sp>
      <p:pic>
        <p:nvPicPr>
          <p:cNvPr id="3" name="Picture 2">
            <a:extLst>
              <a:ext uri="{FF2B5EF4-FFF2-40B4-BE49-F238E27FC236}">
                <a16:creationId xmlns:a16="http://schemas.microsoft.com/office/drawing/2014/main" id="{44C12534-15C0-2D4B-8EF0-A575B8D26D1E}"/>
              </a:ext>
            </a:extLst>
          </p:cNvPr>
          <p:cNvPicPr>
            <a:picLocks noChangeAspect="1"/>
          </p:cNvPicPr>
          <p:nvPr/>
        </p:nvPicPr>
        <p:blipFill>
          <a:blip r:embed="rId4"/>
          <a:stretch>
            <a:fillRect/>
          </a:stretch>
        </p:blipFill>
        <p:spPr>
          <a:xfrm>
            <a:off x="6430718" y="275606"/>
            <a:ext cx="2371919" cy="2741953"/>
          </a:xfrm>
          <a:prstGeom prst="rect">
            <a:avLst/>
          </a:prstGeom>
        </p:spPr>
      </p:pic>
      <p:sp>
        <p:nvSpPr>
          <p:cNvPr id="2" name="Footer Placeholder 1">
            <a:extLst>
              <a:ext uri="{FF2B5EF4-FFF2-40B4-BE49-F238E27FC236}">
                <a16:creationId xmlns:a16="http://schemas.microsoft.com/office/drawing/2014/main" id="{89A5C426-3BB9-B847-BB00-B7AB3FD27588}"/>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34F2833A-1E6B-EF4F-AA8C-982EF65C400E}"/>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Tree>
    <p:extLst>
      <p:ext uri="{BB962C8B-B14F-4D97-AF65-F5344CB8AC3E}">
        <p14:creationId xmlns:p14="http://schemas.microsoft.com/office/powerpoint/2010/main" val="8462243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6FA292F-B085-2D48-AD88-523A3CB92723}"/>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606076"/>
          </a:xfrm>
        </p:spPr>
        <p:txBody>
          <a:bodyPr/>
          <a:lstStyle/>
          <a:p>
            <a:r>
              <a:rPr lang="en-US" dirty="0"/>
              <a:t>CPD Organize</a:t>
            </a:r>
            <a:br>
              <a:rPr lang="en-US" dirty="0"/>
            </a:br>
            <a:r>
              <a:rPr lang="en-US" sz="1800" dirty="0"/>
              <a:t>InstaScan</a:t>
            </a:r>
          </a:p>
        </p:txBody>
      </p:sp>
      <p:sp>
        <p:nvSpPr>
          <p:cNvPr id="6" name="TextBox 5">
            <a:extLst>
              <a:ext uri="{FF2B5EF4-FFF2-40B4-BE49-F238E27FC236}">
                <a16:creationId xmlns:a16="http://schemas.microsoft.com/office/drawing/2014/main" id="{33495779-13AB-4DC2-9BEC-9BFCFC653A17}"/>
              </a:ext>
            </a:extLst>
          </p:cNvPr>
          <p:cNvSpPr txBox="1"/>
          <p:nvPr/>
        </p:nvSpPr>
        <p:spPr>
          <a:xfrm>
            <a:off x="365760" y="1097280"/>
            <a:ext cx="3409912" cy="3572773"/>
          </a:xfrm>
          <a:prstGeom prst="rect">
            <a:avLst/>
          </a:prstGeom>
          <a:noFill/>
        </p:spPr>
        <p:txBody>
          <a:bodyPr wrap="square" rtlCol="0">
            <a:spAutoFit/>
          </a:bodyPr>
          <a:lstStyle/>
          <a:p>
            <a:pPr>
              <a:spcBef>
                <a:spcPts val="450"/>
              </a:spcBef>
              <a:spcAft>
                <a:spcPts val="450"/>
              </a:spcAft>
            </a:pPr>
            <a:r>
              <a:rPr lang="en-US" b="1" dirty="0"/>
              <a:t>InstaScan</a:t>
            </a:r>
            <a:r>
              <a:rPr lang="en-US" dirty="0"/>
              <a:t> can perform risk assessments and compliance checks of </a:t>
            </a:r>
            <a:r>
              <a:rPr lang="en-US" u="sng" dirty="0"/>
              <a:t>unstructured data</a:t>
            </a:r>
          </a:p>
          <a:p>
            <a:pPr marL="214313" indent="-214313">
              <a:spcBef>
                <a:spcPts val="450"/>
              </a:spcBef>
              <a:spcAft>
                <a:spcPts val="450"/>
              </a:spcAft>
              <a:buFont typeface="Arial" panose="020B0604020202020204" pitchFamily="34" charset="0"/>
              <a:buChar char="•"/>
            </a:pPr>
            <a:r>
              <a:rPr lang="en-US" sz="1200" dirty="0"/>
              <a:t>Scan email, PDFs, word processor documents and images</a:t>
            </a:r>
          </a:p>
          <a:p>
            <a:pPr marL="214313" indent="-214313">
              <a:spcBef>
                <a:spcPts val="450"/>
              </a:spcBef>
              <a:spcAft>
                <a:spcPts val="450"/>
              </a:spcAft>
              <a:buFont typeface="Arial" panose="020B0604020202020204" pitchFamily="34" charset="0"/>
              <a:buChar char="•"/>
            </a:pPr>
            <a:r>
              <a:rPr lang="en-US" sz="1200" dirty="0"/>
              <a:t>Quickly determine which areas have high concentration of sensitive information and prioritize hot spots</a:t>
            </a:r>
          </a:p>
          <a:p>
            <a:pPr marL="214313" indent="-214313">
              <a:spcBef>
                <a:spcPts val="450"/>
              </a:spcBef>
              <a:spcAft>
                <a:spcPts val="450"/>
              </a:spcAft>
              <a:buFont typeface="Arial" panose="020B0604020202020204" pitchFamily="34" charset="0"/>
              <a:buChar char="•"/>
            </a:pPr>
            <a:r>
              <a:rPr lang="en-US" sz="1200" dirty="0"/>
              <a:t>Automatically apply classification labels to data that violates corporate policies</a:t>
            </a:r>
          </a:p>
          <a:p>
            <a:pPr marL="214313" indent="-214313">
              <a:spcBef>
                <a:spcPts val="450"/>
              </a:spcBef>
              <a:spcAft>
                <a:spcPts val="450"/>
              </a:spcAft>
              <a:buFont typeface="Arial" panose="020B0604020202020204" pitchFamily="34" charset="0"/>
              <a:buChar char="•"/>
            </a:pPr>
            <a:r>
              <a:rPr lang="en-US" sz="1200" dirty="0"/>
              <a:t>Create and share ongoing compliance reports with CISO or regulators</a:t>
            </a:r>
          </a:p>
          <a:p>
            <a:pPr marL="214313" indent="-214313">
              <a:spcBef>
                <a:spcPts val="450"/>
              </a:spcBef>
              <a:spcAft>
                <a:spcPts val="450"/>
              </a:spcAft>
              <a:buFont typeface="Arial" panose="020B0604020202020204" pitchFamily="34" charset="0"/>
              <a:buChar char="•"/>
            </a:pPr>
            <a:r>
              <a:rPr lang="en-US" sz="1200" dirty="0"/>
              <a:t>Integrates with Box Shield to provides a comprehensive data privacy solution for unstructured data in Box</a:t>
            </a:r>
          </a:p>
        </p:txBody>
      </p:sp>
      <p:pic>
        <p:nvPicPr>
          <p:cNvPr id="9218" name="Picture 2">
            <a:extLst>
              <a:ext uri="{FF2B5EF4-FFF2-40B4-BE49-F238E27FC236}">
                <a16:creationId xmlns:a16="http://schemas.microsoft.com/office/drawing/2014/main" id="{333F128B-BF46-4655-8E45-724375BD7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95" y="1140951"/>
            <a:ext cx="5013758" cy="343104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00EE272-0139-344F-97E5-F97F953266A8}"/>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61001BC3-DB4B-D24D-A01F-D9847EDE4B3A}"/>
              </a:ext>
            </a:extLst>
          </p:cNvPr>
          <p:cNvSpPr>
            <a:spLocks noGrp="1"/>
          </p:cNvSpPr>
          <p:nvPr>
            <p:ph type="sldNum" sz="quarter" idx="11"/>
          </p:nvPr>
        </p:nvSpPr>
        <p:spPr/>
        <p:txBody>
          <a:bodyPr/>
          <a:lstStyle/>
          <a:p>
            <a:fld id="{59395FB3-9C97-154F-86B2-7E381B951268}" type="slidenum">
              <a:rPr lang="en-US" smtClean="0"/>
              <a:pPr/>
              <a:t>60</a:t>
            </a:fld>
            <a:endParaRPr lang="en-US" dirty="0"/>
          </a:p>
        </p:txBody>
      </p:sp>
      <p:pic>
        <p:nvPicPr>
          <p:cNvPr id="8" name="Picture 7">
            <a:extLst>
              <a:ext uri="{FF2B5EF4-FFF2-40B4-BE49-F238E27FC236}">
                <a16:creationId xmlns:a16="http://schemas.microsoft.com/office/drawing/2014/main" id="{4038CA9F-968D-0344-B9F7-E2F2B8D774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spTree>
    <p:extLst>
      <p:ext uri="{BB962C8B-B14F-4D97-AF65-F5344CB8AC3E}">
        <p14:creationId xmlns:p14="http://schemas.microsoft.com/office/powerpoint/2010/main" val="258684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A1973238-5BEE-2C49-AD4A-297987344166}"/>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663226"/>
          </a:xfrm>
        </p:spPr>
        <p:txBody>
          <a:bodyPr/>
          <a:lstStyle/>
          <a:p>
            <a:r>
              <a:rPr lang="en-US" dirty="0"/>
              <a:t>CPD Organize</a:t>
            </a:r>
            <a:br>
              <a:rPr lang="en-US" sz="2100" dirty="0"/>
            </a:br>
            <a:r>
              <a:rPr lang="en-US" sz="1800" dirty="0"/>
              <a:t>Search for data</a:t>
            </a:r>
          </a:p>
        </p:txBody>
      </p:sp>
      <p:graphicFrame>
        <p:nvGraphicFramePr>
          <p:cNvPr id="2" name="Table 1">
            <a:extLst>
              <a:ext uri="{FF2B5EF4-FFF2-40B4-BE49-F238E27FC236}">
                <a16:creationId xmlns:a16="http://schemas.microsoft.com/office/drawing/2014/main" id="{58FC2C16-0A79-4AB9-8FE1-131FAC1F45C1}"/>
              </a:ext>
            </a:extLst>
          </p:cNvPr>
          <p:cNvGraphicFramePr>
            <a:graphicFrameLocks noGrp="1"/>
          </p:cNvGraphicFramePr>
          <p:nvPr>
            <p:extLst>
              <p:ext uri="{D42A27DB-BD31-4B8C-83A1-F6EECF244321}">
                <p14:modId xmlns:p14="http://schemas.microsoft.com/office/powerpoint/2010/main" val="3301487599"/>
              </p:ext>
            </p:extLst>
          </p:nvPr>
        </p:nvGraphicFramePr>
        <p:xfrm>
          <a:off x="3596129" y="1684992"/>
          <a:ext cx="5304918" cy="3029739"/>
        </p:xfrm>
        <a:graphic>
          <a:graphicData uri="http://schemas.openxmlformats.org/drawingml/2006/table">
            <a:tbl>
              <a:tblPr firstRow="1" bandRow="1">
                <a:tableStyleId>{2D5ABB26-0587-4C30-8999-92F81FD0307C}</a:tableStyleId>
              </a:tblPr>
              <a:tblGrid>
                <a:gridCol w="1121868">
                  <a:extLst>
                    <a:ext uri="{9D8B030D-6E8A-4147-A177-3AD203B41FA5}">
                      <a16:colId xmlns:a16="http://schemas.microsoft.com/office/drawing/2014/main" val="3720212398"/>
                    </a:ext>
                  </a:extLst>
                </a:gridCol>
                <a:gridCol w="4183050">
                  <a:extLst>
                    <a:ext uri="{9D8B030D-6E8A-4147-A177-3AD203B41FA5}">
                      <a16:colId xmlns:a16="http://schemas.microsoft.com/office/drawing/2014/main" val="3956606391"/>
                    </a:ext>
                  </a:extLst>
                </a:gridCol>
              </a:tblGrid>
              <a:tr h="458853">
                <a:tc>
                  <a:txBody>
                    <a:bodyPr/>
                    <a:lstStyle/>
                    <a:p>
                      <a:r>
                        <a:rPr lang="en-US" sz="1050" i="1" u="none" dirty="0"/>
                        <a:t>Text match</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tc>
                  <a:txBody>
                    <a:bodyPr/>
                    <a:lstStyle/>
                    <a:p>
                      <a:r>
                        <a:rPr lang="en-US" sz="1050" dirty="0"/>
                        <a:t>The provided text is searched in the asset name &amp; description, where name contributes more to the higher place in the result list. </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extLst>
                  <a:ext uri="{0D108BD9-81ED-4DB2-BD59-A6C34878D82A}">
                    <a16:rowId xmlns:a16="http://schemas.microsoft.com/office/drawing/2014/main" val="3240756378"/>
                  </a:ext>
                </a:extLst>
              </a:tr>
              <a:tr h="374669">
                <a:tc>
                  <a:txBody>
                    <a:bodyPr/>
                    <a:lstStyle/>
                    <a:p>
                      <a:r>
                        <a:rPr lang="en-US" sz="1050" i="1" u="none" dirty="0"/>
                        <a:t>Asset rating </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tc>
                  <a:txBody>
                    <a:bodyPr/>
                    <a:lstStyle/>
                    <a:p>
                      <a:r>
                        <a:rPr lang="en-US" sz="1050" dirty="0"/>
                        <a:t>The higher the average rating the asset has, the higher it is on the results list. </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extLst>
                  <a:ext uri="{0D108BD9-81ED-4DB2-BD59-A6C34878D82A}">
                    <a16:rowId xmlns:a16="http://schemas.microsoft.com/office/drawing/2014/main" val="1880500000"/>
                  </a:ext>
                </a:extLst>
              </a:tr>
              <a:tr h="374669">
                <a:tc>
                  <a:txBody>
                    <a:bodyPr/>
                    <a:lstStyle/>
                    <a:p>
                      <a:r>
                        <a:rPr lang="en-US" sz="1050" i="1" u="none" dirty="0"/>
                        <a:t>Comments</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tc>
                  <a:txBody>
                    <a:bodyPr/>
                    <a:lstStyle/>
                    <a:p>
                      <a:r>
                        <a:rPr lang="en-US" sz="1050" dirty="0"/>
                        <a:t>The higher the number of comments, the higher the asset is on the results list. </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extLst>
                  <a:ext uri="{0D108BD9-81ED-4DB2-BD59-A6C34878D82A}">
                    <a16:rowId xmlns:a16="http://schemas.microsoft.com/office/drawing/2014/main" val="198703902"/>
                  </a:ext>
                </a:extLst>
              </a:tr>
              <a:tr h="374669">
                <a:tc>
                  <a:txBody>
                    <a:bodyPr/>
                    <a:lstStyle/>
                    <a:p>
                      <a:r>
                        <a:rPr lang="en-US" sz="1050" i="1" u="none" dirty="0"/>
                        <a:t>Context match </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tc>
                  <a:txBody>
                    <a:bodyPr/>
                    <a:lstStyle/>
                    <a:p>
                      <a:r>
                        <a:rPr lang="en-US" sz="1050" dirty="0"/>
                        <a:t>The search results list might contain the closest neighbors of assets that are returned based on the text match.</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extLst>
                  <a:ext uri="{0D108BD9-81ED-4DB2-BD59-A6C34878D82A}">
                    <a16:rowId xmlns:a16="http://schemas.microsoft.com/office/drawing/2014/main" val="2867988684"/>
                  </a:ext>
                </a:extLst>
              </a:tr>
              <a:tr h="402946">
                <a:tc>
                  <a:txBody>
                    <a:bodyPr/>
                    <a:lstStyle/>
                    <a:p>
                      <a:r>
                        <a:rPr lang="en-US" sz="1050" i="1" u="none" dirty="0"/>
                        <a:t>Modification date </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tc>
                  <a:txBody>
                    <a:bodyPr/>
                    <a:lstStyle/>
                    <a:p>
                      <a:r>
                        <a:rPr lang="en-US" sz="1050" dirty="0"/>
                        <a:t>The assets that were modified recently are more likely to be returned in the search results.</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extLst>
                  <a:ext uri="{0D108BD9-81ED-4DB2-BD59-A6C34878D82A}">
                    <a16:rowId xmlns:a16="http://schemas.microsoft.com/office/drawing/2014/main" val="2269040407"/>
                  </a:ext>
                </a:extLst>
              </a:tr>
              <a:tr h="613460">
                <a:tc>
                  <a:txBody>
                    <a:bodyPr/>
                    <a:lstStyle/>
                    <a:p>
                      <a:r>
                        <a:rPr lang="en-US" sz="1050" i="1" u="none" dirty="0"/>
                        <a:t>Quality score </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tc>
                  <a:txBody>
                    <a:bodyPr/>
                    <a:lstStyle/>
                    <a:p>
                      <a:r>
                        <a:rPr lang="en-US" sz="1050" dirty="0"/>
                        <a:t>The higher the score, the higher the asset is on the results list. Quality score applies to database tables, views &amp; columns, design tables, views &amp; columns, data file records &amp; fields.</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extLst>
                  <a:ext uri="{0D108BD9-81ED-4DB2-BD59-A6C34878D82A}">
                    <a16:rowId xmlns:a16="http://schemas.microsoft.com/office/drawing/2014/main" val="3737715149"/>
                  </a:ext>
                </a:extLst>
              </a:tr>
              <a:tr h="374669">
                <a:tc>
                  <a:txBody>
                    <a:bodyPr/>
                    <a:lstStyle/>
                    <a:p>
                      <a:r>
                        <a:rPr lang="en-US" sz="1050" i="1" u="none" dirty="0"/>
                        <a:t>Usage</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tc>
                  <a:txBody>
                    <a:bodyPr/>
                    <a:lstStyle/>
                    <a:p>
                      <a:r>
                        <a:rPr lang="en-US" sz="1050" dirty="0"/>
                        <a:t>The more relationships of type uses an asset has, the higher it is on the results list.</a:t>
                      </a:r>
                    </a:p>
                  </a:txBody>
                  <a:tcPr marL="68580" marR="68580" marT="34290" marB="3429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BFBFF"/>
                    </a:solidFill>
                  </a:tcPr>
                </a:tc>
                <a:extLst>
                  <a:ext uri="{0D108BD9-81ED-4DB2-BD59-A6C34878D82A}">
                    <a16:rowId xmlns:a16="http://schemas.microsoft.com/office/drawing/2014/main" val="2925816970"/>
                  </a:ext>
                </a:extLst>
              </a:tr>
            </a:tbl>
          </a:graphicData>
        </a:graphic>
      </p:graphicFrame>
      <p:sp>
        <p:nvSpPr>
          <p:cNvPr id="8" name="TextBox 7">
            <a:extLst>
              <a:ext uri="{FF2B5EF4-FFF2-40B4-BE49-F238E27FC236}">
                <a16:creationId xmlns:a16="http://schemas.microsoft.com/office/drawing/2014/main" id="{DB1FD17D-B2DA-479E-8DB9-8A44A6C0817E}"/>
              </a:ext>
            </a:extLst>
          </p:cNvPr>
          <p:cNvSpPr txBox="1"/>
          <p:nvPr/>
        </p:nvSpPr>
        <p:spPr>
          <a:xfrm>
            <a:off x="4764651" y="1249027"/>
            <a:ext cx="3345261" cy="300082"/>
          </a:xfrm>
          <a:prstGeom prst="rect">
            <a:avLst/>
          </a:prstGeom>
          <a:noFill/>
        </p:spPr>
        <p:txBody>
          <a:bodyPr wrap="square" rtlCol="0">
            <a:spAutoFit/>
          </a:bodyPr>
          <a:lstStyle/>
          <a:p>
            <a:r>
              <a:rPr lang="en-US" b="1" dirty="0"/>
              <a:t>Relevancy of search results factors:</a:t>
            </a:r>
          </a:p>
        </p:txBody>
      </p:sp>
      <p:pic>
        <p:nvPicPr>
          <p:cNvPr id="10246" name="Picture 6">
            <a:extLst>
              <a:ext uri="{FF2B5EF4-FFF2-40B4-BE49-F238E27FC236}">
                <a16:creationId xmlns:a16="http://schemas.microsoft.com/office/drawing/2014/main" id="{B77CD1C9-53FA-4C05-BE72-CD0FA603C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76" y="1993602"/>
            <a:ext cx="3136106" cy="259318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6FEA4629-25B1-C747-A57D-FB0E325E4680}"/>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53D5CFBD-EF7B-6A40-B3B0-CF80FE8CEFDE}"/>
              </a:ext>
            </a:extLst>
          </p:cNvPr>
          <p:cNvSpPr>
            <a:spLocks noGrp="1"/>
          </p:cNvSpPr>
          <p:nvPr>
            <p:ph type="sldNum" sz="quarter" idx="11"/>
          </p:nvPr>
        </p:nvSpPr>
        <p:spPr/>
        <p:txBody>
          <a:bodyPr/>
          <a:lstStyle/>
          <a:p>
            <a:fld id="{59395FB3-9C97-154F-86B2-7E381B951268}" type="slidenum">
              <a:rPr lang="en-US" smtClean="0"/>
              <a:pPr/>
              <a:t>61</a:t>
            </a:fld>
            <a:endParaRPr lang="en-US" dirty="0"/>
          </a:p>
        </p:txBody>
      </p:sp>
      <p:pic>
        <p:nvPicPr>
          <p:cNvPr id="6" name="Picture 5">
            <a:extLst>
              <a:ext uri="{FF2B5EF4-FFF2-40B4-BE49-F238E27FC236}">
                <a16:creationId xmlns:a16="http://schemas.microsoft.com/office/drawing/2014/main" id="{A75D2149-4DAE-9D42-9197-E4F5B359D935}"/>
              </a:ext>
            </a:extLst>
          </p:cNvPr>
          <p:cNvPicPr>
            <a:picLocks noChangeAspect="1"/>
          </p:cNvPicPr>
          <p:nvPr/>
        </p:nvPicPr>
        <p:blipFill>
          <a:blip r:embed="rId4"/>
          <a:stretch>
            <a:fillRect/>
          </a:stretch>
        </p:blipFill>
        <p:spPr>
          <a:xfrm>
            <a:off x="388676" y="1214986"/>
            <a:ext cx="3136106" cy="461823"/>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9D43F699-876F-4113-989A-398420F0D135}"/>
              </a:ext>
            </a:extLst>
          </p:cNvPr>
          <p:cNvSpPr/>
          <p:nvPr/>
        </p:nvSpPr>
        <p:spPr bwMode="auto">
          <a:xfrm rot="5400000">
            <a:off x="1692299" y="1752932"/>
            <a:ext cx="308610" cy="172733"/>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pic>
        <p:nvPicPr>
          <p:cNvPr id="13" name="Picture 12">
            <a:extLst>
              <a:ext uri="{FF2B5EF4-FFF2-40B4-BE49-F238E27FC236}">
                <a16:creationId xmlns:a16="http://schemas.microsoft.com/office/drawing/2014/main" id="{2E632BA7-71E2-9846-8061-B61D75F14C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788" y="89808"/>
            <a:ext cx="471420" cy="471420"/>
          </a:xfrm>
          <a:prstGeom prst="rect">
            <a:avLst/>
          </a:prstGeom>
        </p:spPr>
      </p:pic>
    </p:spTree>
    <p:extLst>
      <p:ext uri="{BB962C8B-B14F-4D97-AF65-F5344CB8AC3E}">
        <p14:creationId xmlns:p14="http://schemas.microsoft.com/office/powerpoint/2010/main" val="1046931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9D48CA1-4A2D-4F45-AF49-04745A899922}"/>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625450"/>
          </a:xfrm>
        </p:spPr>
        <p:txBody>
          <a:bodyPr/>
          <a:lstStyle/>
          <a:p>
            <a:r>
              <a:rPr lang="en-US" dirty="0"/>
              <a:t>CPD Organize</a:t>
            </a:r>
            <a:br>
              <a:rPr lang="en-US" dirty="0"/>
            </a:br>
            <a:r>
              <a:rPr lang="en-US" sz="1800" dirty="0"/>
              <a:t>DataStage - Transform and migrate data, build and execute ETL jobs at scale</a:t>
            </a:r>
          </a:p>
        </p:txBody>
      </p:sp>
      <p:pic>
        <p:nvPicPr>
          <p:cNvPr id="3" name="Picture 2">
            <a:extLst>
              <a:ext uri="{FF2B5EF4-FFF2-40B4-BE49-F238E27FC236}">
                <a16:creationId xmlns:a16="http://schemas.microsoft.com/office/drawing/2014/main" id="{8101A1DF-D72B-4383-8DB2-07BAD09E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6788" y="97972"/>
            <a:ext cx="402091" cy="402091"/>
          </a:xfrm>
          <a:prstGeom prst="rect">
            <a:avLst/>
          </a:prstGeom>
        </p:spPr>
      </p:pic>
      <p:pic>
        <p:nvPicPr>
          <p:cNvPr id="11266" name="Picture 2">
            <a:extLst>
              <a:ext uri="{FF2B5EF4-FFF2-40B4-BE49-F238E27FC236}">
                <a16:creationId xmlns:a16="http://schemas.microsoft.com/office/drawing/2014/main" id="{75675703-8E9D-4818-81C3-C8C79481B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42" y="1119896"/>
            <a:ext cx="5171897" cy="20975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4">
            <a:extLst>
              <a:ext uri="{FF2B5EF4-FFF2-40B4-BE49-F238E27FC236}">
                <a16:creationId xmlns:a16="http://schemas.microsoft.com/office/drawing/2014/main" id="{A4E20EF9-B739-4A99-A565-7F2B4344DAEC}"/>
              </a:ext>
            </a:extLst>
          </p:cNvPr>
          <p:cNvSpPr/>
          <p:nvPr/>
        </p:nvSpPr>
        <p:spPr bwMode="auto">
          <a:xfrm>
            <a:off x="5795827" y="1119896"/>
            <a:ext cx="2958056" cy="3554413"/>
          </a:xfrm>
          <a:prstGeom prst="roundRect">
            <a:avLst>
              <a:gd name="adj" fmla="val 8323"/>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marL="214313" indent="-214313">
              <a:spcBef>
                <a:spcPts val="225"/>
              </a:spcBef>
              <a:spcAft>
                <a:spcPts val="225"/>
              </a:spcAft>
              <a:buFont typeface="Arial" panose="020B0604020202020204" pitchFamily="34" charset="0"/>
              <a:buChar char="•"/>
            </a:pPr>
            <a:r>
              <a:rPr lang="en-US" sz="1200" dirty="0">
                <a:solidFill>
                  <a:schemeClr val="bg1"/>
                </a:solidFill>
              </a:rPr>
              <a:t>Use powerful data transformation capabilities </a:t>
            </a:r>
          </a:p>
          <a:p>
            <a:pPr marL="214313" indent="-214313">
              <a:spcBef>
                <a:spcPts val="225"/>
              </a:spcBef>
              <a:spcAft>
                <a:spcPts val="225"/>
              </a:spcAft>
              <a:buFont typeface="Arial" panose="020B0604020202020204" pitchFamily="34" charset="0"/>
              <a:buChar char="•"/>
            </a:pPr>
            <a:r>
              <a:rPr lang="en-US" sz="1200" dirty="0">
                <a:solidFill>
                  <a:schemeClr val="bg1"/>
                </a:solidFill>
              </a:rPr>
              <a:t>ML infused Smart Job Clustering, Smart Job Assist and automated job sequencing</a:t>
            </a:r>
          </a:p>
          <a:p>
            <a:pPr marL="214313" indent="-214313">
              <a:spcBef>
                <a:spcPts val="225"/>
              </a:spcBef>
              <a:spcAft>
                <a:spcPts val="225"/>
              </a:spcAft>
              <a:buFont typeface="Arial" panose="020B0604020202020204" pitchFamily="34" charset="0"/>
              <a:buChar char="•"/>
            </a:pPr>
            <a:r>
              <a:rPr lang="en-US" sz="1200" dirty="0">
                <a:solidFill>
                  <a:schemeClr val="bg1"/>
                </a:solidFill>
              </a:rPr>
              <a:t>Design once, run on any-cloud using Kafka</a:t>
            </a:r>
          </a:p>
          <a:p>
            <a:pPr marL="214313" indent="-214313">
              <a:spcBef>
                <a:spcPts val="225"/>
              </a:spcBef>
              <a:spcAft>
                <a:spcPts val="225"/>
              </a:spcAft>
              <a:buFont typeface="Arial" panose="020B0604020202020204" pitchFamily="34" charset="0"/>
              <a:buChar char="•"/>
            </a:pPr>
            <a:r>
              <a:rPr lang="en-IE" sz="1200" dirty="0">
                <a:solidFill>
                  <a:schemeClr val="bg1"/>
                </a:solidFill>
              </a:rPr>
              <a:t>Remotely execute job for co-located access to data, satisfy geo-political requirements and save costs</a:t>
            </a:r>
          </a:p>
          <a:p>
            <a:pPr marL="214313" indent="-214313">
              <a:spcBef>
                <a:spcPts val="225"/>
              </a:spcBef>
              <a:spcAft>
                <a:spcPts val="225"/>
              </a:spcAft>
              <a:buFont typeface="Arial" panose="020B0604020202020204" pitchFamily="34" charset="0"/>
              <a:buChar char="•"/>
            </a:pPr>
            <a:r>
              <a:rPr lang="en-IE" sz="1200" dirty="0">
                <a:solidFill>
                  <a:schemeClr val="bg1"/>
                </a:solidFill>
              </a:rPr>
              <a:t>In-line data quality and governance to build trusted data </a:t>
            </a:r>
            <a:r>
              <a:rPr lang="en-US" sz="1200" dirty="0">
                <a:solidFill>
                  <a:schemeClr val="bg1"/>
                </a:solidFill>
              </a:rPr>
              <a:t>when the data is being delivered to a target environment such as a data lake</a:t>
            </a:r>
          </a:p>
          <a:p>
            <a:pPr marL="214313" indent="-214313">
              <a:spcBef>
                <a:spcPts val="225"/>
              </a:spcBef>
              <a:spcAft>
                <a:spcPts val="225"/>
              </a:spcAft>
              <a:buFont typeface="Arial" panose="020B0604020202020204" pitchFamily="34" charset="0"/>
              <a:buChar char="•"/>
            </a:pPr>
            <a:r>
              <a:rPr lang="en-IE" sz="1200" dirty="0">
                <a:solidFill>
                  <a:schemeClr val="bg1"/>
                </a:solidFill>
              </a:rPr>
              <a:t>Create CI/CD pipelines with GitHub</a:t>
            </a:r>
            <a:endParaRPr lang="en-US" sz="1200" dirty="0">
              <a:solidFill>
                <a:schemeClr val="bg1"/>
              </a:solidFill>
            </a:endParaRPr>
          </a:p>
        </p:txBody>
      </p:sp>
      <p:sp>
        <p:nvSpPr>
          <p:cNvPr id="2" name="Footer Placeholder 1">
            <a:extLst>
              <a:ext uri="{FF2B5EF4-FFF2-40B4-BE49-F238E27FC236}">
                <a16:creationId xmlns:a16="http://schemas.microsoft.com/office/drawing/2014/main" id="{BFB89C4E-761E-A645-AAAE-66066D2E3623}"/>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2D6633D9-EE1F-1B41-B030-12E1ABBE85EE}"/>
              </a:ext>
            </a:extLst>
          </p:cNvPr>
          <p:cNvSpPr>
            <a:spLocks noGrp="1"/>
          </p:cNvSpPr>
          <p:nvPr>
            <p:ph type="sldNum" sz="quarter" idx="11"/>
          </p:nvPr>
        </p:nvSpPr>
        <p:spPr/>
        <p:txBody>
          <a:bodyPr/>
          <a:lstStyle/>
          <a:p>
            <a:fld id="{59395FB3-9C97-154F-86B2-7E381B951268}" type="slidenum">
              <a:rPr lang="en-US" smtClean="0"/>
              <a:pPr/>
              <a:t>62</a:t>
            </a:fld>
            <a:endParaRPr lang="en-US" dirty="0"/>
          </a:p>
        </p:txBody>
      </p:sp>
      <p:pic>
        <p:nvPicPr>
          <p:cNvPr id="9" name="Picture 8">
            <a:extLst>
              <a:ext uri="{FF2B5EF4-FFF2-40B4-BE49-F238E27FC236}">
                <a16:creationId xmlns:a16="http://schemas.microsoft.com/office/drawing/2014/main" id="{182125BE-7B4C-174A-8AF4-AC162404F61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803120" y="2840211"/>
            <a:ext cx="3844730" cy="2097549"/>
          </a:xfrm>
          <a:prstGeom prst="rect">
            <a:avLst/>
          </a:prstGeom>
          <a:noFill/>
          <a:ln>
            <a:noFill/>
          </a:ln>
        </p:spPr>
      </p:pic>
    </p:spTree>
    <p:extLst>
      <p:ext uri="{BB962C8B-B14F-4D97-AF65-F5344CB8AC3E}">
        <p14:creationId xmlns:p14="http://schemas.microsoft.com/office/powerpoint/2010/main" val="3866958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3904999-47DB-B942-B66B-BD5801ABADE0}"/>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610819"/>
          </a:xfrm>
        </p:spPr>
        <p:txBody>
          <a:bodyPr/>
          <a:lstStyle/>
          <a:p>
            <a:r>
              <a:rPr lang="en-US" dirty="0"/>
              <a:t>CPD Organize</a:t>
            </a:r>
            <a:br>
              <a:rPr lang="en-US" dirty="0"/>
            </a:br>
            <a:r>
              <a:rPr lang="en-US" sz="1800" dirty="0"/>
              <a:t>Open Source Software Management</a:t>
            </a:r>
          </a:p>
        </p:txBody>
      </p:sp>
      <p:pic>
        <p:nvPicPr>
          <p:cNvPr id="2052" name="Picture 4" descr="C:\Users\BURTVI~1\AppData\Local\Temp\SNAGHTML70419b64.PNG">
            <a:extLst>
              <a:ext uri="{FF2B5EF4-FFF2-40B4-BE49-F238E27FC236}">
                <a16:creationId xmlns:a16="http://schemas.microsoft.com/office/drawing/2014/main" id="{2B2522EE-1BFA-4326-A964-B0B3AFEFC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811" y="1316740"/>
            <a:ext cx="5159455" cy="28569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2F5BB9-32B8-4613-B270-DADDE1A559EF}"/>
              </a:ext>
            </a:extLst>
          </p:cNvPr>
          <p:cNvSpPr txBox="1"/>
          <p:nvPr/>
        </p:nvSpPr>
        <p:spPr>
          <a:xfrm>
            <a:off x="365760" y="1097280"/>
            <a:ext cx="3334902" cy="3610476"/>
          </a:xfrm>
          <a:prstGeom prst="rect">
            <a:avLst/>
          </a:prstGeom>
          <a:noFill/>
        </p:spPr>
        <p:txBody>
          <a:bodyPr wrap="square" rtlCol="0">
            <a:spAutoFit/>
          </a:bodyPr>
          <a:lstStyle/>
          <a:p>
            <a:pPr defTabSz="342892">
              <a:spcAft>
                <a:spcPts val="225"/>
              </a:spcAft>
              <a:buClr>
                <a:schemeClr val="accent1">
                  <a:lumMod val="50000"/>
                </a:schemeClr>
              </a:buClr>
              <a:defRPr/>
            </a:pPr>
            <a:r>
              <a:rPr lang="en-US" b="1" dirty="0">
                <a:solidFill>
                  <a:schemeClr val="accent1">
                    <a:lumMod val="50000"/>
                  </a:schemeClr>
                </a:solidFill>
              </a:rPr>
              <a:t>Open Source Software Management is:</a:t>
            </a:r>
          </a:p>
          <a:p>
            <a:pPr marL="257175" indent="-257175" defTabSz="685800">
              <a:spcBef>
                <a:spcPts val="225"/>
              </a:spcBef>
              <a:spcAft>
                <a:spcPts val="225"/>
              </a:spcAft>
              <a:buFont typeface="Arial" panose="020B0604020202020204" pitchFamily="34" charset="0"/>
              <a:buChar char="•"/>
              <a:defRPr/>
            </a:pPr>
            <a:r>
              <a:rPr lang="en-IN" dirty="0">
                <a:solidFill>
                  <a:srgbClr val="010000"/>
                </a:solidFill>
                <a:cs typeface="Calibri"/>
              </a:rPr>
              <a:t>A </a:t>
            </a:r>
            <a:r>
              <a:rPr lang="en-IN" i="1" dirty="0">
                <a:solidFill>
                  <a:srgbClr val="010000"/>
                </a:solidFill>
                <a:cs typeface="Calibri"/>
              </a:rPr>
              <a:t>centralized inventory </a:t>
            </a:r>
            <a:r>
              <a:rPr lang="en-IN" dirty="0">
                <a:solidFill>
                  <a:srgbClr val="010000"/>
                </a:solidFill>
                <a:cs typeface="Calibri"/>
              </a:rPr>
              <a:t>of approved open source packages to ensure code quality &amp; security</a:t>
            </a:r>
          </a:p>
          <a:p>
            <a:pPr marL="257175" indent="-257175" defTabSz="685800">
              <a:spcBef>
                <a:spcPts val="225"/>
              </a:spcBef>
              <a:spcAft>
                <a:spcPts val="225"/>
              </a:spcAft>
              <a:buFont typeface="Arial" panose="020B0604020202020204" pitchFamily="34" charset="0"/>
              <a:buChar char="•"/>
              <a:defRPr/>
            </a:pPr>
            <a:r>
              <a:rPr lang="en-IN" dirty="0">
                <a:solidFill>
                  <a:srgbClr val="010000"/>
                </a:solidFill>
                <a:cs typeface="Calibri"/>
              </a:rPr>
              <a:t>A  vehicle for </a:t>
            </a:r>
            <a:r>
              <a:rPr lang="en-IN" i="1" dirty="0">
                <a:solidFill>
                  <a:srgbClr val="010000"/>
                </a:solidFill>
                <a:cs typeface="Calibri"/>
              </a:rPr>
              <a:t>self-service open source consumption </a:t>
            </a:r>
            <a:r>
              <a:rPr lang="en-IN" dirty="0">
                <a:solidFill>
                  <a:srgbClr val="010000"/>
                </a:solidFill>
                <a:cs typeface="Calibri"/>
              </a:rPr>
              <a:t>and workflow requests for developers</a:t>
            </a:r>
          </a:p>
          <a:p>
            <a:pPr marL="257175" indent="-257175">
              <a:spcBef>
                <a:spcPts val="225"/>
              </a:spcBef>
              <a:spcAft>
                <a:spcPts val="225"/>
              </a:spcAft>
              <a:buFont typeface="Arial" panose="020B0604020202020204" pitchFamily="34" charset="0"/>
              <a:buChar char="•"/>
              <a:defRPr/>
            </a:pPr>
            <a:r>
              <a:rPr lang="en-IN" dirty="0">
                <a:solidFill>
                  <a:srgbClr val="010000"/>
                </a:solidFill>
                <a:cs typeface="Calibri"/>
              </a:rPr>
              <a:t>A </a:t>
            </a:r>
            <a:r>
              <a:rPr lang="en-IN" i="1" dirty="0">
                <a:solidFill>
                  <a:srgbClr val="010000"/>
                </a:solidFill>
                <a:cs typeface="Calibri"/>
              </a:rPr>
              <a:t>correlation of vulnerabilities </a:t>
            </a:r>
            <a:r>
              <a:rPr lang="en-IN" dirty="0">
                <a:solidFill>
                  <a:srgbClr val="010000"/>
                </a:solidFill>
                <a:cs typeface="Calibri"/>
              </a:rPr>
              <a:t>across open source portfolio: highlight security risks </a:t>
            </a:r>
          </a:p>
          <a:p>
            <a:pPr marL="257175" indent="-257175">
              <a:spcBef>
                <a:spcPts val="225"/>
              </a:spcBef>
              <a:spcAft>
                <a:spcPts val="225"/>
              </a:spcAft>
              <a:buFont typeface="Arial" panose="020B0604020202020204" pitchFamily="34" charset="0"/>
              <a:buChar char="•"/>
              <a:defRPr/>
            </a:pPr>
            <a:r>
              <a:rPr lang="en-IN" i="1" dirty="0">
                <a:solidFill>
                  <a:srgbClr val="010000"/>
                </a:solidFill>
                <a:cs typeface="Calibri"/>
              </a:rPr>
              <a:t>An infusion of collaboration </a:t>
            </a:r>
            <a:r>
              <a:rPr lang="en-IN" dirty="0">
                <a:solidFill>
                  <a:srgbClr val="010000"/>
                </a:solidFill>
                <a:cs typeface="Calibri"/>
              </a:rPr>
              <a:t>by allowing developers to rate and comment on opensource packages</a:t>
            </a:r>
          </a:p>
          <a:p>
            <a:pPr marL="257175" indent="-257175">
              <a:lnSpc>
                <a:spcPct val="90000"/>
              </a:lnSpc>
              <a:spcBef>
                <a:spcPts val="225"/>
              </a:spcBef>
              <a:spcAft>
                <a:spcPts val="225"/>
              </a:spcAft>
              <a:buFont typeface="Arial" panose="020B0604020202020204" pitchFamily="34" charset="0"/>
              <a:buChar char="•"/>
              <a:defRPr/>
            </a:pPr>
            <a:r>
              <a:rPr lang="en-IN" i="1" dirty="0">
                <a:solidFill>
                  <a:srgbClr val="010000"/>
                </a:solidFill>
                <a:cs typeface="Calibri"/>
              </a:rPr>
              <a:t>A set of dashboards </a:t>
            </a:r>
            <a:r>
              <a:rPr lang="en-IN" dirty="0">
                <a:solidFill>
                  <a:srgbClr val="010000"/>
                </a:solidFill>
                <a:cs typeface="Calibri"/>
              </a:rPr>
              <a:t>for CIOs to manage risks and accelerate innovation with OSS</a:t>
            </a:r>
            <a:endParaRPr lang="en-US" b="1" dirty="0">
              <a:solidFill>
                <a:schemeClr val="accent1">
                  <a:lumMod val="50000"/>
                </a:schemeClr>
              </a:solidFill>
            </a:endParaRPr>
          </a:p>
        </p:txBody>
      </p:sp>
      <p:pic>
        <p:nvPicPr>
          <p:cNvPr id="7" name="Picture 6">
            <a:extLst>
              <a:ext uri="{FF2B5EF4-FFF2-40B4-BE49-F238E27FC236}">
                <a16:creationId xmlns:a16="http://schemas.microsoft.com/office/drawing/2014/main" id="{19D7CEDC-466C-483A-A45D-2E3F95A62E3B}"/>
              </a:ext>
            </a:extLst>
          </p:cNvPr>
          <p:cNvPicPr>
            <a:picLocks noChangeAspect="1"/>
          </p:cNvPicPr>
          <p:nvPr/>
        </p:nvPicPr>
        <p:blipFill>
          <a:blip r:embed="rId4"/>
          <a:srcRect/>
          <a:stretch/>
        </p:blipFill>
        <p:spPr>
          <a:xfrm>
            <a:off x="5273771" y="2872735"/>
            <a:ext cx="3313017" cy="186357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Footer Placeholder 1">
            <a:extLst>
              <a:ext uri="{FF2B5EF4-FFF2-40B4-BE49-F238E27FC236}">
                <a16:creationId xmlns:a16="http://schemas.microsoft.com/office/drawing/2014/main" id="{50FC525E-5DA1-7647-AD9F-1E408142BB72}"/>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46291B1B-A35D-B743-B4F4-968BF69E671E}"/>
              </a:ext>
            </a:extLst>
          </p:cNvPr>
          <p:cNvSpPr>
            <a:spLocks noGrp="1"/>
          </p:cNvSpPr>
          <p:nvPr>
            <p:ph type="sldNum" sz="quarter" idx="11"/>
          </p:nvPr>
        </p:nvSpPr>
        <p:spPr/>
        <p:txBody>
          <a:bodyPr/>
          <a:lstStyle/>
          <a:p>
            <a:fld id="{59395FB3-9C97-154F-86B2-7E381B951268}" type="slidenum">
              <a:rPr lang="en-US" smtClean="0"/>
              <a:pPr/>
              <a:t>63</a:t>
            </a:fld>
            <a:endParaRPr lang="en-US" dirty="0"/>
          </a:p>
        </p:txBody>
      </p:sp>
      <p:pic>
        <p:nvPicPr>
          <p:cNvPr id="9" name="Picture 8">
            <a:extLst>
              <a:ext uri="{FF2B5EF4-FFF2-40B4-BE49-F238E27FC236}">
                <a16:creationId xmlns:a16="http://schemas.microsoft.com/office/drawing/2014/main" id="{1CCCFBB3-3A23-7B42-B3F8-5F937770ED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6788" y="97972"/>
            <a:ext cx="402091" cy="402091"/>
          </a:xfrm>
          <a:prstGeom prst="rect">
            <a:avLst/>
          </a:prstGeom>
        </p:spPr>
      </p:pic>
    </p:spTree>
    <p:extLst>
      <p:ext uri="{BB962C8B-B14F-4D97-AF65-F5344CB8AC3E}">
        <p14:creationId xmlns:p14="http://schemas.microsoft.com/office/powerpoint/2010/main" val="3434874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8A56A84-9F0A-7640-BCC9-EDBA4C903A9C}"/>
              </a:ext>
            </a:extLst>
          </p:cNvPr>
          <p:cNvSpPr/>
          <p:nvPr/>
        </p:nvSpPr>
        <p:spPr bwMode="auto">
          <a:xfrm>
            <a:off x="210311"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 name="Title 4">
            <a:extLst>
              <a:ext uri="{FF2B5EF4-FFF2-40B4-BE49-F238E27FC236}">
                <a16:creationId xmlns:a16="http://schemas.microsoft.com/office/drawing/2014/main" id="{8A5A215F-55C3-0A4F-A709-5159B9AF5B50}"/>
              </a:ext>
            </a:extLst>
          </p:cNvPr>
          <p:cNvSpPr>
            <a:spLocks noGrp="1"/>
          </p:cNvSpPr>
          <p:nvPr>
            <p:ph type="title" idx="4294967295"/>
          </p:nvPr>
        </p:nvSpPr>
        <p:spPr>
          <a:xfrm>
            <a:off x="210311" y="201168"/>
            <a:ext cx="8783669" cy="624096"/>
          </a:xfrm>
        </p:spPr>
        <p:txBody>
          <a:bodyPr/>
          <a:lstStyle/>
          <a:p>
            <a:r>
              <a:rPr lang="en-US" dirty="0"/>
              <a:t>CPD Organize</a:t>
            </a:r>
            <a:br>
              <a:rPr lang="en-US" dirty="0"/>
            </a:br>
            <a:r>
              <a:rPr lang="en-US" sz="1800" dirty="0"/>
              <a:t>Master Data Connect</a:t>
            </a:r>
          </a:p>
        </p:txBody>
      </p:sp>
      <p:sp>
        <p:nvSpPr>
          <p:cNvPr id="6" name="TextBox 5">
            <a:extLst>
              <a:ext uri="{FF2B5EF4-FFF2-40B4-BE49-F238E27FC236}">
                <a16:creationId xmlns:a16="http://schemas.microsoft.com/office/drawing/2014/main" id="{1B2F5BB9-32B8-4613-B270-DADDE1A559EF}"/>
              </a:ext>
            </a:extLst>
          </p:cNvPr>
          <p:cNvSpPr txBox="1"/>
          <p:nvPr/>
        </p:nvSpPr>
        <p:spPr>
          <a:xfrm>
            <a:off x="365760" y="1097280"/>
            <a:ext cx="4902041" cy="3577903"/>
          </a:xfrm>
          <a:prstGeom prst="rect">
            <a:avLst/>
          </a:prstGeom>
          <a:noFill/>
        </p:spPr>
        <p:txBody>
          <a:bodyPr wrap="square" rtlCol="0">
            <a:spAutoFit/>
          </a:bodyPr>
          <a:lstStyle/>
          <a:p>
            <a:pPr defTabSz="342892">
              <a:spcBef>
                <a:spcPts val="450"/>
              </a:spcBef>
              <a:spcAft>
                <a:spcPts val="450"/>
              </a:spcAft>
              <a:buClr>
                <a:schemeClr val="accent1">
                  <a:lumMod val="50000"/>
                </a:schemeClr>
              </a:buClr>
              <a:defRPr/>
            </a:pPr>
            <a:r>
              <a:rPr lang="en-US" b="1" dirty="0">
                <a:solidFill>
                  <a:schemeClr val="accent1">
                    <a:lumMod val="50000"/>
                  </a:schemeClr>
                </a:solidFill>
              </a:rPr>
              <a:t>Master Data Connect </a:t>
            </a:r>
            <a:r>
              <a:rPr lang="en-US" dirty="0">
                <a:solidFill>
                  <a:srgbClr val="010000"/>
                </a:solidFill>
                <a:cs typeface="Calibri"/>
              </a:rPr>
              <a:t>is an extension of:</a:t>
            </a:r>
          </a:p>
          <a:p>
            <a:pPr marL="214313" indent="-214313" defTabSz="342892">
              <a:spcBef>
                <a:spcPts val="225"/>
              </a:spcBef>
              <a:spcAft>
                <a:spcPts val="225"/>
              </a:spcAft>
              <a:buClr>
                <a:schemeClr val="accent1">
                  <a:lumMod val="50000"/>
                </a:schemeClr>
              </a:buClr>
              <a:buFont typeface="Wingdings" panose="05000000000000000000" pitchFamily="2" charset="2"/>
              <a:buChar char="ü"/>
              <a:defRPr/>
            </a:pPr>
            <a:r>
              <a:rPr lang="en-US" dirty="0">
                <a:solidFill>
                  <a:srgbClr val="010000"/>
                </a:solidFill>
                <a:cs typeface="Calibri"/>
              </a:rPr>
              <a:t>IBM Master Data Management Advanced Edition</a:t>
            </a:r>
          </a:p>
          <a:p>
            <a:pPr marL="214313" indent="-214313" defTabSz="342892">
              <a:spcBef>
                <a:spcPts val="225"/>
              </a:spcBef>
              <a:spcAft>
                <a:spcPts val="225"/>
              </a:spcAft>
              <a:buClr>
                <a:schemeClr val="accent1">
                  <a:lumMod val="50000"/>
                </a:schemeClr>
              </a:buClr>
              <a:buFont typeface="Wingdings" panose="05000000000000000000" pitchFamily="2" charset="2"/>
              <a:buChar char="ü"/>
              <a:defRPr/>
            </a:pPr>
            <a:r>
              <a:rPr lang="en-US" dirty="0">
                <a:solidFill>
                  <a:srgbClr val="010000"/>
                </a:solidFill>
                <a:cs typeface="Calibri"/>
              </a:rPr>
              <a:t>IBM Master Data Management Standard Edition</a:t>
            </a:r>
          </a:p>
          <a:p>
            <a:pPr defTabSz="342892">
              <a:spcBef>
                <a:spcPts val="225"/>
              </a:spcBef>
              <a:spcAft>
                <a:spcPts val="225"/>
              </a:spcAft>
              <a:buClr>
                <a:schemeClr val="accent1">
                  <a:lumMod val="50000"/>
                </a:schemeClr>
              </a:buClr>
              <a:defRPr/>
            </a:pPr>
            <a:r>
              <a:rPr lang="en-US" dirty="0">
                <a:solidFill>
                  <a:srgbClr val="010000"/>
                </a:solidFill>
                <a:cs typeface="Calibri"/>
              </a:rPr>
              <a:t>Services the majority of the MDM system workload - specifically reading MDM data.</a:t>
            </a:r>
          </a:p>
          <a:p>
            <a:pPr defTabSz="342892">
              <a:spcBef>
                <a:spcPts val="225"/>
              </a:spcBef>
              <a:spcAft>
                <a:spcPts val="225"/>
              </a:spcAft>
              <a:buClr>
                <a:schemeClr val="accent1">
                  <a:lumMod val="50000"/>
                </a:schemeClr>
              </a:buClr>
              <a:defRPr/>
            </a:pPr>
            <a:r>
              <a:rPr lang="en-US" dirty="0">
                <a:solidFill>
                  <a:srgbClr val="010000"/>
                </a:solidFill>
                <a:cs typeface="Calibri"/>
              </a:rPr>
              <a:t>Provides clients the opportunity to deploy a read-only instance of their master data entities on Cloud Pak for Data.</a:t>
            </a:r>
          </a:p>
          <a:p>
            <a:pPr defTabSz="257175">
              <a:spcBef>
                <a:spcPts val="619"/>
              </a:spcBef>
              <a:spcAft>
                <a:spcPts val="338"/>
              </a:spcAft>
              <a:defRPr/>
            </a:pPr>
            <a:r>
              <a:rPr lang="en-US" dirty="0">
                <a:solidFill>
                  <a:srgbClr val="010000"/>
                </a:solidFill>
                <a:cs typeface="Calibri"/>
              </a:rPr>
              <a:t>Majority (typically 80%-95%) of MDM workload is read/inquiry.            </a:t>
            </a:r>
          </a:p>
          <a:p>
            <a:pPr defTabSz="257175">
              <a:spcBef>
                <a:spcPts val="619"/>
              </a:spcBef>
              <a:spcAft>
                <a:spcPts val="338"/>
              </a:spcAft>
              <a:defRPr/>
            </a:pPr>
            <a:r>
              <a:rPr lang="en-US" dirty="0">
                <a:solidFill>
                  <a:srgbClr val="010000"/>
                </a:solidFill>
                <a:cs typeface="Calibri"/>
              </a:rPr>
              <a:t>Mastered entities represent the highest quality data enterprises have about key domains like person, patient or organization.</a:t>
            </a:r>
          </a:p>
          <a:p>
            <a:pPr defTabSz="257175">
              <a:spcBef>
                <a:spcPts val="619"/>
              </a:spcBef>
              <a:spcAft>
                <a:spcPts val="338"/>
              </a:spcAft>
              <a:defRPr/>
            </a:pPr>
            <a:r>
              <a:rPr lang="en-US" dirty="0">
                <a:solidFill>
                  <a:srgbClr val="010000"/>
                </a:solidFill>
                <a:cs typeface="Calibri"/>
              </a:rPr>
              <a:t>Connect master data to your applications via RESTful APIs or IBM App Connect.</a:t>
            </a:r>
            <a:endParaRPr lang="en-US" b="1" dirty="0">
              <a:solidFill>
                <a:schemeClr val="accent1">
                  <a:lumMod val="50000"/>
                </a:schemeClr>
              </a:solidFill>
            </a:endParaRPr>
          </a:p>
        </p:txBody>
      </p:sp>
      <p:pic>
        <p:nvPicPr>
          <p:cNvPr id="91" name="Picture 90">
            <a:extLst>
              <a:ext uri="{FF2B5EF4-FFF2-40B4-BE49-F238E27FC236}">
                <a16:creationId xmlns:a16="http://schemas.microsoft.com/office/drawing/2014/main" id="{CB583C18-CBE9-484B-B6A2-62B67D274E7F}"/>
              </a:ext>
            </a:extLst>
          </p:cNvPr>
          <p:cNvPicPr>
            <a:picLocks noChangeAspect="1"/>
          </p:cNvPicPr>
          <p:nvPr/>
        </p:nvPicPr>
        <p:blipFill>
          <a:blip r:embed="rId3"/>
          <a:stretch>
            <a:fillRect/>
          </a:stretch>
        </p:blipFill>
        <p:spPr>
          <a:xfrm>
            <a:off x="5283544" y="1123943"/>
            <a:ext cx="3617503" cy="35776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Footer Placeholder 1">
            <a:extLst>
              <a:ext uri="{FF2B5EF4-FFF2-40B4-BE49-F238E27FC236}">
                <a16:creationId xmlns:a16="http://schemas.microsoft.com/office/drawing/2014/main" id="{87DF4154-C8C9-1B48-AEF8-58FA2D2E2A30}"/>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4809B35C-5F60-4944-B08E-70341AE1F3EC}"/>
              </a:ext>
            </a:extLst>
          </p:cNvPr>
          <p:cNvSpPr>
            <a:spLocks noGrp="1"/>
          </p:cNvSpPr>
          <p:nvPr>
            <p:ph type="sldNum" sz="quarter" idx="11"/>
          </p:nvPr>
        </p:nvSpPr>
        <p:spPr/>
        <p:txBody>
          <a:bodyPr/>
          <a:lstStyle/>
          <a:p>
            <a:fld id="{59395FB3-9C97-154F-86B2-7E381B951268}" type="slidenum">
              <a:rPr lang="en-US" smtClean="0"/>
              <a:pPr/>
              <a:t>64</a:t>
            </a:fld>
            <a:endParaRPr lang="en-US" dirty="0"/>
          </a:p>
        </p:txBody>
      </p:sp>
      <p:pic>
        <p:nvPicPr>
          <p:cNvPr id="8" name="Picture 7">
            <a:extLst>
              <a:ext uri="{FF2B5EF4-FFF2-40B4-BE49-F238E27FC236}">
                <a16:creationId xmlns:a16="http://schemas.microsoft.com/office/drawing/2014/main" id="{AA1F6821-8B3C-6442-8973-25F520089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6788" y="97972"/>
            <a:ext cx="402091" cy="402091"/>
          </a:xfrm>
          <a:prstGeom prst="rect">
            <a:avLst/>
          </a:prstGeom>
        </p:spPr>
      </p:pic>
    </p:spTree>
    <p:extLst>
      <p:ext uri="{BB962C8B-B14F-4D97-AF65-F5344CB8AC3E}">
        <p14:creationId xmlns:p14="http://schemas.microsoft.com/office/powerpoint/2010/main" val="2246211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Rectangle 15"/>
          <p:cNvSpPr>
            <a:spLocks noGrp="1" noChangeArrowheads="1"/>
          </p:cNvSpPr>
          <p:nvPr>
            <p:ph type="title" idx="4294967295"/>
          </p:nvPr>
        </p:nvSpPr>
        <p:spPr>
          <a:xfrm>
            <a:off x="210311" y="201168"/>
            <a:ext cx="8783669" cy="530352"/>
          </a:xfrm>
        </p:spPr>
        <p:txBody>
          <a:bodyPr/>
          <a:lstStyle/>
          <a:p>
            <a:pPr eaLnBrk="1" hangingPunct="1"/>
            <a:r>
              <a:rPr lang="en-US" sz="2100" dirty="0"/>
              <a:t>IBM Analytics Modernization Workshop</a:t>
            </a:r>
            <a:br>
              <a:rPr lang="en-US" dirty="0"/>
            </a:br>
            <a:endParaRPr lang="en-US" sz="1800" dirty="0"/>
          </a:p>
        </p:txBody>
      </p:sp>
      <p:graphicFrame>
        <p:nvGraphicFramePr>
          <p:cNvPr id="4" name="Table 3">
            <a:extLst>
              <a:ext uri="{FF2B5EF4-FFF2-40B4-BE49-F238E27FC236}">
                <a16:creationId xmlns:a16="http://schemas.microsoft.com/office/drawing/2014/main" id="{E101BEC2-72B9-42D3-B1DF-2F9CC375C403}"/>
              </a:ext>
            </a:extLst>
          </p:cNvPr>
          <p:cNvGraphicFramePr>
            <a:graphicFrameLocks noGrp="1"/>
          </p:cNvGraphicFramePr>
          <p:nvPr/>
        </p:nvGraphicFramePr>
        <p:xfrm>
          <a:off x="1177290" y="1337310"/>
          <a:ext cx="6069330" cy="3154680"/>
        </p:xfrm>
        <a:graphic>
          <a:graphicData uri="http://schemas.openxmlformats.org/drawingml/2006/table">
            <a:tbl>
              <a:tblPr firstRow="1" bandRow="1">
                <a:effectLst>
                  <a:outerShdw blurRad="50800" dist="63500" dir="2700000" algn="tl" rotWithShape="0">
                    <a:prstClr val="black">
                      <a:alpha val="40000"/>
                    </a:prstClr>
                  </a:outerShdw>
                </a:effectLst>
                <a:tableStyleId>{2D5ABB26-0587-4C30-8999-92F81FD0307C}</a:tableStyleId>
              </a:tblPr>
              <a:tblGrid>
                <a:gridCol w="4457700">
                  <a:extLst>
                    <a:ext uri="{9D8B030D-6E8A-4147-A177-3AD203B41FA5}">
                      <a16:colId xmlns:a16="http://schemas.microsoft.com/office/drawing/2014/main" val="1193564226"/>
                    </a:ext>
                  </a:extLst>
                </a:gridCol>
                <a:gridCol w="1611630">
                  <a:extLst>
                    <a:ext uri="{9D8B030D-6E8A-4147-A177-3AD203B41FA5}">
                      <a16:colId xmlns:a16="http://schemas.microsoft.com/office/drawing/2014/main" val="2410915508"/>
                    </a:ext>
                  </a:extLst>
                </a:gridCol>
              </a:tblGrid>
              <a:tr h="685800">
                <a:tc>
                  <a:txBody>
                    <a:bodyPr/>
                    <a:lstStyle/>
                    <a:p>
                      <a:pPr marL="457200" indent="-457200">
                        <a:buFont typeface="Arial" panose="020B0604020202020204" pitchFamily="34" charset="0"/>
                        <a:buChar char="•"/>
                      </a:pPr>
                      <a:r>
                        <a:rPr lang="en-US" sz="1800" dirty="0">
                          <a:solidFill>
                            <a:schemeClr val="accent5">
                              <a:lumMod val="10000"/>
                            </a:schemeClr>
                          </a:solidFill>
                        </a:rPr>
                        <a:t>Introduction</a:t>
                      </a:r>
                    </a:p>
                    <a:p>
                      <a:pPr marL="457200" indent="-457200">
                        <a:buFont typeface="Arial" panose="020B0604020202020204" pitchFamily="34" charset="0"/>
                        <a:buChar char="•"/>
                      </a:pPr>
                      <a:r>
                        <a:rPr lang="en-US" sz="1800" dirty="0">
                          <a:solidFill>
                            <a:schemeClr val="accent5">
                              <a:lumMod val="10000"/>
                            </a:schemeClr>
                          </a:solidFill>
                        </a:rPr>
                        <a:t>Business Use Case</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01</a:t>
                      </a:r>
                    </a:p>
                    <a:p>
                      <a:pPr marL="457200" indent="-457200">
                        <a:buFont typeface="Arial" panose="020B0604020202020204" pitchFamily="34" charset="0"/>
                        <a:buChar char="•"/>
                      </a:pPr>
                      <a:r>
                        <a:rPr lang="en-US" sz="1800" dirty="0">
                          <a:solidFill>
                            <a:schemeClr val="accent5">
                              <a:lumMod val="10000"/>
                            </a:schemeClr>
                          </a:solidFill>
                        </a:rPr>
                        <a:t>Lab 02</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2523556346"/>
                  </a:ext>
                </a:extLst>
              </a:tr>
              <a:tr h="960120">
                <a:tc>
                  <a:txBody>
                    <a:bodyPr/>
                    <a:lstStyle/>
                    <a:p>
                      <a:pPr marL="457200" indent="-457200">
                        <a:buFont typeface="Arial" panose="020B0604020202020204" pitchFamily="34" charset="0"/>
                        <a:buChar char="•"/>
                      </a:pPr>
                      <a:r>
                        <a:rPr lang="en-US" sz="1800" dirty="0">
                          <a:solidFill>
                            <a:schemeClr val="accent5">
                              <a:lumMod val="10000"/>
                            </a:schemeClr>
                          </a:solidFill>
                        </a:rPr>
                        <a:t>Collect: Connect</a:t>
                      </a:r>
                    </a:p>
                    <a:p>
                      <a:pPr marL="457200" indent="-457200">
                        <a:buFont typeface="Arial" panose="020B0604020202020204" pitchFamily="34" charset="0"/>
                        <a:buChar char="•"/>
                      </a:pPr>
                      <a:r>
                        <a:rPr lang="en-US" sz="1800" dirty="0">
                          <a:solidFill>
                            <a:schemeClr val="accent5">
                              <a:lumMod val="10000"/>
                            </a:schemeClr>
                          </a:solidFill>
                        </a:rPr>
                        <a:t>Organize</a:t>
                      </a:r>
                    </a:p>
                    <a:p>
                      <a:pPr marL="457200" indent="-457200">
                        <a:buFont typeface="Arial" panose="020B0604020202020204" pitchFamily="34" charset="0"/>
                        <a:buChar char="•"/>
                      </a:pPr>
                      <a:r>
                        <a:rPr lang="en-US" sz="1800" dirty="0">
                          <a:solidFill>
                            <a:schemeClr val="accent5">
                              <a:lumMod val="10000"/>
                            </a:schemeClr>
                          </a:solidFill>
                        </a:rPr>
                        <a:t>Collect: Virtualize</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03</a:t>
                      </a:r>
                    </a:p>
                    <a:p>
                      <a:pPr marL="457200" indent="-457200">
                        <a:buFont typeface="Arial" panose="020B0604020202020204" pitchFamily="34" charset="0"/>
                        <a:buChar char="•"/>
                      </a:pPr>
                      <a:r>
                        <a:rPr lang="en-US" sz="1800" dirty="0">
                          <a:solidFill>
                            <a:schemeClr val="accent5">
                              <a:lumMod val="10000"/>
                            </a:schemeClr>
                          </a:solidFill>
                        </a:rPr>
                        <a:t>Lab 04</a:t>
                      </a:r>
                    </a:p>
                    <a:p>
                      <a:pPr marL="457200" indent="-457200">
                        <a:buFont typeface="Arial" panose="020B0604020202020204" pitchFamily="34" charset="0"/>
                        <a:buChar char="•"/>
                      </a:pPr>
                      <a:r>
                        <a:rPr lang="en-US" sz="1800" dirty="0">
                          <a:solidFill>
                            <a:schemeClr val="accent5">
                              <a:lumMod val="10000"/>
                            </a:schemeClr>
                          </a:solidFill>
                        </a:rPr>
                        <a:t>Lab 05</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068178669"/>
                  </a:ext>
                </a:extLst>
              </a:tr>
              <a:tr h="1508760">
                <a:tc>
                  <a:txBody>
                    <a:bodyPr/>
                    <a:lstStyle/>
                    <a:p>
                      <a:pPr marL="457200" indent="-457200">
                        <a:buFont typeface="Arial" panose="020B0604020202020204" pitchFamily="34" charset="0"/>
                        <a:buChar char="•"/>
                      </a:pPr>
                      <a:r>
                        <a:rPr lang="en-US" sz="1800" dirty="0">
                          <a:solidFill>
                            <a:schemeClr val="accent5">
                              <a:lumMod val="10000"/>
                            </a:schemeClr>
                          </a:solidFill>
                        </a:rPr>
                        <a:t>Analyze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Deploy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OpenScale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Cognos Analytics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Wrap up</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06</a:t>
                      </a:r>
                    </a:p>
                    <a:p>
                      <a:pPr marL="457200" indent="-457200">
                        <a:buFont typeface="Arial" panose="020B0604020202020204" pitchFamily="34" charset="0"/>
                        <a:buChar char="•"/>
                      </a:pPr>
                      <a:r>
                        <a:rPr lang="en-US" sz="1800" dirty="0">
                          <a:solidFill>
                            <a:schemeClr val="accent5">
                              <a:lumMod val="10000"/>
                            </a:schemeClr>
                          </a:solidFill>
                        </a:rPr>
                        <a:t>Lab 07</a:t>
                      </a:r>
                    </a:p>
                    <a:p>
                      <a:pPr marL="457200" indent="-457200">
                        <a:buFont typeface="Arial" panose="020B0604020202020204" pitchFamily="34" charset="0"/>
                        <a:buChar char="•"/>
                      </a:pPr>
                      <a:r>
                        <a:rPr lang="en-US" sz="1800" dirty="0">
                          <a:solidFill>
                            <a:schemeClr val="accent5">
                              <a:lumMod val="10000"/>
                            </a:schemeClr>
                          </a:solidFill>
                        </a:rPr>
                        <a:t>Lab 08</a:t>
                      </a:r>
                    </a:p>
                    <a:p>
                      <a:pPr marL="457200" indent="-457200">
                        <a:buFont typeface="Arial" panose="020B0604020202020204" pitchFamily="34" charset="0"/>
                        <a:buChar char="•"/>
                      </a:pPr>
                      <a:r>
                        <a:rPr lang="en-US" sz="1800" dirty="0">
                          <a:solidFill>
                            <a:schemeClr val="accent5">
                              <a:lumMod val="10000"/>
                            </a:schemeClr>
                          </a:solidFill>
                        </a:rPr>
                        <a:t>Lab 09</a:t>
                      </a:r>
                    </a:p>
                    <a:p>
                      <a:pPr marL="457200" indent="-457200">
                        <a:buFont typeface="Arial" panose="020B0604020202020204" pitchFamily="34" charset="0"/>
                        <a:buChar char="•"/>
                      </a:pPr>
                      <a:r>
                        <a:rPr lang="en-US" sz="1800" dirty="0">
                          <a:solidFill>
                            <a:schemeClr val="accent5">
                              <a:lumMod val="10000"/>
                            </a:schemeClr>
                          </a:solidFill>
                        </a:rPr>
                        <a:t>Lab 10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628719619"/>
                  </a:ext>
                </a:extLst>
              </a:tr>
            </a:tbl>
          </a:graphicData>
        </a:graphic>
      </p:graphicFrame>
      <p:sp>
        <p:nvSpPr>
          <p:cNvPr id="5" name="Rectangle 4">
            <a:extLst>
              <a:ext uri="{FF2B5EF4-FFF2-40B4-BE49-F238E27FC236}">
                <a16:creationId xmlns:a16="http://schemas.microsoft.com/office/drawing/2014/main" id="{8E8FD7C9-1A0E-4902-B141-FA3F4CBC1E21}"/>
              </a:ext>
            </a:extLst>
          </p:cNvPr>
          <p:cNvSpPr/>
          <p:nvPr/>
        </p:nvSpPr>
        <p:spPr bwMode="auto">
          <a:xfrm>
            <a:off x="1201918" y="1348740"/>
            <a:ext cx="6033835" cy="666750"/>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6" name="Rectangle 5">
            <a:extLst>
              <a:ext uri="{FF2B5EF4-FFF2-40B4-BE49-F238E27FC236}">
                <a16:creationId xmlns:a16="http://schemas.microsoft.com/office/drawing/2014/main" id="{D5EF2C4E-C40F-405D-9F82-D187C48F6DCC}"/>
              </a:ext>
            </a:extLst>
          </p:cNvPr>
          <p:cNvSpPr/>
          <p:nvPr/>
        </p:nvSpPr>
        <p:spPr bwMode="auto">
          <a:xfrm>
            <a:off x="1188470" y="2986956"/>
            <a:ext cx="6047033" cy="1497715"/>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7" name="Title 1">
            <a:extLst>
              <a:ext uri="{FF2B5EF4-FFF2-40B4-BE49-F238E27FC236}">
                <a16:creationId xmlns:a16="http://schemas.microsoft.com/office/drawing/2014/main" id="{EAA3FD30-78F2-4C9D-BF58-4DB5FC62B947}"/>
              </a:ext>
            </a:extLst>
          </p:cNvPr>
          <p:cNvSpPr txBox="1">
            <a:spLocks/>
          </p:cNvSpPr>
          <p:nvPr/>
        </p:nvSpPr>
        <p:spPr bwMode="auto">
          <a:xfrm>
            <a:off x="182568" y="1543050"/>
            <a:ext cx="983293" cy="246888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algn="l" rtl="0" fontAlgn="base">
              <a:lnSpc>
                <a:spcPct val="90000"/>
              </a:lnSpc>
              <a:spcBef>
                <a:spcPct val="0"/>
              </a:spcBef>
              <a:spcAft>
                <a:spcPct val="0"/>
              </a:spcAft>
              <a:defRPr sz="28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a:buClrTx/>
              <a:buFontTx/>
            </a:pPr>
            <a:endParaRPr lang="en-US" sz="1650" b="1" dirty="0">
              <a:solidFill>
                <a:srgbClr val="003BC9">
                  <a:lumMod val="50000"/>
                </a:srgbClr>
              </a:solidFill>
              <a:latin typeface="Arial"/>
              <a:ea typeface="+mn-ea"/>
              <a:cs typeface="+mn-cs"/>
            </a:endParaRPr>
          </a:p>
          <a:p>
            <a:pPr algn="ctr">
              <a:buClrTx/>
              <a:buFontTx/>
            </a:pPr>
            <a:endParaRPr lang="en-US" sz="1650" b="1" dirty="0">
              <a:solidFill>
                <a:srgbClr val="003BC9">
                  <a:lumMod val="50000"/>
                </a:srgbClr>
              </a:solidFill>
              <a:latin typeface="Arial"/>
              <a:ea typeface="+mn-ea"/>
              <a:cs typeface="+mn-cs"/>
            </a:endParaRPr>
          </a:p>
          <a:p>
            <a:pPr algn="ctr">
              <a:buClrTx/>
              <a:buFontTx/>
            </a:pPr>
            <a:endParaRPr lang="en-US" sz="1650" b="1" dirty="0">
              <a:solidFill>
                <a:srgbClr val="003BC9">
                  <a:lumMod val="50000"/>
                </a:srgbClr>
              </a:solidFill>
              <a:latin typeface="Arial"/>
              <a:ea typeface="+mn-ea"/>
              <a:cs typeface="+mn-cs"/>
            </a:endParaRPr>
          </a:p>
          <a:p>
            <a:pPr algn="ctr">
              <a:buClrTx/>
              <a:buFontTx/>
            </a:pPr>
            <a:endParaRPr lang="en-US" sz="1650" b="1" dirty="0">
              <a:solidFill>
                <a:srgbClr val="003BC9">
                  <a:lumMod val="50000"/>
                </a:srgbClr>
              </a:solidFill>
              <a:latin typeface="Arial"/>
              <a:ea typeface="+mn-ea"/>
              <a:cs typeface="+mn-cs"/>
            </a:endParaRPr>
          </a:p>
          <a:p>
            <a:pPr algn="ctr">
              <a:buClrTx/>
              <a:buFontTx/>
            </a:pPr>
            <a:r>
              <a:rPr lang="en-US" sz="1650" b="1" dirty="0">
                <a:solidFill>
                  <a:schemeClr val="accent2">
                    <a:lumMod val="40000"/>
                    <a:lumOff val="60000"/>
                  </a:schemeClr>
                </a:solidFill>
                <a:latin typeface="Arial"/>
                <a:ea typeface="+mn-ea"/>
                <a:cs typeface="+mn-cs"/>
              </a:rPr>
              <a:t>Part 2</a:t>
            </a:r>
          </a:p>
          <a:p>
            <a:pPr algn="ctr">
              <a:buClrTx/>
              <a:buFontTx/>
            </a:pPr>
            <a:endParaRPr lang="en-US" sz="1650" b="1" dirty="0">
              <a:solidFill>
                <a:srgbClr val="003BC9">
                  <a:lumMod val="50000"/>
                </a:srgbClr>
              </a:solidFill>
              <a:latin typeface="Arial"/>
              <a:ea typeface="+mn-ea"/>
              <a:cs typeface="+mn-cs"/>
            </a:endParaRPr>
          </a:p>
          <a:p>
            <a:pPr algn="ctr">
              <a:buClrTx/>
              <a:buFontTx/>
            </a:pPr>
            <a:endParaRPr lang="en-US" sz="1650" b="1" dirty="0">
              <a:solidFill>
                <a:srgbClr val="003BC9">
                  <a:lumMod val="50000"/>
                </a:srgbClr>
              </a:solidFill>
              <a:latin typeface="Arial"/>
              <a:ea typeface="+mn-ea"/>
              <a:cs typeface="+mn-cs"/>
            </a:endParaRPr>
          </a:p>
          <a:p>
            <a:pPr algn="ctr">
              <a:buClrTx/>
              <a:buFontTx/>
            </a:pPr>
            <a:br>
              <a:rPr lang="en-US" sz="1650" b="1" dirty="0">
                <a:solidFill>
                  <a:srgbClr val="003BC9">
                    <a:lumMod val="50000"/>
                  </a:srgbClr>
                </a:solidFill>
                <a:latin typeface="Arial"/>
                <a:ea typeface="+mn-ea"/>
                <a:cs typeface="+mn-cs"/>
              </a:rPr>
            </a:br>
            <a:endParaRPr lang="en-US" sz="1650" b="1" dirty="0">
              <a:solidFill>
                <a:srgbClr val="003BC9">
                  <a:lumMod val="50000"/>
                </a:srgbClr>
              </a:solidFill>
              <a:latin typeface="Arial"/>
              <a:ea typeface="+mn-ea"/>
              <a:cs typeface="+mn-cs"/>
            </a:endParaRPr>
          </a:p>
        </p:txBody>
      </p:sp>
      <p:sp>
        <p:nvSpPr>
          <p:cNvPr id="8" name="Rectangle 7">
            <a:extLst>
              <a:ext uri="{FF2B5EF4-FFF2-40B4-BE49-F238E27FC236}">
                <a16:creationId xmlns:a16="http://schemas.microsoft.com/office/drawing/2014/main" id="{66F0F91A-624F-4D75-A4D5-DC5F6FAE9765}"/>
              </a:ext>
            </a:extLst>
          </p:cNvPr>
          <p:cNvSpPr/>
          <p:nvPr/>
        </p:nvSpPr>
        <p:spPr bwMode="auto">
          <a:xfrm>
            <a:off x="1187777" y="2007909"/>
            <a:ext cx="4443403" cy="996885"/>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2" name="Footer Placeholder 1">
            <a:extLst>
              <a:ext uri="{FF2B5EF4-FFF2-40B4-BE49-F238E27FC236}">
                <a16:creationId xmlns:a16="http://schemas.microsoft.com/office/drawing/2014/main" id="{BF1740CB-1CE2-E34C-B588-E0E383365BE7}"/>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A22B368F-9DC7-234D-9E43-52B365E1D6F2}"/>
              </a:ext>
            </a:extLst>
          </p:cNvPr>
          <p:cNvSpPr>
            <a:spLocks noGrp="1"/>
          </p:cNvSpPr>
          <p:nvPr>
            <p:ph type="sldNum" sz="quarter" idx="11"/>
          </p:nvPr>
        </p:nvSpPr>
        <p:spPr/>
        <p:txBody>
          <a:bodyPr/>
          <a:lstStyle/>
          <a:p>
            <a:fld id="{59395FB3-9C97-154F-86B2-7E381B951268}" type="slidenum">
              <a:rPr lang="en-US" smtClean="0"/>
              <a:pPr/>
              <a:t>65</a:t>
            </a:fld>
            <a:endParaRPr lang="en-US" dirty="0"/>
          </a:p>
        </p:txBody>
      </p:sp>
    </p:spTree>
    <p:extLst>
      <p:ext uri="{BB962C8B-B14F-4D97-AF65-F5344CB8AC3E}">
        <p14:creationId xmlns:p14="http://schemas.microsoft.com/office/powerpoint/2010/main" val="1520431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Rectangle 15"/>
          <p:cNvSpPr>
            <a:spLocks noGrp="1" noChangeArrowheads="1"/>
          </p:cNvSpPr>
          <p:nvPr>
            <p:ph type="title" idx="4294967295"/>
          </p:nvPr>
        </p:nvSpPr>
        <p:spPr>
          <a:xfrm>
            <a:off x="210311" y="201168"/>
            <a:ext cx="8783669" cy="457200"/>
          </a:xfrm>
        </p:spPr>
        <p:txBody>
          <a:bodyPr/>
          <a:lstStyle/>
          <a:p>
            <a:pPr eaLnBrk="1" hangingPunct="1"/>
            <a:r>
              <a:rPr lang="en-US" sz="2100" dirty="0"/>
              <a:t>IBM Analytics Modernization Workshop</a:t>
            </a:r>
            <a:br>
              <a:rPr lang="en-US" dirty="0"/>
            </a:br>
            <a:endParaRPr lang="en-US" sz="1800" dirty="0"/>
          </a:p>
        </p:txBody>
      </p:sp>
      <p:graphicFrame>
        <p:nvGraphicFramePr>
          <p:cNvPr id="4" name="Table 3">
            <a:extLst>
              <a:ext uri="{FF2B5EF4-FFF2-40B4-BE49-F238E27FC236}">
                <a16:creationId xmlns:a16="http://schemas.microsoft.com/office/drawing/2014/main" id="{E101BEC2-72B9-42D3-B1DF-2F9CC375C403}"/>
              </a:ext>
            </a:extLst>
          </p:cNvPr>
          <p:cNvGraphicFramePr>
            <a:graphicFrameLocks noGrp="1"/>
          </p:cNvGraphicFramePr>
          <p:nvPr/>
        </p:nvGraphicFramePr>
        <p:xfrm>
          <a:off x="1177290" y="1337310"/>
          <a:ext cx="6069330" cy="3154680"/>
        </p:xfrm>
        <a:graphic>
          <a:graphicData uri="http://schemas.openxmlformats.org/drawingml/2006/table">
            <a:tbl>
              <a:tblPr firstRow="1" bandRow="1">
                <a:effectLst>
                  <a:outerShdw blurRad="50800" dist="63500" dir="2700000" algn="tl" rotWithShape="0">
                    <a:prstClr val="black">
                      <a:alpha val="40000"/>
                    </a:prstClr>
                  </a:outerShdw>
                </a:effectLst>
                <a:tableStyleId>{2D5ABB26-0587-4C30-8999-92F81FD0307C}</a:tableStyleId>
              </a:tblPr>
              <a:tblGrid>
                <a:gridCol w="4457700">
                  <a:extLst>
                    <a:ext uri="{9D8B030D-6E8A-4147-A177-3AD203B41FA5}">
                      <a16:colId xmlns:a16="http://schemas.microsoft.com/office/drawing/2014/main" val="1193564226"/>
                    </a:ext>
                  </a:extLst>
                </a:gridCol>
                <a:gridCol w="1611630">
                  <a:extLst>
                    <a:ext uri="{9D8B030D-6E8A-4147-A177-3AD203B41FA5}">
                      <a16:colId xmlns:a16="http://schemas.microsoft.com/office/drawing/2014/main" val="2410915508"/>
                    </a:ext>
                  </a:extLst>
                </a:gridCol>
              </a:tblGrid>
              <a:tr h="685800">
                <a:tc>
                  <a:txBody>
                    <a:bodyPr/>
                    <a:lstStyle/>
                    <a:p>
                      <a:pPr marL="457200" indent="-457200">
                        <a:buFont typeface="Arial" panose="020B0604020202020204" pitchFamily="34" charset="0"/>
                        <a:buChar char="•"/>
                      </a:pPr>
                      <a:r>
                        <a:rPr lang="en-US" sz="1800" dirty="0">
                          <a:solidFill>
                            <a:schemeClr val="accent5">
                              <a:lumMod val="10000"/>
                            </a:schemeClr>
                          </a:solidFill>
                        </a:rPr>
                        <a:t>Introduction</a:t>
                      </a:r>
                    </a:p>
                    <a:p>
                      <a:pPr marL="457200" indent="-457200">
                        <a:buFont typeface="Arial" panose="020B0604020202020204" pitchFamily="34" charset="0"/>
                        <a:buChar char="•"/>
                      </a:pPr>
                      <a:r>
                        <a:rPr lang="en-US" sz="1800" dirty="0">
                          <a:solidFill>
                            <a:schemeClr val="accent5">
                              <a:lumMod val="10000"/>
                            </a:schemeClr>
                          </a:solidFill>
                        </a:rPr>
                        <a:t>Business Use Case</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01</a:t>
                      </a:r>
                    </a:p>
                    <a:p>
                      <a:pPr marL="457200" indent="-457200">
                        <a:buFont typeface="Arial" panose="020B0604020202020204" pitchFamily="34" charset="0"/>
                        <a:buChar char="•"/>
                      </a:pPr>
                      <a:r>
                        <a:rPr lang="en-US" sz="1800" dirty="0">
                          <a:solidFill>
                            <a:schemeClr val="accent5">
                              <a:lumMod val="10000"/>
                            </a:schemeClr>
                          </a:solidFill>
                        </a:rPr>
                        <a:t>Lab 02</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2523556346"/>
                  </a:ext>
                </a:extLst>
              </a:tr>
              <a:tr h="960120">
                <a:tc>
                  <a:txBody>
                    <a:bodyPr/>
                    <a:lstStyle/>
                    <a:p>
                      <a:pPr marL="457200" indent="-457200">
                        <a:buFont typeface="Arial" panose="020B0604020202020204" pitchFamily="34" charset="0"/>
                        <a:buChar char="•"/>
                      </a:pPr>
                      <a:r>
                        <a:rPr lang="en-US" sz="1800" dirty="0">
                          <a:solidFill>
                            <a:schemeClr val="accent5">
                              <a:lumMod val="10000"/>
                            </a:schemeClr>
                          </a:solidFill>
                        </a:rPr>
                        <a:t>Collect: Connect</a:t>
                      </a:r>
                    </a:p>
                    <a:p>
                      <a:pPr marL="457200" indent="-457200">
                        <a:buFont typeface="Arial" panose="020B0604020202020204" pitchFamily="34" charset="0"/>
                        <a:buChar char="•"/>
                      </a:pPr>
                      <a:r>
                        <a:rPr lang="en-US" sz="1800" dirty="0">
                          <a:solidFill>
                            <a:schemeClr val="accent5">
                              <a:lumMod val="10000"/>
                            </a:schemeClr>
                          </a:solidFill>
                        </a:rPr>
                        <a:t>Organize</a:t>
                      </a:r>
                    </a:p>
                    <a:p>
                      <a:pPr marL="457200" indent="-457200">
                        <a:buFont typeface="Arial" panose="020B0604020202020204" pitchFamily="34" charset="0"/>
                        <a:buChar char="•"/>
                      </a:pPr>
                      <a:r>
                        <a:rPr lang="en-US" sz="1800" dirty="0">
                          <a:solidFill>
                            <a:schemeClr val="accent5">
                              <a:lumMod val="10000"/>
                            </a:schemeClr>
                          </a:solidFill>
                        </a:rPr>
                        <a:t>Collect: Virtualize</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03</a:t>
                      </a:r>
                    </a:p>
                    <a:p>
                      <a:pPr marL="457200" indent="-457200">
                        <a:buFont typeface="Arial" panose="020B0604020202020204" pitchFamily="34" charset="0"/>
                        <a:buChar char="•"/>
                      </a:pPr>
                      <a:r>
                        <a:rPr lang="en-US" sz="1800" dirty="0">
                          <a:solidFill>
                            <a:schemeClr val="accent5">
                              <a:lumMod val="10000"/>
                            </a:schemeClr>
                          </a:solidFill>
                        </a:rPr>
                        <a:t>Lab 04</a:t>
                      </a:r>
                    </a:p>
                    <a:p>
                      <a:pPr marL="457200" indent="-457200">
                        <a:buFont typeface="Arial" panose="020B0604020202020204" pitchFamily="34" charset="0"/>
                        <a:buChar char="•"/>
                      </a:pPr>
                      <a:r>
                        <a:rPr lang="en-US" sz="1800" dirty="0">
                          <a:solidFill>
                            <a:schemeClr val="accent5">
                              <a:lumMod val="10000"/>
                            </a:schemeClr>
                          </a:solidFill>
                        </a:rPr>
                        <a:t>Lab 05</a:t>
                      </a:r>
                      <a:endParaRPr lang="en-US" sz="1800" b="1" dirty="0">
                        <a:solidFill>
                          <a:schemeClr val="accent5">
                            <a:lumMod val="10000"/>
                          </a:schemeClr>
                        </a:solidFill>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068178669"/>
                  </a:ext>
                </a:extLst>
              </a:tr>
              <a:tr h="1508760">
                <a:tc>
                  <a:txBody>
                    <a:bodyPr/>
                    <a:lstStyle/>
                    <a:p>
                      <a:pPr marL="457200" indent="-457200">
                        <a:buFont typeface="Arial" panose="020B0604020202020204" pitchFamily="34" charset="0"/>
                        <a:buChar char="•"/>
                      </a:pPr>
                      <a:r>
                        <a:rPr lang="en-US" sz="1800" dirty="0">
                          <a:solidFill>
                            <a:schemeClr val="accent5">
                              <a:lumMod val="10000"/>
                            </a:schemeClr>
                          </a:solidFill>
                        </a:rPr>
                        <a:t>Analyze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Deploy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OpenScale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Infuse – Cognos Analytics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accent5">
                              <a:lumMod val="10000"/>
                            </a:schemeClr>
                          </a:solidFill>
                          <a:latin typeface="+mn-lt"/>
                          <a:ea typeface="+mn-ea"/>
                          <a:cs typeface="+mn-cs"/>
                        </a:rPr>
                        <a:t>Wrap up</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tc>
                  <a:txBody>
                    <a:bodyPr/>
                    <a:lstStyle/>
                    <a:p>
                      <a:pPr marL="457200" indent="-457200">
                        <a:buFont typeface="Arial" panose="020B0604020202020204" pitchFamily="34" charset="0"/>
                        <a:buChar char="•"/>
                      </a:pPr>
                      <a:r>
                        <a:rPr lang="en-US" sz="1800" dirty="0">
                          <a:solidFill>
                            <a:schemeClr val="accent5">
                              <a:lumMod val="10000"/>
                            </a:schemeClr>
                          </a:solidFill>
                        </a:rPr>
                        <a:t>Lab 06</a:t>
                      </a:r>
                    </a:p>
                    <a:p>
                      <a:pPr marL="457200" indent="-457200">
                        <a:buFont typeface="Arial" panose="020B0604020202020204" pitchFamily="34" charset="0"/>
                        <a:buChar char="•"/>
                      </a:pPr>
                      <a:r>
                        <a:rPr lang="en-US" sz="1800" dirty="0">
                          <a:solidFill>
                            <a:schemeClr val="accent5">
                              <a:lumMod val="10000"/>
                            </a:schemeClr>
                          </a:solidFill>
                        </a:rPr>
                        <a:t>Lab 07</a:t>
                      </a:r>
                    </a:p>
                    <a:p>
                      <a:pPr marL="457200" indent="-457200">
                        <a:buFont typeface="Arial" panose="020B0604020202020204" pitchFamily="34" charset="0"/>
                        <a:buChar char="•"/>
                      </a:pPr>
                      <a:r>
                        <a:rPr lang="en-US" sz="1800" dirty="0">
                          <a:solidFill>
                            <a:schemeClr val="accent5">
                              <a:lumMod val="10000"/>
                            </a:schemeClr>
                          </a:solidFill>
                        </a:rPr>
                        <a:t>Lab 08</a:t>
                      </a:r>
                    </a:p>
                    <a:p>
                      <a:pPr marL="457200" indent="-457200">
                        <a:buFont typeface="Arial" panose="020B0604020202020204" pitchFamily="34" charset="0"/>
                        <a:buChar char="•"/>
                      </a:pPr>
                      <a:r>
                        <a:rPr lang="en-US" sz="1800" dirty="0">
                          <a:solidFill>
                            <a:schemeClr val="accent5">
                              <a:lumMod val="10000"/>
                            </a:schemeClr>
                          </a:solidFill>
                        </a:rPr>
                        <a:t>Lab 09</a:t>
                      </a:r>
                    </a:p>
                    <a:p>
                      <a:pPr marL="457200" indent="-457200">
                        <a:buFont typeface="Arial" panose="020B0604020202020204" pitchFamily="34" charset="0"/>
                        <a:buChar char="•"/>
                      </a:pPr>
                      <a:r>
                        <a:rPr lang="en-US" sz="1800" dirty="0">
                          <a:solidFill>
                            <a:schemeClr val="accent5">
                              <a:lumMod val="10000"/>
                            </a:schemeClr>
                          </a:solidFill>
                        </a:rPr>
                        <a:t>Lab 10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D2D6FE"/>
                        </a:gs>
                        <a:gs pos="50000">
                          <a:srgbClr val="D9DDFF"/>
                        </a:gs>
                        <a:gs pos="100000">
                          <a:schemeClr val="accent1">
                            <a:tint val="23500"/>
                            <a:satMod val="160000"/>
                          </a:schemeClr>
                        </a:gs>
                      </a:gsLst>
                      <a:path path="circle">
                        <a:fillToRect l="50000" t="50000" r="50000" b="50000"/>
                      </a:path>
                      <a:tileRect/>
                    </a:gradFill>
                  </a:tcPr>
                </a:tc>
                <a:extLst>
                  <a:ext uri="{0D108BD9-81ED-4DB2-BD59-A6C34878D82A}">
                    <a16:rowId xmlns:a16="http://schemas.microsoft.com/office/drawing/2014/main" val="3628719619"/>
                  </a:ext>
                </a:extLst>
              </a:tr>
            </a:tbl>
          </a:graphicData>
        </a:graphic>
      </p:graphicFrame>
      <p:sp>
        <p:nvSpPr>
          <p:cNvPr id="5" name="Rectangle 4">
            <a:extLst>
              <a:ext uri="{FF2B5EF4-FFF2-40B4-BE49-F238E27FC236}">
                <a16:creationId xmlns:a16="http://schemas.microsoft.com/office/drawing/2014/main" id="{8E8FD7C9-1A0E-4902-B141-FA3F4CBC1E21}"/>
              </a:ext>
            </a:extLst>
          </p:cNvPr>
          <p:cNvSpPr/>
          <p:nvPr/>
        </p:nvSpPr>
        <p:spPr bwMode="auto">
          <a:xfrm>
            <a:off x="1192400" y="1352550"/>
            <a:ext cx="6043974" cy="1619250"/>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7" name="Title 1">
            <a:extLst>
              <a:ext uri="{FF2B5EF4-FFF2-40B4-BE49-F238E27FC236}">
                <a16:creationId xmlns:a16="http://schemas.microsoft.com/office/drawing/2014/main" id="{B8A20746-40B4-4F72-A222-BA4181941384}"/>
              </a:ext>
            </a:extLst>
          </p:cNvPr>
          <p:cNvSpPr txBox="1">
            <a:spLocks/>
          </p:cNvSpPr>
          <p:nvPr/>
        </p:nvSpPr>
        <p:spPr bwMode="auto">
          <a:xfrm>
            <a:off x="182568" y="1543050"/>
            <a:ext cx="983293" cy="246888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algn="l" rtl="0" fontAlgn="base">
              <a:lnSpc>
                <a:spcPct val="90000"/>
              </a:lnSpc>
              <a:spcBef>
                <a:spcPct val="0"/>
              </a:spcBef>
              <a:spcAft>
                <a:spcPct val="0"/>
              </a:spcAft>
              <a:defRPr sz="28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a:buClrTx/>
              <a:buFontTx/>
            </a:pPr>
            <a:endParaRPr lang="en-US" sz="1650" b="1" dirty="0">
              <a:solidFill>
                <a:srgbClr val="003BC9">
                  <a:lumMod val="50000"/>
                </a:srgbClr>
              </a:solidFill>
              <a:latin typeface="Arial"/>
              <a:ea typeface="+mn-ea"/>
              <a:cs typeface="+mn-cs"/>
            </a:endParaRPr>
          </a:p>
          <a:p>
            <a:pPr algn="ctr">
              <a:buClrTx/>
              <a:buFontTx/>
            </a:pPr>
            <a:endParaRPr lang="en-US" sz="1650" b="1" dirty="0">
              <a:solidFill>
                <a:srgbClr val="003BC9">
                  <a:lumMod val="50000"/>
                </a:srgbClr>
              </a:solidFill>
              <a:latin typeface="Arial"/>
              <a:ea typeface="+mn-ea"/>
              <a:cs typeface="+mn-cs"/>
            </a:endParaRPr>
          </a:p>
          <a:p>
            <a:pPr algn="ctr">
              <a:buClrTx/>
              <a:buFontTx/>
            </a:pPr>
            <a:endParaRPr lang="en-US" sz="1650" b="1" dirty="0">
              <a:solidFill>
                <a:srgbClr val="003BC9">
                  <a:lumMod val="50000"/>
                </a:srgbClr>
              </a:solidFill>
              <a:latin typeface="Arial"/>
              <a:ea typeface="+mn-ea"/>
              <a:cs typeface="+mn-cs"/>
            </a:endParaRPr>
          </a:p>
          <a:p>
            <a:pPr algn="ctr">
              <a:buClrTx/>
              <a:buFontTx/>
            </a:pPr>
            <a:endParaRPr lang="en-US" sz="1650" b="1" dirty="0">
              <a:solidFill>
                <a:srgbClr val="003BC9">
                  <a:lumMod val="50000"/>
                </a:srgbClr>
              </a:solidFill>
              <a:latin typeface="Arial"/>
              <a:ea typeface="+mn-ea"/>
              <a:cs typeface="+mn-cs"/>
            </a:endParaRPr>
          </a:p>
          <a:p>
            <a:pPr algn="ctr">
              <a:buClrTx/>
              <a:buFontTx/>
            </a:pPr>
            <a:endParaRPr lang="en-US" sz="1650" b="1" dirty="0">
              <a:solidFill>
                <a:srgbClr val="003BC9">
                  <a:lumMod val="50000"/>
                </a:srgbClr>
              </a:solidFill>
              <a:latin typeface="Arial"/>
              <a:ea typeface="+mn-ea"/>
              <a:cs typeface="+mn-cs"/>
            </a:endParaRPr>
          </a:p>
          <a:p>
            <a:pPr algn="ctr">
              <a:buClrTx/>
              <a:buFontTx/>
            </a:pPr>
            <a:endParaRPr lang="en-US" sz="1650" b="1" dirty="0">
              <a:solidFill>
                <a:srgbClr val="003BC9">
                  <a:lumMod val="50000"/>
                </a:srgbClr>
              </a:solidFill>
              <a:latin typeface="Arial"/>
              <a:ea typeface="+mn-ea"/>
              <a:cs typeface="+mn-cs"/>
            </a:endParaRPr>
          </a:p>
          <a:p>
            <a:pPr algn="ctr">
              <a:buClrTx/>
              <a:buFontTx/>
            </a:pPr>
            <a:endParaRPr lang="en-US" sz="1650" b="1" dirty="0">
              <a:solidFill>
                <a:srgbClr val="003BC9">
                  <a:lumMod val="50000"/>
                </a:srgbClr>
              </a:solidFill>
              <a:latin typeface="Arial"/>
              <a:ea typeface="+mn-ea"/>
              <a:cs typeface="+mn-cs"/>
            </a:endParaRPr>
          </a:p>
          <a:p>
            <a:pPr algn="ctr">
              <a:buClrTx/>
              <a:buFontTx/>
            </a:pPr>
            <a:endParaRPr lang="en-US" sz="1650" b="1" dirty="0">
              <a:solidFill>
                <a:srgbClr val="003BC9">
                  <a:lumMod val="50000"/>
                </a:srgbClr>
              </a:solidFill>
              <a:latin typeface="Arial"/>
              <a:ea typeface="+mn-ea"/>
              <a:cs typeface="+mn-cs"/>
            </a:endParaRPr>
          </a:p>
          <a:p>
            <a:pPr algn="ctr">
              <a:buClrTx/>
              <a:buFontTx/>
            </a:pPr>
            <a:r>
              <a:rPr lang="en-US" sz="1650" b="1" dirty="0">
                <a:solidFill>
                  <a:schemeClr val="accent2">
                    <a:lumMod val="60000"/>
                    <a:lumOff val="40000"/>
                  </a:schemeClr>
                </a:solidFill>
                <a:latin typeface="Arial"/>
                <a:ea typeface="+mn-ea"/>
                <a:cs typeface="+mn-cs"/>
              </a:rPr>
              <a:t>Part 3</a:t>
            </a:r>
            <a:br>
              <a:rPr lang="en-US" sz="1650" b="1" dirty="0">
                <a:solidFill>
                  <a:schemeClr val="accent2">
                    <a:lumMod val="60000"/>
                    <a:lumOff val="40000"/>
                  </a:schemeClr>
                </a:solidFill>
                <a:latin typeface="Arial"/>
                <a:ea typeface="+mn-ea"/>
                <a:cs typeface="+mn-cs"/>
              </a:rPr>
            </a:br>
            <a:endParaRPr lang="en-US" sz="1650" b="1" dirty="0">
              <a:solidFill>
                <a:schemeClr val="accent2">
                  <a:lumMod val="60000"/>
                  <a:lumOff val="40000"/>
                </a:schemeClr>
              </a:solidFill>
              <a:latin typeface="Arial"/>
              <a:ea typeface="+mn-ea"/>
              <a:cs typeface="+mn-cs"/>
            </a:endParaRPr>
          </a:p>
        </p:txBody>
      </p:sp>
      <p:sp>
        <p:nvSpPr>
          <p:cNvPr id="8" name="Rectangle 7">
            <a:extLst>
              <a:ext uri="{FF2B5EF4-FFF2-40B4-BE49-F238E27FC236}">
                <a16:creationId xmlns:a16="http://schemas.microsoft.com/office/drawing/2014/main" id="{B9337CD5-7400-40C2-80BF-2F4BE25B087D}"/>
              </a:ext>
            </a:extLst>
          </p:cNvPr>
          <p:cNvSpPr/>
          <p:nvPr/>
        </p:nvSpPr>
        <p:spPr bwMode="auto">
          <a:xfrm>
            <a:off x="5648395" y="2966460"/>
            <a:ext cx="1592318" cy="1510505"/>
          </a:xfrm>
          <a:prstGeom prst="rect">
            <a:avLst/>
          </a:prstGeom>
          <a:solidFill>
            <a:schemeClr val="bg1">
              <a:alpha val="90000"/>
            </a:schemeClr>
          </a:solidFill>
          <a:ln w="254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2" name="Footer Placeholder 1">
            <a:extLst>
              <a:ext uri="{FF2B5EF4-FFF2-40B4-BE49-F238E27FC236}">
                <a16:creationId xmlns:a16="http://schemas.microsoft.com/office/drawing/2014/main" id="{91DF389A-3615-604D-9BA8-4D5438EF0F58}"/>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6E09BFC9-4E9E-554C-B04A-0D2D9603A62C}"/>
              </a:ext>
            </a:extLst>
          </p:cNvPr>
          <p:cNvSpPr>
            <a:spLocks noGrp="1"/>
          </p:cNvSpPr>
          <p:nvPr>
            <p:ph type="sldNum" sz="quarter" idx="11"/>
          </p:nvPr>
        </p:nvSpPr>
        <p:spPr/>
        <p:txBody>
          <a:bodyPr/>
          <a:lstStyle/>
          <a:p>
            <a:fld id="{59395FB3-9C97-154F-86B2-7E381B951268}" type="slidenum">
              <a:rPr lang="en-US" smtClean="0"/>
              <a:pPr/>
              <a:t>66</a:t>
            </a:fld>
            <a:endParaRPr lang="en-US" dirty="0"/>
          </a:p>
        </p:txBody>
      </p:sp>
    </p:spTree>
    <p:extLst>
      <p:ext uri="{BB962C8B-B14F-4D97-AF65-F5344CB8AC3E}">
        <p14:creationId xmlns:p14="http://schemas.microsoft.com/office/powerpoint/2010/main" val="2343690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B95D12-F699-164D-AF11-EB033B271788}"/>
              </a:ext>
            </a:extLst>
          </p:cNvPr>
          <p:cNvPicPr>
            <a:picLocks noChangeAspect="1"/>
          </p:cNvPicPr>
          <p:nvPr/>
        </p:nvPicPr>
        <p:blipFill>
          <a:blip r:embed="rId3"/>
          <a:stretch>
            <a:fillRect/>
          </a:stretch>
        </p:blipFill>
        <p:spPr>
          <a:xfrm>
            <a:off x="0" y="2490952"/>
            <a:ext cx="9144000" cy="2422683"/>
          </a:xfrm>
          <a:prstGeom prst="rect">
            <a:avLst/>
          </a:prstGeom>
        </p:spPr>
      </p:pic>
      <p:sp>
        <p:nvSpPr>
          <p:cNvPr id="976898" name="Rectangle 2"/>
          <p:cNvSpPr>
            <a:spLocks noGrp="1" noChangeArrowheads="1"/>
          </p:cNvSpPr>
          <p:nvPr>
            <p:ph type="ctrTitle" idx="4294967295"/>
          </p:nvPr>
        </p:nvSpPr>
        <p:spPr>
          <a:xfrm>
            <a:off x="1165860" y="1920240"/>
            <a:ext cx="6450818" cy="1440180"/>
          </a:xfrm>
        </p:spPr>
        <p:txBody>
          <a:bodyPr/>
          <a:lstStyle/>
          <a:p>
            <a:r>
              <a:rPr lang="en-US" sz="2700" dirty="0"/>
              <a:t>Analyze</a:t>
            </a:r>
            <a:br>
              <a:rPr lang="en-US" dirty="0"/>
            </a:br>
            <a:br>
              <a:rPr lang="en-US" dirty="0"/>
            </a:br>
            <a:r>
              <a:rPr lang="en-US" sz="1500" i="1" dirty="0"/>
              <a:t>Lab 06 – Analyze: AutoAI &amp; Notebooks</a:t>
            </a:r>
            <a:br>
              <a:rPr lang="en-US" sz="1500" i="1" dirty="0"/>
            </a:br>
            <a:br>
              <a:rPr lang="en-US" sz="1500" i="1" dirty="0"/>
            </a:br>
            <a:endParaRPr lang="en-US" sz="1500" i="1" dirty="0"/>
          </a:p>
        </p:txBody>
      </p:sp>
      <p:sp>
        <p:nvSpPr>
          <p:cNvPr id="2" name="Footer Placeholder 1">
            <a:extLst>
              <a:ext uri="{FF2B5EF4-FFF2-40B4-BE49-F238E27FC236}">
                <a16:creationId xmlns:a16="http://schemas.microsoft.com/office/drawing/2014/main" id="{CF85BDB6-9AE5-E94D-80BF-61ACDA2A594D}"/>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209F9372-BB2B-9841-A96A-D888A55D4AE8}"/>
              </a:ext>
            </a:extLst>
          </p:cNvPr>
          <p:cNvSpPr>
            <a:spLocks noGrp="1"/>
          </p:cNvSpPr>
          <p:nvPr>
            <p:ph type="sldNum" sz="quarter" idx="11"/>
          </p:nvPr>
        </p:nvSpPr>
        <p:spPr/>
        <p:txBody>
          <a:bodyPr/>
          <a:lstStyle/>
          <a:p>
            <a:fld id="{59395FB3-9C97-154F-86B2-7E381B951268}" type="slidenum">
              <a:rPr lang="en-US" smtClean="0"/>
              <a:pPr/>
              <a:t>67</a:t>
            </a:fld>
            <a:endParaRPr lang="en-US" dirty="0"/>
          </a:p>
        </p:txBody>
      </p:sp>
      <p:pic>
        <p:nvPicPr>
          <p:cNvPr id="5" name="Picture 4">
            <a:extLst>
              <a:ext uri="{FF2B5EF4-FFF2-40B4-BE49-F238E27FC236}">
                <a16:creationId xmlns:a16="http://schemas.microsoft.com/office/drawing/2014/main" id="{F5CCC3EB-B9B6-6C48-A481-11EAB9FCD1AD}"/>
              </a:ext>
            </a:extLst>
          </p:cNvPr>
          <p:cNvPicPr>
            <a:picLocks noChangeAspect="1"/>
          </p:cNvPicPr>
          <p:nvPr/>
        </p:nvPicPr>
        <p:blipFill>
          <a:blip r:embed="rId4"/>
          <a:stretch>
            <a:fillRect/>
          </a:stretch>
        </p:blipFill>
        <p:spPr>
          <a:xfrm>
            <a:off x="6430718" y="275606"/>
            <a:ext cx="2371919" cy="2741953"/>
          </a:xfrm>
          <a:prstGeom prst="rect">
            <a:avLst/>
          </a:prstGeom>
        </p:spPr>
      </p:pic>
    </p:spTree>
    <p:extLst>
      <p:ext uri="{BB962C8B-B14F-4D97-AF65-F5344CB8AC3E}">
        <p14:creationId xmlns:p14="http://schemas.microsoft.com/office/powerpoint/2010/main" val="41670647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536239-C26D-F540-8A9E-7308AD1D845A}"/>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 name="Title 7">
            <a:extLst>
              <a:ext uri="{FF2B5EF4-FFF2-40B4-BE49-F238E27FC236}">
                <a16:creationId xmlns:a16="http://schemas.microsoft.com/office/drawing/2014/main" id="{A0C128A6-8726-FD4E-A8EA-F1AB819E9865}"/>
              </a:ext>
            </a:extLst>
          </p:cNvPr>
          <p:cNvSpPr>
            <a:spLocks noGrp="1"/>
          </p:cNvSpPr>
          <p:nvPr>
            <p:ph type="title" idx="4294967295"/>
          </p:nvPr>
        </p:nvSpPr>
        <p:spPr>
          <a:xfrm>
            <a:off x="210311" y="201168"/>
            <a:ext cx="8783669" cy="632765"/>
          </a:xfrm>
        </p:spPr>
        <p:txBody>
          <a:bodyPr/>
          <a:lstStyle/>
          <a:p>
            <a:r>
              <a:rPr lang="en-US" dirty="0"/>
              <a:t>Analyze</a:t>
            </a:r>
            <a:br>
              <a:rPr lang="en-US" dirty="0"/>
            </a:br>
            <a:r>
              <a:rPr lang="en-US" sz="1800" dirty="0"/>
              <a:t>The Data Science Lifecycle: Overview</a:t>
            </a:r>
          </a:p>
        </p:txBody>
      </p:sp>
      <p:grpSp>
        <p:nvGrpSpPr>
          <p:cNvPr id="36" name="Group 35">
            <a:extLst>
              <a:ext uri="{FF2B5EF4-FFF2-40B4-BE49-F238E27FC236}">
                <a16:creationId xmlns:a16="http://schemas.microsoft.com/office/drawing/2014/main" id="{FBBDF305-0AB7-443D-AB2E-ACB051902BAC}"/>
              </a:ext>
            </a:extLst>
          </p:cNvPr>
          <p:cNvGrpSpPr/>
          <p:nvPr/>
        </p:nvGrpSpPr>
        <p:grpSpPr>
          <a:xfrm>
            <a:off x="623537" y="1097281"/>
            <a:ext cx="2434320" cy="2082395"/>
            <a:chOff x="259882" y="1610516"/>
            <a:chExt cx="3245760" cy="2776527"/>
          </a:xfrm>
        </p:grpSpPr>
        <p:sp>
          <p:nvSpPr>
            <p:cNvPr id="13" name="Rectangle: Rounded Corners 12">
              <a:extLst>
                <a:ext uri="{FF2B5EF4-FFF2-40B4-BE49-F238E27FC236}">
                  <a16:creationId xmlns:a16="http://schemas.microsoft.com/office/drawing/2014/main" id="{2B8419C5-33F9-4922-B891-4BBFB6CC5492}"/>
                </a:ext>
              </a:extLst>
            </p:cNvPr>
            <p:cNvSpPr/>
            <p:nvPr/>
          </p:nvSpPr>
          <p:spPr bwMode="auto">
            <a:xfrm>
              <a:off x="261700" y="2024844"/>
              <a:ext cx="3243942" cy="2362199"/>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9050">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200" b="1" dirty="0">
                  <a:solidFill>
                    <a:schemeClr val="tx1"/>
                  </a:solidFill>
                  <a:latin typeface="Arial" charset="0"/>
                  <a:cs typeface="Arial" charset="0"/>
                </a:rPr>
                <a:t>Watson Studio</a:t>
              </a: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p:txBody>
        </p:sp>
        <p:sp>
          <p:nvSpPr>
            <p:cNvPr id="21" name="TextBox 20">
              <a:extLst>
                <a:ext uri="{FF2B5EF4-FFF2-40B4-BE49-F238E27FC236}">
                  <a16:creationId xmlns:a16="http://schemas.microsoft.com/office/drawing/2014/main" id="{0C237B67-9917-492F-A087-54B9AC4E4FB1}"/>
                </a:ext>
              </a:extLst>
            </p:cNvPr>
            <p:cNvSpPr txBox="1"/>
            <p:nvPr/>
          </p:nvSpPr>
          <p:spPr>
            <a:xfrm>
              <a:off x="296277" y="3323074"/>
              <a:ext cx="3145972" cy="330945"/>
            </a:xfrm>
            <a:prstGeom prst="rect">
              <a:avLst/>
            </a:prstGeom>
            <a:noFill/>
          </p:spPr>
          <p:txBody>
            <a:bodyPr wrap="square" rtlCol="0">
              <a:spAutoFit/>
            </a:bodyPr>
            <a:lstStyle/>
            <a:p>
              <a:pPr algn="ctr"/>
              <a:r>
                <a:rPr lang="en-US" sz="1000" b="1" dirty="0"/>
                <a:t>Build</a:t>
              </a:r>
            </a:p>
          </p:txBody>
        </p:sp>
        <p:grpSp>
          <p:nvGrpSpPr>
            <p:cNvPr id="28" name="Group 27">
              <a:extLst>
                <a:ext uri="{FF2B5EF4-FFF2-40B4-BE49-F238E27FC236}">
                  <a16:creationId xmlns:a16="http://schemas.microsoft.com/office/drawing/2014/main" id="{1D67D307-5E32-4B12-9E3F-A352E732C6AF}"/>
                </a:ext>
              </a:extLst>
            </p:cNvPr>
            <p:cNvGrpSpPr/>
            <p:nvPr/>
          </p:nvGrpSpPr>
          <p:grpSpPr>
            <a:xfrm>
              <a:off x="595162" y="2656572"/>
              <a:ext cx="2494546" cy="1507958"/>
              <a:chOff x="624039" y="2377440"/>
              <a:chExt cx="2494546" cy="1507958"/>
            </a:xfrm>
          </p:grpSpPr>
          <p:cxnSp>
            <p:nvCxnSpPr>
              <p:cNvPr id="29" name="Straight Arrow Connector 28">
                <a:extLst>
                  <a:ext uri="{FF2B5EF4-FFF2-40B4-BE49-F238E27FC236}">
                    <a16:creationId xmlns:a16="http://schemas.microsoft.com/office/drawing/2014/main" id="{7CE14CE1-E928-4DFD-A346-A453E3EE5BE2}"/>
                  </a:ext>
                </a:extLst>
              </p:cNvPr>
              <p:cNvCxnSpPr>
                <a:cxnSpLocks/>
              </p:cNvCxnSpPr>
              <p:nvPr/>
            </p:nvCxnSpPr>
            <p:spPr bwMode="auto">
              <a:xfrm>
                <a:off x="2189564" y="2997843"/>
                <a:ext cx="147985" cy="330080"/>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sp>
            <p:nvSpPr>
              <p:cNvPr id="30" name="Rectangle: Rounded Corners 29">
                <a:extLst>
                  <a:ext uri="{FF2B5EF4-FFF2-40B4-BE49-F238E27FC236}">
                    <a16:creationId xmlns:a16="http://schemas.microsoft.com/office/drawing/2014/main" id="{38EE590E-5FB6-422E-994C-51947EE65D48}"/>
                  </a:ext>
                </a:extLst>
              </p:cNvPr>
              <p:cNvSpPr/>
              <p:nvPr/>
            </p:nvSpPr>
            <p:spPr bwMode="auto">
              <a:xfrm>
                <a:off x="1424539" y="2377440"/>
                <a:ext cx="914400" cy="50051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r>
                  <a:rPr lang="en-US" sz="800" dirty="0">
                    <a:solidFill>
                      <a:schemeClr val="tx1"/>
                    </a:solidFill>
                  </a:rPr>
                  <a:t>Data Exploration</a:t>
                </a:r>
              </a:p>
            </p:txBody>
          </p:sp>
          <p:sp>
            <p:nvSpPr>
              <p:cNvPr id="31" name="Rectangle: Rounded Corners 30">
                <a:extLst>
                  <a:ext uri="{FF2B5EF4-FFF2-40B4-BE49-F238E27FC236}">
                    <a16:creationId xmlns:a16="http://schemas.microsoft.com/office/drawing/2014/main" id="{52978CE9-FC32-4B8A-B12E-67EBDEA09AC3}"/>
                  </a:ext>
                </a:extLst>
              </p:cNvPr>
              <p:cNvSpPr/>
              <p:nvPr/>
            </p:nvSpPr>
            <p:spPr bwMode="auto">
              <a:xfrm>
                <a:off x="624039" y="3383280"/>
                <a:ext cx="1050758" cy="50051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r>
                  <a:rPr lang="en-US" sz="800" dirty="0">
                    <a:solidFill>
                      <a:schemeClr val="tx1"/>
                    </a:solidFill>
                  </a:rPr>
                  <a:t>Model Development</a:t>
                </a:r>
              </a:p>
            </p:txBody>
          </p:sp>
          <p:sp>
            <p:nvSpPr>
              <p:cNvPr id="32" name="Rectangle: Rounded Corners 31">
                <a:extLst>
                  <a:ext uri="{FF2B5EF4-FFF2-40B4-BE49-F238E27FC236}">
                    <a16:creationId xmlns:a16="http://schemas.microsoft.com/office/drawing/2014/main" id="{CD279656-C09C-4662-80B6-C8D540D783DF}"/>
                  </a:ext>
                </a:extLst>
              </p:cNvPr>
              <p:cNvSpPr/>
              <p:nvPr/>
            </p:nvSpPr>
            <p:spPr bwMode="auto">
              <a:xfrm>
                <a:off x="2181726" y="3384884"/>
                <a:ext cx="936859" cy="50051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r>
                  <a:rPr lang="en-US" sz="800" dirty="0">
                    <a:solidFill>
                      <a:schemeClr val="tx1"/>
                    </a:solidFill>
                  </a:rPr>
                  <a:t>Data Preparation</a:t>
                </a:r>
              </a:p>
            </p:txBody>
          </p:sp>
          <p:cxnSp>
            <p:nvCxnSpPr>
              <p:cNvPr id="33" name="Straight Arrow Connector 32">
                <a:extLst>
                  <a:ext uri="{FF2B5EF4-FFF2-40B4-BE49-F238E27FC236}">
                    <a16:creationId xmlns:a16="http://schemas.microsoft.com/office/drawing/2014/main" id="{82ECFDC3-C4FD-420A-A897-2CA3DCDA5C88}"/>
                  </a:ext>
                </a:extLst>
              </p:cNvPr>
              <p:cNvCxnSpPr>
                <a:cxnSpLocks/>
              </p:cNvCxnSpPr>
              <p:nvPr/>
            </p:nvCxnSpPr>
            <p:spPr bwMode="auto">
              <a:xfrm flipH="1">
                <a:off x="1710302" y="3643951"/>
                <a:ext cx="397630" cy="0"/>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cxnSp>
            <p:nvCxnSpPr>
              <p:cNvPr id="34" name="Straight Arrow Connector 33">
                <a:extLst>
                  <a:ext uri="{FF2B5EF4-FFF2-40B4-BE49-F238E27FC236}">
                    <a16:creationId xmlns:a16="http://schemas.microsoft.com/office/drawing/2014/main" id="{3C62EF53-B128-4379-B1F6-1C0307B7BFF3}"/>
                  </a:ext>
                </a:extLst>
              </p:cNvPr>
              <p:cNvCxnSpPr>
                <a:cxnSpLocks/>
              </p:cNvCxnSpPr>
              <p:nvPr/>
            </p:nvCxnSpPr>
            <p:spPr bwMode="auto">
              <a:xfrm flipV="1">
                <a:off x="1451810" y="2974206"/>
                <a:ext cx="184484" cy="302380"/>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grpSp>
        <p:sp>
          <p:nvSpPr>
            <p:cNvPr id="35" name="TextBox 34">
              <a:extLst>
                <a:ext uri="{FF2B5EF4-FFF2-40B4-BE49-F238E27FC236}">
                  <a16:creationId xmlns:a16="http://schemas.microsoft.com/office/drawing/2014/main" id="{B0C2F3D7-548E-4A2C-A3BC-B1E674431554}"/>
                </a:ext>
              </a:extLst>
            </p:cNvPr>
            <p:cNvSpPr txBox="1"/>
            <p:nvPr/>
          </p:nvSpPr>
          <p:spPr>
            <a:xfrm>
              <a:off x="259882" y="1610516"/>
              <a:ext cx="3243715" cy="369332"/>
            </a:xfrm>
            <a:prstGeom prst="rect">
              <a:avLst/>
            </a:prstGeom>
            <a:solidFill>
              <a:schemeClr val="bg1"/>
            </a:solidFill>
          </p:spPr>
          <p:txBody>
            <a:bodyPr wrap="square" rtlCol="0">
              <a:spAutoFit/>
            </a:bodyPr>
            <a:lstStyle/>
            <a:p>
              <a:pPr algn="ctr"/>
              <a:r>
                <a:rPr lang="en-US" sz="1200" b="1" dirty="0"/>
                <a:t>Analyze</a:t>
              </a:r>
            </a:p>
          </p:txBody>
        </p:sp>
      </p:grpSp>
      <p:grpSp>
        <p:nvGrpSpPr>
          <p:cNvPr id="37" name="Group 36">
            <a:extLst>
              <a:ext uri="{FF2B5EF4-FFF2-40B4-BE49-F238E27FC236}">
                <a16:creationId xmlns:a16="http://schemas.microsoft.com/office/drawing/2014/main" id="{2C5A8236-506E-47A5-B37B-B316ADEF6232}"/>
              </a:ext>
            </a:extLst>
          </p:cNvPr>
          <p:cNvGrpSpPr/>
          <p:nvPr/>
        </p:nvGrpSpPr>
        <p:grpSpPr>
          <a:xfrm>
            <a:off x="3228599" y="2700631"/>
            <a:ext cx="2434320" cy="2082395"/>
            <a:chOff x="259882" y="1610516"/>
            <a:chExt cx="3245760" cy="2776527"/>
          </a:xfrm>
        </p:grpSpPr>
        <p:sp>
          <p:nvSpPr>
            <p:cNvPr id="38" name="Rectangle: Rounded Corners 37">
              <a:extLst>
                <a:ext uri="{FF2B5EF4-FFF2-40B4-BE49-F238E27FC236}">
                  <a16:creationId xmlns:a16="http://schemas.microsoft.com/office/drawing/2014/main" id="{56D84D13-BF67-47F4-B66F-3FE2694EE481}"/>
                </a:ext>
              </a:extLst>
            </p:cNvPr>
            <p:cNvSpPr/>
            <p:nvPr/>
          </p:nvSpPr>
          <p:spPr bwMode="auto">
            <a:xfrm>
              <a:off x="261700" y="2024844"/>
              <a:ext cx="3243942" cy="2362199"/>
            </a:xfrm>
            <a:prstGeom prst="roundRect">
              <a:avLst/>
            </a:prstGeom>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ln w="19050">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200" b="1" dirty="0">
                  <a:solidFill>
                    <a:schemeClr val="tx1"/>
                  </a:solidFill>
                  <a:latin typeface="Arial" charset="0"/>
                  <a:cs typeface="Arial" charset="0"/>
                </a:rPr>
                <a:t>Watson Machine Learning</a:t>
              </a: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p:txBody>
        </p:sp>
        <p:sp>
          <p:nvSpPr>
            <p:cNvPr id="39" name="TextBox 38">
              <a:extLst>
                <a:ext uri="{FF2B5EF4-FFF2-40B4-BE49-F238E27FC236}">
                  <a16:creationId xmlns:a16="http://schemas.microsoft.com/office/drawing/2014/main" id="{B22249A5-92B2-4B9A-9370-2AE11F28F8E2}"/>
                </a:ext>
              </a:extLst>
            </p:cNvPr>
            <p:cNvSpPr txBox="1"/>
            <p:nvPr/>
          </p:nvSpPr>
          <p:spPr>
            <a:xfrm>
              <a:off x="296277" y="3323074"/>
              <a:ext cx="3145972" cy="330945"/>
            </a:xfrm>
            <a:prstGeom prst="rect">
              <a:avLst/>
            </a:prstGeom>
            <a:noFill/>
          </p:spPr>
          <p:txBody>
            <a:bodyPr wrap="square" rtlCol="0">
              <a:spAutoFit/>
            </a:bodyPr>
            <a:lstStyle/>
            <a:p>
              <a:pPr algn="ctr"/>
              <a:r>
                <a:rPr lang="en-US" sz="1000" b="1" dirty="0"/>
                <a:t>Run</a:t>
              </a:r>
            </a:p>
          </p:txBody>
        </p:sp>
        <p:grpSp>
          <p:nvGrpSpPr>
            <p:cNvPr id="40" name="Group 39">
              <a:extLst>
                <a:ext uri="{FF2B5EF4-FFF2-40B4-BE49-F238E27FC236}">
                  <a16:creationId xmlns:a16="http://schemas.microsoft.com/office/drawing/2014/main" id="{818EDDF5-7C61-4648-B226-7783F2236A1D}"/>
                </a:ext>
              </a:extLst>
            </p:cNvPr>
            <p:cNvGrpSpPr/>
            <p:nvPr/>
          </p:nvGrpSpPr>
          <p:grpSpPr>
            <a:xfrm>
              <a:off x="595162" y="2656572"/>
              <a:ext cx="2494546" cy="1507958"/>
              <a:chOff x="624039" y="2377440"/>
              <a:chExt cx="2494546" cy="1507958"/>
            </a:xfrm>
          </p:grpSpPr>
          <p:cxnSp>
            <p:nvCxnSpPr>
              <p:cNvPr id="42" name="Straight Arrow Connector 41">
                <a:extLst>
                  <a:ext uri="{FF2B5EF4-FFF2-40B4-BE49-F238E27FC236}">
                    <a16:creationId xmlns:a16="http://schemas.microsoft.com/office/drawing/2014/main" id="{C9C81152-17E5-441D-99E4-DDFA55447239}"/>
                  </a:ext>
                </a:extLst>
              </p:cNvPr>
              <p:cNvCxnSpPr>
                <a:cxnSpLocks/>
              </p:cNvCxnSpPr>
              <p:nvPr/>
            </p:nvCxnSpPr>
            <p:spPr bwMode="auto">
              <a:xfrm>
                <a:off x="2189564" y="2997843"/>
                <a:ext cx="147985" cy="330080"/>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sp>
            <p:nvSpPr>
              <p:cNvPr id="43" name="Rectangle: Rounded Corners 42">
                <a:extLst>
                  <a:ext uri="{FF2B5EF4-FFF2-40B4-BE49-F238E27FC236}">
                    <a16:creationId xmlns:a16="http://schemas.microsoft.com/office/drawing/2014/main" id="{8BC4BD3D-4D62-4C9E-9742-2BEB757A68DD}"/>
                  </a:ext>
                </a:extLst>
              </p:cNvPr>
              <p:cNvSpPr/>
              <p:nvPr/>
            </p:nvSpPr>
            <p:spPr bwMode="auto">
              <a:xfrm>
                <a:off x="1424539" y="2377440"/>
                <a:ext cx="914400" cy="50051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r>
                  <a:rPr lang="en-US" sz="800" dirty="0">
                    <a:solidFill>
                      <a:schemeClr val="tx1"/>
                    </a:solidFill>
                  </a:rPr>
                  <a:t>Deploy-ment</a:t>
                </a:r>
              </a:p>
            </p:txBody>
          </p:sp>
          <p:sp>
            <p:nvSpPr>
              <p:cNvPr id="44" name="Rectangle: Rounded Corners 43">
                <a:extLst>
                  <a:ext uri="{FF2B5EF4-FFF2-40B4-BE49-F238E27FC236}">
                    <a16:creationId xmlns:a16="http://schemas.microsoft.com/office/drawing/2014/main" id="{29A1390A-4C8E-48E7-9544-1843C7E15CC7}"/>
                  </a:ext>
                </a:extLst>
              </p:cNvPr>
              <p:cNvSpPr/>
              <p:nvPr/>
            </p:nvSpPr>
            <p:spPr bwMode="auto">
              <a:xfrm>
                <a:off x="624039" y="3383280"/>
                <a:ext cx="1050758" cy="50051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r>
                  <a:rPr lang="en-US" sz="800" dirty="0">
                    <a:solidFill>
                      <a:schemeClr val="tx1"/>
                    </a:solidFill>
                  </a:rPr>
                  <a:t>Model Management</a:t>
                </a:r>
              </a:p>
            </p:txBody>
          </p:sp>
          <p:sp>
            <p:nvSpPr>
              <p:cNvPr id="45" name="Rectangle: Rounded Corners 44">
                <a:extLst>
                  <a:ext uri="{FF2B5EF4-FFF2-40B4-BE49-F238E27FC236}">
                    <a16:creationId xmlns:a16="http://schemas.microsoft.com/office/drawing/2014/main" id="{194170A7-D77D-42F5-8A6B-5812A8BAABB3}"/>
                  </a:ext>
                </a:extLst>
              </p:cNvPr>
              <p:cNvSpPr/>
              <p:nvPr/>
            </p:nvSpPr>
            <p:spPr bwMode="auto">
              <a:xfrm>
                <a:off x="2181726" y="3384884"/>
                <a:ext cx="936859" cy="50051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r>
                  <a:rPr lang="en-US" sz="800" dirty="0">
                    <a:solidFill>
                      <a:schemeClr val="tx1"/>
                    </a:solidFill>
                  </a:rPr>
                  <a:t>Retraining</a:t>
                </a:r>
              </a:p>
            </p:txBody>
          </p:sp>
          <p:cxnSp>
            <p:nvCxnSpPr>
              <p:cNvPr id="46" name="Straight Arrow Connector 45">
                <a:extLst>
                  <a:ext uri="{FF2B5EF4-FFF2-40B4-BE49-F238E27FC236}">
                    <a16:creationId xmlns:a16="http://schemas.microsoft.com/office/drawing/2014/main" id="{105F029C-1BCD-4FB8-AA2A-8C4E8BCD40BD}"/>
                  </a:ext>
                </a:extLst>
              </p:cNvPr>
              <p:cNvCxnSpPr>
                <a:cxnSpLocks/>
              </p:cNvCxnSpPr>
              <p:nvPr/>
            </p:nvCxnSpPr>
            <p:spPr bwMode="auto">
              <a:xfrm flipH="1">
                <a:off x="1710302" y="3643951"/>
                <a:ext cx="397630" cy="0"/>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cxnSp>
            <p:nvCxnSpPr>
              <p:cNvPr id="47" name="Straight Arrow Connector 46">
                <a:extLst>
                  <a:ext uri="{FF2B5EF4-FFF2-40B4-BE49-F238E27FC236}">
                    <a16:creationId xmlns:a16="http://schemas.microsoft.com/office/drawing/2014/main" id="{7AE912A0-CDCE-4BB2-B99D-CB7C8EAC2518}"/>
                  </a:ext>
                </a:extLst>
              </p:cNvPr>
              <p:cNvCxnSpPr>
                <a:cxnSpLocks/>
              </p:cNvCxnSpPr>
              <p:nvPr/>
            </p:nvCxnSpPr>
            <p:spPr bwMode="auto">
              <a:xfrm flipV="1">
                <a:off x="1451810" y="2974206"/>
                <a:ext cx="184484" cy="302380"/>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grpSp>
        <p:sp>
          <p:nvSpPr>
            <p:cNvPr id="41" name="TextBox 40">
              <a:extLst>
                <a:ext uri="{FF2B5EF4-FFF2-40B4-BE49-F238E27FC236}">
                  <a16:creationId xmlns:a16="http://schemas.microsoft.com/office/drawing/2014/main" id="{75E8E5A3-32A4-4432-863A-D3870A35FF5A}"/>
                </a:ext>
              </a:extLst>
            </p:cNvPr>
            <p:cNvSpPr txBox="1"/>
            <p:nvPr/>
          </p:nvSpPr>
          <p:spPr>
            <a:xfrm>
              <a:off x="259882" y="1610516"/>
              <a:ext cx="3243715" cy="369332"/>
            </a:xfrm>
            <a:prstGeom prst="rect">
              <a:avLst/>
            </a:prstGeom>
            <a:solidFill>
              <a:schemeClr val="bg1"/>
            </a:solidFill>
          </p:spPr>
          <p:txBody>
            <a:bodyPr wrap="square" rtlCol="0">
              <a:spAutoFit/>
            </a:bodyPr>
            <a:lstStyle/>
            <a:p>
              <a:pPr algn="ctr"/>
              <a:r>
                <a:rPr lang="en-US" sz="1200" b="1" dirty="0"/>
                <a:t>Deploy</a:t>
              </a:r>
            </a:p>
          </p:txBody>
        </p:sp>
      </p:grpSp>
      <p:grpSp>
        <p:nvGrpSpPr>
          <p:cNvPr id="48" name="Group 47">
            <a:extLst>
              <a:ext uri="{FF2B5EF4-FFF2-40B4-BE49-F238E27FC236}">
                <a16:creationId xmlns:a16="http://schemas.microsoft.com/office/drawing/2014/main" id="{BB6EAAE6-4882-4D54-BA34-73BC3B9A5FD6}"/>
              </a:ext>
            </a:extLst>
          </p:cNvPr>
          <p:cNvGrpSpPr/>
          <p:nvPr/>
        </p:nvGrpSpPr>
        <p:grpSpPr>
          <a:xfrm>
            <a:off x="5893217" y="1097281"/>
            <a:ext cx="2434320" cy="2082395"/>
            <a:chOff x="259882" y="1610516"/>
            <a:chExt cx="3245760" cy="2776527"/>
          </a:xfrm>
        </p:grpSpPr>
        <p:sp>
          <p:nvSpPr>
            <p:cNvPr id="49" name="Rectangle: Rounded Corners 48">
              <a:extLst>
                <a:ext uri="{FF2B5EF4-FFF2-40B4-BE49-F238E27FC236}">
                  <a16:creationId xmlns:a16="http://schemas.microsoft.com/office/drawing/2014/main" id="{20FE5E0D-CC71-4029-9EEC-E2B1457ABA71}"/>
                </a:ext>
              </a:extLst>
            </p:cNvPr>
            <p:cNvSpPr/>
            <p:nvPr/>
          </p:nvSpPr>
          <p:spPr bwMode="auto">
            <a:xfrm>
              <a:off x="261700" y="2024844"/>
              <a:ext cx="3243942" cy="2362199"/>
            </a:xfrm>
            <a:prstGeom prst="roundRect">
              <a:avLst/>
            </a:prstGeom>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ln w="19050">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200" b="1" dirty="0">
                  <a:solidFill>
                    <a:schemeClr val="tx1"/>
                  </a:solidFill>
                  <a:latin typeface="Arial" charset="0"/>
                  <a:cs typeface="Arial" charset="0"/>
                </a:rPr>
                <a:t>Watson OpenScale</a:t>
              </a: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sz="1200" b="1" dirty="0">
                <a:solidFill>
                  <a:schemeClr val="tx1"/>
                </a:solidFill>
                <a:latin typeface="Arial" charset="0"/>
                <a:cs typeface="Arial" charset="0"/>
              </a:endParaRPr>
            </a:p>
          </p:txBody>
        </p:sp>
        <p:sp>
          <p:nvSpPr>
            <p:cNvPr id="50" name="TextBox 49">
              <a:extLst>
                <a:ext uri="{FF2B5EF4-FFF2-40B4-BE49-F238E27FC236}">
                  <a16:creationId xmlns:a16="http://schemas.microsoft.com/office/drawing/2014/main" id="{200DB3E0-17A9-46D5-8AC0-6EDBFC1A91AB}"/>
                </a:ext>
              </a:extLst>
            </p:cNvPr>
            <p:cNvSpPr txBox="1"/>
            <p:nvPr/>
          </p:nvSpPr>
          <p:spPr>
            <a:xfrm>
              <a:off x="296277" y="3323074"/>
              <a:ext cx="3145972" cy="330945"/>
            </a:xfrm>
            <a:prstGeom prst="rect">
              <a:avLst/>
            </a:prstGeom>
            <a:noFill/>
          </p:spPr>
          <p:txBody>
            <a:bodyPr wrap="square" rtlCol="0">
              <a:spAutoFit/>
            </a:bodyPr>
            <a:lstStyle/>
            <a:p>
              <a:pPr algn="ctr"/>
              <a:r>
                <a:rPr lang="en-US" sz="1000" b="1" dirty="0"/>
                <a:t>Manage</a:t>
              </a:r>
            </a:p>
          </p:txBody>
        </p:sp>
        <p:grpSp>
          <p:nvGrpSpPr>
            <p:cNvPr id="51" name="Group 50">
              <a:extLst>
                <a:ext uri="{FF2B5EF4-FFF2-40B4-BE49-F238E27FC236}">
                  <a16:creationId xmlns:a16="http://schemas.microsoft.com/office/drawing/2014/main" id="{24C44F71-C60F-434C-ADC9-172795A0B629}"/>
                </a:ext>
              </a:extLst>
            </p:cNvPr>
            <p:cNvGrpSpPr/>
            <p:nvPr/>
          </p:nvGrpSpPr>
          <p:grpSpPr>
            <a:xfrm>
              <a:off x="595162" y="2656572"/>
              <a:ext cx="2627497" cy="1649128"/>
              <a:chOff x="624039" y="2377440"/>
              <a:chExt cx="2627497" cy="1649128"/>
            </a:xfrm>
          </p:grpSpPr>
          <p:cxnSp>
            <p:nvCxnSpPr>
              <p:cNvPr id="53" name="Straight Arrow Connector 52">
                <a:extLst>
                  <a:ext uri="{FF2B5EF4-FFF2-40B4-BE49-F238E27FC236}">
                    <a16:creationId xmlns:a16="http://schemas.microsoft.com/office/drawing/2014/main" id="{F2DB446A-6837-4609-80E1-23AEF38F82CD}"/>
                  </a:ext>
                </a:extLst>
              </p:cNvPr>
              <p:cNvCxnSpPr>
                <a:cxnSpLocks/>
              </p:cNvCxnSpPr>
              <p:nvPr/>
            </p:nvCxnSpPr>
            <p:spPr bwMode="auto">
              <a:xfrm>
                <a:off x="2189564" y="2997843"/>
                <a:ext cx="147985" cy="330080"/>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sp>
            <p:nvSpPr>
              <p:cNvPr id="54" name="Rectangle: Rounded Corners 53">
                <a:extLst>
                  <a:ext uri="{FF2B5EF4-FFF2-40B4-BE49-F238E27FC236}">
                    <a16:creationId xmlns:a16="http://schemas.microsoft.com/office/drawing/2014/main" id="{E138D333-280C-4A22-B7C4-48288F4D80DF}"/>
                  </a:ext>
                </a:extLst>
              </p:cNvPr>
              <p:cNvSpPr/>
              <p:nvPr/>
            </p:nvSpPr>
            <p:spPr bwMode="auto">
              <a:xfrm>
                <a:off x="1356062" y="2377440"/>
                <a:ext cx="1038224" cy="50051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r>
                  <a:rPr lang="en-US" sz="800" dirty="0">
                    <a:solidFill>
                      <a:schemeClr val="tx1"/>
                    </a:solidFill>
                  </a:rPr>
                  <a:t>Fairness &amp; Explainability</a:t>
                </a:r>
              </a:p>
            </p:txBody>
          </p:sp>
          <p:sp>
            <p:nvSpPr>
              <p:cNvPr id="55" name="Rectangle: Rounded Corners 54">
                <a:extLst>
                  <a:ext uri="{FF2B5EF4-FFF2-40B4-BE49-F238E27FC236}">
                    <a16:creationId xmlns:a16="http://schemas.microsoft.com/office/drawing/2014/main" id="{F2F5D254-2A60-4C6E-BA6E-F6372B9776F0}"/>
                  </a:ext>
                </a:extLst>
              </p:cNvPr>
              <p:cNvSpPr/>
              <p:nvPr/>
            </p:nvSpPr>
            <p:spPr bwMode="auto">
              <a:xfrm>
                <a:off x="624039" y="3383279"/>
                <a:ext cx="1050758" cy="643289"/>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r>
                  <a:rPr lang="en-US" sz="800" dirty="0">
                    <a:solidFill>
                      <a:schemeClr val="tx1"/>
                    </a:solidFill>
                  </a:rPr>
                  <a:t>Inputs for continuous evolution</a:t>
                </a:r>
              </a:p>
            </p:txBody>
          </p:sp>
          <p:sp>
            <p:nvSpPr>
              <p:cNvPr id="56" name="Rectangle: Rounded Corners 55">
                <a:extLst>
                  <a:ext uri="{FF2B5EF4-FFF2-40B4-BE49-F238E27FC236}">
                    <a16:creationId xmlns:a16="http://schemas.microsoft.com/office/drawing/2014/main" id="{B03788CC-D72A-4BCF-A099-EC82E42F98F0}"/>
                  </a:ext>
                </a:extLst>
              </p:cNvPr>
              <p:cNvSpPr/>
              <p:nvPr/>
            </p:nvSpPr>
            <p:spPr bwMode="auto">
              <a:xfrm>
                <a:off x="2127586" y="3384884"/>
                <a:ext cx="1123950" cy="50051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r>
                  <a:rPr lang="en-US" sz="800" dirty="0">
                    <a:solidFill>
                      <a:schemeClr val="tx1"/>
                    </a:solidFill>
                  </a:rPr>
                  <a:t>Business KPI &amp; metrics</a:t>
                </a:r>
              </a:p>
            </p:txBody>
          </p:sp>
          <p:cxnSp>
            <p:nvCxnSpPr>
              <p:cNvPr id="57" name="Straight Arrow Connector 56">
                <a:extLst>
                  <a:ext uri="{FF2B5EF4-FFF2-40B4-BE49-F238E27FC236}">
                    <a16:creationId xmlns:a16="http://schemas.microsoft.com/office/drawing/2014/main" id="{01C82974-0D9F-4DD9-8ACF-74607D19AB1B}"/>
                  </a:ext>
                </a:extLst>
              </p:cNvPr>
              <p:cNvCxnSpPr>
                <a:cxnSpLocks/>
              </p:cNvCxnSpPr>
              <p:nvPr/>
            </p:nvCxnSpPr>
            <p:spPr bwMode="auto">
              <a:xfrm flipH="1">
                <a:off x="1710302" y="3643951"/>
                <a:ext cx="397630" cy="0"/>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cxnSp>
            <p:nvCxnSpPr>
              <p:cNvPr id="58" name="Straight Arrow Connector 57">
                <a:extLst>
                  <a:ext uri="{FF2B5EF4-FFF2-40B4-BE49-F238E27FC236}">
                    <a16:creationId xmlns:a16="http://schemas.microsoft.com/office/drawing/2014/main" id="{04398227-71B6-4F42-A402-D26ECB06A515}"/>
                  </a:ext>
                </a:extLst>
              </p:cNvPr>
              <p:cNvCxnSpPr>
                <a:cxnSpLocks/>
              </p:cNvCxnSpPr>
              <p:nvPr/>
            </p:nvCxnSpPr>
            <p:spPr bwMode="auto">
              <a:xfrm flipV="1">
                <a:off x="1451810" y="2974206"/>
                <a:ext cx="184484" cy="302380"/>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grpSp>
        <p:sp>
          <p:nvSpPr>
            <p:cNvPr id="52" name="TextBox 51">
              <a:extLst>
                <a:ext uri="{FF2B5EF4-FFF2-40B4-BE49-F238E27FC236}">
                  <a16:creationId xmlns:a16="http://schemas.microsoft.com/office/drawing/2014/main" id="{0EDDE1BF-43A4-4EA5-B5C4-3F8ED05CFD30}"/>
                </a:ext>
              </a:extLst>
            </p:cNvPr>
            <p:cNvSpPr txBox="1"/>
            <p:nvPr/>
          </p:nvSpPr>
          <p:spPr>
            <a:xfrm>
              <a:off x="259882" y="1610516"/>
              <a:ext cx="3243715" cy="369332"/>
            </a:xfrm>
            <a:prstGeom prst="rect">
              <a:avLst/>
            </a:prstGeom>
            <a:solidFill>
              <a:schemeClr val="bg1"/>
            </a:solidFill>
          </p:spPr>
          <p:txBody>
            <a:bodyPr wrap="square" rtlCol="0">
              <a:spAutoFit/>
            </a:bodyPr>
            <a:lstStyle/>
            <a:p>
              <a:pPr algn="ctr"/>
              <a:r>
                <a:rPr lang="en-US" sz="1200" b="1" dirty="0"/>
                <a:t>Infuse</a:t>
              </a:r>
            </a:p>
          </p:txBody>
        </p:sp>
      </p:grpSp>
      <p:sp>
        <p:nvSpPr>
          <p:cNvPr id="59" name="TextBox 58">
            <a:extLst>
              <a:ext uri="{FF2B5EF4-FFF2-40B4-BE49-F238E27FC236}">
                <a16:creationId xmlns:a16="http://schemas.microsoft.com/office/drawing/2014/main" id="{0D736C45-3FF3-496D-B912-257DC0854A3B}"/>
              </a:ext>
            </a:extLst>
          </p:cNvPr>
          <p:cNvSpPr txBox="1"/>
          <p:nvPr/>
        </p:nvSpPr>
        <p:spPr>
          <a:xfrm>
            <a:off x="1084588" y="3727546"/>
            <a:ext cx="1698172" cy="404085"/>
          </a:xfrm>
          <a:prstGeom prst="rect">
            <a:avLst/>
          </a:prstGeom>
          <a:noFill/>
        </p:spPr>
        <p:txBody>
          <a:bodyPr wrap="square" rtlCol="0">
            <a:spAutoFit/>
          </a:bodyPr>
          <a:lstStyle/>
          <a:p>
            <a:pPr algn="ctr"/>
            <a:r>
              <a:rPr lang="en-US" sz="1000" dirty="0">
                <a:solidFill>
                  <a:schemeClr val="bg1"/>
                </a:solidFill>
              </a:rPr>
              <a:t>Easily deploy models to Watson Machine Learning</a:t>
            </a:r>
          </a:p>
        </p:txBody>
      </p:sp>
      <p:cxnSp>
        <p:nvCxnSpPr>
          <p:cNvPr id="60" name="Straight Arrow Connector 59">
            <a:extLst>
              <a:ext uri="{FF2B5EF4-FFF2-40B4-BE49-F238E27FC236}">
                <a16:creationId xmlns:a16="http://schemas.microsoft.com/office/drawing/2014/main" id="{49AB4A12-ADF5-433F-BF14-FA60A5DDD6F1}"/>
              </a:ext>
            </a:extLst>
          </p:cNvPr>
          <p:cNvCxnSpPr>
            <a:cxnSpLocks/>
          </p:cNvCxnSpPr>
          <p:nvPr/>
        </p:nvCxnSpPr>
        <p:spPr bwMode="auto">
          <a:xfrm>
            <a:off x="1880648" y="3238107"/>
            <a:ext cx="1251408" cy="650450"/>
          </a:xfrm>
          <a:prstGeom prst="straightConnector1">
            <a:avLst/>
          </a:prstGeom>
          <a:solidFill>
            <a:srgbClr val="EAEAEA"/>
          </a:solidFill>
          <a:ln w="19050" cap="flat" cmpd="sng" algn="ctr">
            <a:solidFill>
              <a:srgbClr val="002060"/>
            </a:solidFill>
            <a:prstDash val="solid"/>
            <a:round/>
            <a:headEnd type="triangle" w="lg" len="med"/>
            <a:tailEnd type="triangle" w="lg" len="med"/>
          </a:ln>
          <a:effectLst/>
        </p:spPr>
      </p:cxnSp>
      <p:cxnSp>
        <p:nvCxnSpPr>
          <p:cNvPr id="66" name="Straight Arrow Connector 65">
            <a:extLst>
              <a:ext uri="{FF2B5EF4-FFF2-40B4-BE49-F238E27FC236}">
                <a16:creationId xmlns:a16="http://schemas.microsoft.com/office/drawing/2014/main" id="{3B1C7357-4C45-46AF-A302-9E0B15FD73F0}"/>
              </a:ext>
            </a:extLst>
          </p:cNvPr>
          <p:cNvCxnSpPr>
            <a:cxnSpLocks/>
          </p:cNvCxnSpPr>
          <p:nvPr/>
        </p:nvCxnSpPr>
        <p:spPr bwMode="auto">
          <a:xfrm flipV="1">
            <a:off x="5716841" y="3254263"/>
            <a:ext cx="1415649" cy="733938"/>
          </a:xfrm>
          <a:prstGeom prst="straightConnector1">
            <a:avLst/>
          </a:prstGeom>
          <a:solidFill>
            <a:srgbClr val="EAEAEA"/>
          </a:solidFill>
          <a:ln w="19050" cap="flat" cmpd="sng" algn="ctr">
            <a:solidFill>
              <a:srgbClr val="002060"/>
            </a:solidFill>
            <a:prstDash val="solid"/>
            <a:round/>
            <a:headEnd type="triangle" w="lg" len="med"/>
            <a:tailEnd type="triangle" w="lg" len="med"/>
          </a:ln>
          <a:effectLst/>
        </p:spPr>
      </p:cxnSp>
      <p:sp>
        <p:nvSpPr>
          <p:cNvPr id="68" name="TextBox 67">
            <a:extLst>
              <a:ext uri="{FF2B5EF4-FFF2-40B4-BE49-F238E27FC236}">
                <a16:creationId xmlns:a16="http://schemas.microsoft.com/office/drawing/2014/main" id="{F08E877B-2F9C-49BA-A862-AE2A24A26C8F}"/>
              </a:ext>
            </a:extLst>
          </p:cNvPr>
          <p:cNvSpPr txBox="1"/>
          <p:nvPr/>
        </p:nvSpPr>
        <p:spPr>
          <a:xfrm>
            <a:off x="6299526" y="3741834"/>
            <a:ext cx="1698172" cy="559961"/>
          </a:xfrm>
          <a:prstGeom prst="rect">
            <a:avLst/>
          </a:prstGeom>
          <a:noFill/>
        </p:spPr>
        <p:txBody>
          <a:bodyPr wrap="square" rtlCol="0">
            <a:spAutoFit/>
          </a:bodyPr>
          <a:lstStyle/>
          <a:p>
            <a:pPr algn="ctr"/>
            <a:r>
              <a:rPr lang="en-US" sz="1000" dirty="0">
                <a:solidFill>
                  <a:schemeClr val="bg1"/>
                </a:solidFill>
              </a:rPr>
              <a:t>Monitor and orchestrate models served with Watson Machine Learning</a:t>
            </a:r>
          </a:p>
        </p:txBody>
      </p:sp>
      <p:cxnSp>
        <p:nvCxnSpPr>
          <p:cNvPr id="69" name="Straight Arrow Connector 68">
            <a:extLst>
              <a:ext uri="{FF2B5EF4-FFF2-40B4-BE49-F238E27FC236}">
                <a16:creationId xmlns:a16="http://schemas.microsoft.com/office/drawing/2014/main" id="{ED40DCD9-43BB-4DF9-84A1-26BEEB53D551}"/>
              </a:ext>
            </a:extLst>
          </p:cNvPr>
          <p:cNvCxnSpPr>
            <a:cxnSpLocks/>
          </p:cNvCxnSpPr>
          <p:nvPr/>
        </p:nvCxnSpPr>
        <p:spPr bwMode="auto">
          <a:xfrm>
            <a:off x="3128963" y="1802213"/>
            <a:ext cx="2678906" cy="0"/>
          </a:xfrm>
          <a:prstGeom prst="straightConnector1">
            <a:avLst/>
          </a:prstGeom>
          <a:solidFill>
            <a:srgbClr val="EAEAEA"/>
          </a:solidFill>
          <a:ln w="19050" cap="flat" cmpd="sng" algn="ctr">
            <a:solidFill>
              <a:srgbClr val="002060"/>
            </a:solidFill>
            <a:prstDash val="dash"/>
            <a:round/>
            <a:headEnd type="triangle" w="lg" len="med"/>
            <a:tailEnd type="triangle" w="lg" len="med"/>
          </a:ln>
          <a:effectLst/>
        </p:spPr>
      </p:cxnSp>
      <p:sp>
        <p:nvSpPr>
          <p:cNvPr id="73" name="TextBox 72">
            <a:extLst>
              <a:ext uri="{FF2B5EF4-FFF2-40B4-BE49-F238E27FC236}">
                <a16:creationId xmlns:a16="http://schemas.microsoft.com/office/drawing/2014/main" id="{7384FAC1-8B4F-4DA7-9CDF-7D568EA1BD57}"/>
              </a:ext>
            </a:extLst>
          </p:cNvPr>
          <p:cNvSpPr txBox="1"/>
          <p:nvPr/>
        </p:nvSpPr>
        <p:spPr>
          <a:xfrm>
            <a:off x="3613476" y="1877315"/>
            <a:ext cx="1698172" cy="559961"/>
          </a:xfrm>
          <a:prstGeom prst="rect">
            <a:avLst/>
          </a:prstGeom>
          <a:noFill/>
        </p:spPr>
        <p:txBody>
          <a:bodyPr wrap="square" rtlCol="0">
            <a:spAutoFit/>
          </a:bodyPr>
          <a:lstStyle/>
          <a:p>
            <a:pPr algn="ctr"/>
            <a:r>
              <a:rPr lang="en-US" sz="1000" dirty="0">
                <a:solidFill>
                  <a:schemeClr val="bg1"/>
                </a:solidFill>
              </a:rPr>
              <a:t>Rebuild models, improve performance (and drift) and mitigate bias</a:t>
            </a:r>
          </a:p>
        </p:txBody>
      </p:sp>
      <p:sp>
        <p:nvSpPr>
          <p:cNvPr id="2" name="Footer Placeholder 1">
            <a:extLst>
              <a:ext uri="{FF2B5EF4-FFF2-40B4-BE49-F238E27FC236}">
                <a16:creationId xmlns:a16="http://schemas.microsoft.com/office/drawing/2014/main" id="{0E244A2C-3415-2348-8561-A920672C8FEC}"/>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731614BF-78A5-2F49-9919-AEA1D7D6276F}"/>
              </a:ext>
            </a:extLst>
          </p:cNvPr>
          <p:cNvSpPr>
            <a:spLocks noGrp="1"/>
          </p:cNvSpPr>
          <p:nvPr>
            <p:ph type="sldNum" sz="quarter" idx="11"/>
          </p:nvPr>
        </p:nvSpPr>
        <p:spPr/>
        <p:txBody>
          <a:bodyPr/>
          <a:lstStyle/>
          <a:p>
            <a:fld id="{59395FB3-9C97-154F-86B2-7E381B951268}" type="slidenum">
              <a:rPr lang="en-US" smtClean="0"/>
              <a:pPr/>
              <a:t>68</a:t>
            </a:fld>
            <a:endParaRPr lang="en-US" dirty="0"/>
          </a:p>
        </p:txBody>
      </p:sp>
      <p:pic>
        <p:nvPicPr>
          <p:cNvPr id="61" name="Picture 60">
            <a:extLst>
              <a:ext uri="{FF2B5EF4-FFF2-40B4-BE49-F238E27FC236}">
                <a16:creationId xmlns:a16="http://schemas.microsoft.com/office/drawing/2014/main" id="{435E8335-9232-3F47-98EA-4ECE423BC4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2122" y="85215"/>
            <a:ext cx="486277" cy="479822"/>
          </a:xfrm>
          <a:prstGeom prst="rect">
            <a:avLst/>
          </a:prstGeom>
        </p:spPr>
      </p:pic>
    </p:spTree>
    <p:extLst>
      <p:ext uri="{BB962C8B-B14F-4D97-AF65-F5344CB8AC3E}">
        <p14:creationId xmlns:p14="http://schemas.microsoft.com/office/powerpoint/2010/main" val="1474329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9DA6B5-2CA7-F34A-8203-062B7DBFBB94}"/>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Title 11">
            <a:extLst>
              <a:ext uri="{FF2B5EF4-FFF2-40B4-BE49-F238E27FC236}">
                <a16:creationId xmlns:a16="http://schemas.microsoft.com/office/drawing/2014/main" id="{F63A1079-E700-F142-AECD-73ED93CE3DAC}"/>
              </a:ext>
            </a:extLst>
          </p:cNvPr>
          <p:cNvSpPr>
            <a:spLocks noGrp="1"/>
          </p:cNvSpPr>
          <p:nvPr>
            <p:ph type="title" idx="4294967295"/>
          </p:nvPr>
        </p:nvSpPr>
        <p:spPr>
          <a:xfrm>
            <a:off x="210312" y="201168"/>
            <a:ext cx="8683625" cy="479822"/>
          </a:xfrm>
        </p:spPr>
        <p:txBody>
          <a:bodyPr/>
          <a:lstStyle/>
          <a:p>
            <a:r>
              <a:rPr lang="en-US" dirty="0"/>
              <a:t>Analyze</a:t>
            </a:r>
            <a:br>
              <a:rPr lang="en-US" dirty="0"/>
            </a:br>
            <a:r>
              <a:rPr lang="en-US" sz="1800" dirty="0"/>
              <a:t>Watson Studio: Collaborating with Analytics Projects</a:t>
            </a:r>
            <a:br>
              <a:rPr lang="en-US" sz="1800" dirty="0"/>
            </a:br>
            <a:endParaRPr lang="en-US" sz="1800" dirty="0"/>
          </a:p>
        </p:txBody>
      </p:sp>
      <p:sp>
        <p:nvSpPr>
          <p:cNvPr id="4" name="TextBox 3">
            <a:extLst>
              <a:ext uri="{FF2B5EF4-FFF2-40B4-BE49-F238E27FC236}">
                <a16:creationId xmlns:a16="http://schemas.microsoft.com/office/drawing/2014/main" id="{96EE6FA8-47C5-49F3-9A27-F66094B71B14}"/>
              </a:ext>
            </a:extLst>
          </p:cNvPr>
          <p:cNvSpPr txBox="1"/>
          <p:nvPr/>
        </p:nvSpPr>
        <p:spPr>
          <a:xfrm>
            <a:off x="989351" y="1097280"/>
            <a:ext cx="7067166" cy="1156727"/>
          </a:xfrm>
          <a:prstGeom prst="rect">
            <a:avLst/>
          </a:prstGeom>
          <a:solidFill>
            <a:schemeClr val="bg1"/>
          </a:solidFill>
        </p:spPr>
        <p:txBody>
          <a:bodyPr wrap="square" rtlCol="0">
            <a:spAutoFit/>
          </a:bodyPr>
          <a:lstStyle/>
          <a:p>
            <a:pPr>
              <a:spcBef>
                <a:spcPts val="450"/>
              </a:spcBef>
              <a:spcAft>
                <a:spcPts val="450"/>
              </a:spcAft>
            </a:pPr>
            <a:r>
              <a:rPr lang="en-US" b="1" dirty="0"/>
              <a:t>Watson Studio </a:t>
            </a:r>
            <a:r>
              <a:rPr lang="en-US" dirty="0"/>
              <a:t>provides the environment and tools to collaborate on business problems. </a:t>
            </a:r>
          </a:p>
          <a:p>
            <a:pPr>
              <a:spcBef>
                <a:spcPts val="450"/>
              </a:spcBef>
              <a:spcAft>
                <a:spcPts val="450"/>
              </a:spcAft>
            </a:pPr>
            <a:r>
              <a:rPr lang="en-US" b="1" dirty="0"/>
              <a:t>Watson Studio </a:t>
            </a:r>
            <a:r>
              <a:rPr lang="en-US" dirty="0"/>
              <a:t>is</a:t>
            </a:r>
            <a:r>
              <a:rPr lang="en-US" b="1" dirty="0"/>
              <a:t> </a:t>
            </a:r>
            <a:r>
              <a:rPr lang="en-US" dirty="0"/>
              <a:t>centered around the </a:t>
            </a:r>
            <a:r>
              <a:rPr lang="en-US" i="1" dirty="0"/>
              <a:t>Analytics Project</a:t>
            </a:r>
            <a:r>
              <a:rPr lang="en-US" b="1" i="1" dirty="0"/>
              <a:t>. </a:t>
            </a:r>
            <a:r>
              <a:rPr lang="en-US" dirty="0"/>
              <a:t>Data scientists and business analysts use analytics projects to organize resources and analyze data with various tools.</a:t>
            </a:r>
          </a:p>
          <a:p>
            <a:pPr>
              <a:spcBef>
                <a:spcPts val="450"/>
              </a:spcBef>
              <a:spcAft>
                <a:spcPts val="450"/>
              </a:spcAft>
            </a:pPr>
            <a:endParaRPr lang="en-US" sz="1200" dirty="0"/>
          </a:p>
        </p:txBody>
      </p:sp>
      <p:pic>
        <p:nvPicPr>
          <p:cNvPr id="7" name="Picture 6">
            <a:extLst>
              <a:ext uri="{FF2B5EF4-FFF2-40B4-BE49-F238E27FC236}">
                <a16:creationId xmlns:a16="http://schemas.microsoft.com/office/drawing/2014/main" id="{104A5A5A-BB90-43E0-9F75-09A9D0B1B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2122" y="85215"/>
            <a:ext cx="486277" cy="479822"/>
          </a:xfrm>
          <a:prstGeom prst="rect">
            <a:avLst/>
          </a:prstGeom>
        </p:spPr>
      </p:pic>
      <p:grpSp>
        <p:nvGrpSpPr>
          <p:cNvPr id="2" name="Group 1">
            <a:extLst>
              <a:ext uri="{FF2B5EF4-FFF2-40B4-BE49-F238E27FC236}">
                <a16:creationId xmlns:a16="http://schemas.microsoft.com/office/drawing/2014/main" id="{3CA1408B-05A6-4779-93E8-EE92BC531198}"/>
              </a:ext>
            </a:extLst>
          </p:cNvPr>
          <p:cNvGrpSpPr/>
          <p:nvPr/>
        </p:nvGrpSpPr>
        <p:grpSpPr>
          <a:xfrm>
            <a:off x="1096736" y="1988366"/>
            <a:ext cx="6744879" cy="2850696"/>
            <a:chOff x="756501" y="2763486"/>
            <a:chExt cx="8993172" cy="3800928"/>
          </a:xfrm>
        </p:grpSpPr>
        <p:sp>
          <p:nvSpPr>
            <p:cNvPr id="8" name="Rectangle: Diagonal Corners Rounded 7">
              <a:extLst>
                <a:ext uri="{FF2B5EF4-FFF2-40B4-BE49-F238E27FC236}">
                  <a16:creationId xmlns:a16="http://schemas.microsoft.com/office/drawing/2014/main" id="{1C632B74-C2BC-424D-959B-40889B0D95E1}"/>
                </a:ext>
              </a:extLst>
            </p:cNvPr>
            <p:cNvSpPr/>
            <p:nvPr/>
          </p:nvSpPr>
          <p:spPr bwMode="auto">
            <a:xfrm>
              <a:off x="756501" y="2763486"/>
              <a:ext cx="8993172" cy="2922939"/>
            </a:xfrm>
            <a:prstGeom prst="round2DiagRect">
              <a:avLst>
                <a:gd name="adj1" fmla="val 6504"/>
                <a:gd name="adj2" fmla="val 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1">
              <a:schemeClr val="accent1"/>
            </a:lnRef>
            <a:fillRef idx="3">
              <a:schemeClr val="accent1"/>
            </a:fillRef>
            <a:effectRef idx="2">
              <a:schemeClr val="accent1"/>
            </a:effectRef>
            <a:fontRef idx="minor">
              <a:schemeClr val="lt1"/>
            </a:fontRef>
          </p:style>
          <p:txBody>
            <a:bodyPr spcFirstLastPara="0" vert="horz" wrap="square" lIns="52007" tIns="26003" rIns="13002" bIns="26003" numCol="1" spcCol="1270" anchor="ctr" anchorCtr="0">
              <a:noAutofit/>
            </a:bodyPr>
            <a:lstStyle/>
            <a:p>
              <a:r>
                <a:rPr lang="en-US" sz="1800" dirty="0">
                  <a:solidFill>
                    <a:schemeClr val="bg1"/>
                  </a:solidFill>
                </a:rPr>
                <a:t>Analytics projects</a:t>
              </a:r>
            </a:p>
            <a:p>
              <a:endParaRPr lang="en-US" sz="2100" dirty="0">
                <a:solidFill>
                  <a:schemeClr val="bg1"/>
                </a:solidFill>
              </a:endParaRPr>
            </a:p>
            <a:p>
              <a:endParaRPr lang="en-US" sz="2100" dirty="0">
                <a:solidFill>
                  <a:schemeClr val="bg1"/>
                </a:solidFill>
              </a:endParaRPr>
            </a:p>
            <a:p>
              <a:endParaRPr lang="en-US" sz="2100" dirty="0">
                <a:solidFill>
                  <a:schemeClr val="bg1"/>
                </a:solidFill>
              </a:endParaRPr>
            </a:p>
            <a:p>
              <a:endParaRPr lang="en-US" sz="2100" dirty="0">
                <a:solidFill>
                  <a:schemeClr val="bg1"/>
                </a:solidFill>
              </a:endParaRPr>
            </a:p>
            <a:p>
              <a:endParaRPr lang="en-US" sz="2100" dirty="0">
                <a:solidFill>
                  <a:schemeClr val="bg1"/>
                </a:solidFill>
              </a:endParaRPr>
            </a:p>
            <a:p>
              <a:endParaRPr lang="en-US" sz="2100" dirty="0">
                <a:solidFill>
                  <a:schemeClr val="bg1"/>
                </a:solidFill>
              </a:endParaRPr>
            </a:p>
          </p:txBody>
        </p:sp>
        <p:sp>
          <p:nvSpPr>
            <p:cNvPr id="3" name="Rectangle: Rounded Corners 2">
              <a:extLst>
                <a:ext uri="{FF2B5EF4-FFF2-40B4-BE49-F238E27FC236}">
                  <a16:creationId xmlns:a16="http://schemas.microsoft.com/office/drawing/2014/main" id="{3A64E853-217D-4690-8260-E30F2A791DB0}"/>
                </a:ext>
              </a:extLst>
            </p:cNvPr>
            <p:cNvSpPr/>
            <p:nvPr/>
          </p:nvSpPr>
          <p:spPr bwMode="auto">
            <a:xfrm>
              <a:off x="946216" y="3285536"/>
              <a:ext cx="1459975" cy="2277948"/>
            </a:xfrm>
            <a:prstGeom prst="roundRect">
              <a:avLst>
                <a:gd name="adj" fmla="val 6566"/>
              </a:avLst>
            </a:prstGeom>
            <a:solidFill>
              <a:schemeClr val="bg1"/>
            </a:solidFill>
            <a:ln/>
          </p:spPr>
          <p:style>
            <a:lnRef idx="1">
              <a:schemeClr val="accent5"/>
            </a:lnRef>
            <a:fillRef idx="3">
              <a:schemeClr val="accent5"/>
            </a:fillRef>
            <a:effectRef idx="2">
              <a:schemeClr val="accent5"/>
            </a:effectRef>
            <a:fontRef idx="minor">
              <a:schemeClr val="lt1"/>
            </a:fontRef>
          </p:style>
          <p:txBody>
            <a:bodyPr spcFirstLastPara="0" vert="horz" wrap="square" lIns="52007" tIns="26003" rIns="13002" bIns="26003" numCol="1" spcCol="1270" anchor="ctr" anchorCtr="0">
              <a:noAutofit/>
            </a:bodyPr>
            <a:lstStyle/>
            <a:p>
              <a:pPr algn="ctr">
                <a:spcBef>
                  <a:spcPts val="450"/>
                </a:spcBef>
                <a:spcAft>
                  <a:spcPts val="450"/>
                </a:spcAft>
              </a:pPr>
              <a:r>
                <a:rPr lang="en-US" sz="1013" b="1" dirty="0">
                  <a:solidFill>
                    <a:schemeClr val="accent1">
                      <a:lumMod val="50000"/>
                    </a:schemeClr>
                  </a:solidFill>
                </a:rPr>
                <a:t>Collaborators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Admin</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Editor</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Viewer</a:t>
              </a:r>
            </a:p>
            <a:p>
              <a:pPr marL="214313" indent="-214313">
                <a:buClr>
                  <a:schemeClr val="bg1"/>
                </a:buClr>
                <a:buFont typeface="Arial" panose="020B0604020202020204" pitchFamily="34" charset="0"/>
                <a:buChar char="•"/>
              </a:pPr>
              <a:endParaRPr lang="en-US" sz="1013" dirty="0">
                <a:solidFill>
                  <a:schemeClr val="bg1"/>
                </a:solidFill>
              </a:endParaRPr>
            </a:p>
            <a:p>
              <a:pPr marL="214313" indent="-214313">
                <a:buClr>
                  <a:schemeClr val="bg1"/>
                </a:buClr>
                <a:buFont typeface="Arial" panose="020B0604020202020204" pitchFamily="34" charset="0"/>
                <a:buChar char="•"/>
              </a:pPr>
              <a:endParaRPr lang="en-US" sz="1013" dirty="0">
                <a:solidFill>
                  <a:schemeClr val="bg1"/>
                </a:solidFill>
              </a:endParaRPr>
            </a:p>
            <a:p>
              <a:pPr marL="214313" indent="-214313">
                <a:buClr>
                  <a:schemeClr val="bg1"/>
                </a:buClr>
                <a:buFont typeface="Arial" panose="020B0604020202020204" pitchFamily="34" charset="0"/>
                <a:buChar char="•"/>
              </a:pPr>
              <a:endParaRPr lang="en-US" sz="1013" dirty="0">
                <a:solidFill>
                  <a:schemeClr val="bg1"/>
                </a:solidFill>
              </a:endParaRPr>
            </a:p>
            <a:p>
              <a:pPr marL="214313" indent="-214313">
                <a:buClr>
                  <a:schemeClr val="bg1"/>
                </a:buClr>
                <a:buFont typeface="Arial" panose="020B0604020202020204" pitchFamily="34" charset="0"/>
                <a:buChar char="•"/>
              </a:pPr>
              <a:endParaRPr lang="en-US" sz="1013" dirty="0">
                <a:solidFill>
                  <a:schemeClr val="bg1"/>
                </a:solidFill>
              </a:endParaRPr>
            </a:p>
            <a:p>
              <a:pPr marL="214313" indent="-214313">
                <a:buClr>
                  <a:schemeClr val="bg1"/>
                </a:buClr>
                <a:buFont typeface="Arial" panose="020B0604020202020204" pitchFamily="34" charset="0"/>
                <a:buChar char="•"/>
              </a:pPr>
              <a:endParaRPr lang="en-US" sz="1013" dirty="0">
                <a:solidFill>
                  <a:schemeClr val="bg1"/>
                </a:solidFill>
              </a:endParaRPr>
            </a:p>
          </p:txBody>
        </p:sp>
        <p:sp>
          <p:nvSpPr>
            <p:cNvPr id="14" name="Rectangle: Rounded Corners 13">
              <a:extLst>
                <a:ext uri="{FF2B5EF4-FFF2-40B4-BE49-F238E27FC236}">
                  <a16:creationId xmlns:a16="http://schemas.microsoft.com/office/drawing/2014/main" id="{DAEC67AE-9989-4628-BF0B-19687425E8DC}"/>
                </a:ext>
              </a:extLst>
            </p:cNvPr>
            <p:cNvSpPr/>
            <p:nvPr/>
          </p:nvSpPr>
          <p:spPr bwMode="auto">
            <a:xfrm>
              <a:off x="2622125" y="3266486"/>
              <a:ext cx="1773024" cy="2277948"/>
            </a:xfrm>
            <a:prstGeom prst="roundRect">
              <a:avLst>
                <a:gd name="adj" fmla="val 6566"/>
              </a:avLst>
            </a:prstGeom>
            <a:solidFill>
              <a:schemeClr val="bg1"/>
            </a:solidFill>
            <a:ln/>
          </p:spPr>
          <p:style>
            <a:lnRef idx="1">
              <a:schemeClr val="accent5"/>
            </a:lnRef>
            <a:fillRef idx="3">
              <a:schemeClr val="accent5"/>
            </a:fillRef>
            <a:effectRef idx="2">
              <a:schemeClr val="accent5"/>
            </a:effectRef>
            <a:fontRef idx="minor">
              <a:schemeClr val="lt1"/>
            </a:fontRef>
          </p:style>
          <p:txBody>
            <a:bodyPr spcFirstLastPara="0" vert="horz" wrap="square" lIns="52007" tIns="26003" rIns="13002" bIns="26003" numCol="1" spcCol="1270" anchor="ctr" anchorCtr="0">
              <a:noAutofit/>
            </a:bodyPr>
            <a:lstStyle/>
            <a:p>
              <a:pPr algn="ctr">
                <a:spcBef>
                  <a:spcPts val="450"/>
                </a:spcBef>
                <a:spcAft>
                  <a:spcPts val="450"/>
                </a:spcAft>
              </a:pPr>
              <a:r>
                <a:rPr lang="en-US" sz="1013" b="1" dirty="0">
                  <a:solidFill>
                    <a:schemeClr val="accent1">
                      <a:lumMod val="50000"/>
                    </a:schemeClr>
                  </a:solidFill>
                </a:rPr>
                <a:t>Data assets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Data files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Connections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Connected data</a:t>
              </a:r>
            </a:p>
            <a:p>
              <a:pPr marL="214313" indent="-214313">
                <a:buClr>
                  <a:schemeClr val="bg1"/>
                </a:buClr>
                <a:buFont typeface="Arial" panose="020B0604020202020204" pitchFamily="34" charset="0"/>
                <a:buChar char="•"/>
              </a:pPr>
              <a:endParaRPr lang="en-US" sz="1013" dirty="0">
                <a:solidFill>
                  <a:schemeClr val="bg1"/>
                </a:solidFill>
              </a:endParaRPr>
            </a:p>
            <a:p>
              <a:pPr marL="214313" indent="-214313">
                <a:buClr>
                  <a:schemeClr val="bg1"/>
                </a:buClr>
                <a:buFont typeface="Arial" panose="020B0604020202020204" pitchFamily="34" charset="0"/>
                <a:buChar char="•"/>
              </a:pPr>
              <a:endParaRPr lang="en-US" sz="1013" dirty="0">
                <a:solidFill>
                  <a:schemeClr val="bg1"/>
                </a:solidFill>
              </a:endParaRPr>
            </a:p>
            <a:p>
              <a:pPr marL="214313" indent="-214313">
                <a:buClr>
                  <a:schemeClr val="bg1"/>
                </a:buClr>
                <a:buFont typeface="Arial" panose="020B0604020202020204" pitchFamily="34" charset="0"/>
                <a:buChar char="•"/>
              </a:pPr>
              <a:endParaRPr lang="en-US" sz="1013" dirty="0">
                <a:solidFill>
                  <a:schemeClr val="bg1"/>
                </a:solidFill>
              </a:endParaRPr>
            </a:p>
            <a:p>
              <a:pPr marL="214313" indent="-214313">
                <a:buClr>
                  <a:schemeClr val="bg1"/>
                </a:buClr>
                <a:buFont typeface="Arial" panose="020B0604020202020204" pitchFamily="34" charset="0"/>
                <a:buChar char="•"/>
              </a:pPr>
              <a:endParaRPr lang="en-US" sz="1013" dirty="0">
                <a:solidFill>
                  <a:schemeClr val="bg1"/>
                </a:solidFill>
              </a:endParaRPr>
            </a:p>
            <a:p>
              <a:pPr marL="214313" indent="-214313">
                <a:buClr>
                  <a:schemeClr val="bg1"/>
                </a:buClr>
                <a:buFont typeface="Arial" panose="020B0604020202020204" pitchFamily="34" charset="0"/>
                <a:buChar char="•"/>
              </a:pPr>
              <a:endParaRPr lang="en-US" sz="1013" dirty="0">
                <a:solidFill>
                  <a:schemeClr val="bg1"/>
                </a:solidFill>
              </a:endParaRPr>
            </a:p>
          </p:txBody>
        </p:sp>
        <p:sp>
          <p:nvSpPr>
            <p:cNvPr id="15" name="Rectangle: Rounded Corners 14">
              <a:extLst>
                <a:ext uri="{FF2B5EF4-FFF2-40B4-BE49-F238E27FC236}">
                  <a16:creationId xmlns:a16="http://schemas.microsoft.com/office/drawing/2014/main" id="{9080A761-988C-43B3-A95E-EA6C0E0B1F48}"/>
                </a:ext>
              </a:extLst>
            </p:cNvPr>
            <p:cNvSpPr/>
            <p:nvPr/>
          </p:nvSpPr>
          <p:spPr bwMode="auto">
            <a:xfrm>
              <a:off x="4609118" y="3276011"/>
              <a:ext cx="1898126" cy="2277948"/>
            </a:xfrm>
            <a:prstGeom prst="roundRect">
              <a:avLst>
                <a:gd name="adj" fmla="val 6566"/>
              </a:avLst>
            </a:prstGeom>
            <a:solidFill>
              <a:schemeClr val="bg1"/>
            </a:solidFill>
            <a:ln/>
          </p:spPr>
          <p:style>
            <a:lnRef idx="1">
              <a:schemeClr val="accent5"/>
            </a:lnRef>
            <a:fillRef idx="3">
              <a:schemeClr val="accent5"/>
            </a:fillRef>
            <a:effectRef idx="2">
              <a:schemeClr val="accent5"/>
            </a:effectRef>
            <a:fontRef idx="minor">
              <a:schemeClr val="lt1"/>
            </a:fontRef>
          </p:style>
          <p:txBody>
            <a:bodyPr spcFirstLastPara="0" vert="horz" wrap="square" lIns="52007" tIns="26003" rIns="13002" bIns="26003" numCol="1" spcCol="1270" anchor="ctr" anchorCtr="0">
              <a:noAutofit/>
            </a:bodyPr>
            <a:lstStyle/>
            <a:p>
              <a:pPr algn="ctr">
                <a:spcBef>
                  <a:spcPts val="450"/>
                </a:spcBef>
                <a:spcAft>
                  <a:spcPts val="450"/>
                </a:spcAft>
              </a:pPr>
              <a:r>
                <a:rPr lang="en-US" sz="1013" b="1" dirty="0">
                  <a:solidFill>
                    <a:schemeClr val="accent1">
                      <a:lumMod val="50000"/>
                    </a:schemeClr>
                  </a:solidFill>
                </a:rPr>
                <a:t>Analytical assets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Notebooks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Experiments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Dashboards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Flows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Models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Scripts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Shiny apps</a:t>
              </a:r>
            </a:p>
            <a:p>
              <a:pPr marL="214313" indent="-214313">
                <a:buClr>
                  <a:schemeClr val="bg1"/>
                </a:buClr>
                <a:buFont typeface="Arial" panose="020B0604020202020204" pitchFamily="34" charset="0"/>
                <a:buChar char="•"/>
              </a:pPr>
              <a:endParaRPr lang="en-US" sz="1013" dirty="0">
                <a:solidFill>
                  <a:schemeClr val="bg1"/>
                </a:solidFill>
              </a:endParaRPr>
            </a:p>
          </p:txBody>
        </p:sp>
        <p:sp>
          <p:nvSpPr>
            <p:cNvPr id="16" name="Rectangle: Rounded Corners 15">
              <a:extLst>
                <a:ext uri="{FF2B5EF4-FFF2-40B4-BE49-F238E27FC236}">
                  <a16:creationId xmlns:a16="http://schemas.microsoft.com/office/drawing/2014/main" id="{D148ED87-6A5B-407E-ACEF-33C63346B967}"/>
                </a:ext>
              </a:extLst>
            </p:cNvPr>
            <p:cNvSpPr/>
            <p:nvPr/>
          </p:nvSpPr>
          <p:spPr bwMode="auto">
            <a:xfrm>
              <a:off x="6695093" y="3266486"/>
              <a:ext cx="2860151" cy="2277948"/>
            </a:xfrm>
            <a:prstGeom prst="roundRect">
              <a:avLst>
                <a:gd name="adj" fmla="val 6566"/>
              </a:avLst>
            </a:prstGeom>
            <a:solidFill>
              <a:schemeClr val="bg1"/>
            </a:solidFill>
            <a:ln/>
          </p:spPr>
          <p:style>
            <a:lnRef idx="1">
              <a:schemeClr val="accent5"/>
            </a:lnRef>
            <a:fillRef idx="3">
              <a:schemeClr val="accent5"/>
            </a:fillRef>
            <a:effectRef idx="2">
              <a:schemeClr val="accent5"/>
            </a:effectRef>
            <a:fontRef idx="minor">
              <a:schemeClr val="lt1"/>
            </a:fontRef>
          </p:style>
          <p:txBody>
            <a:bodyPr spcFirstLastPara="0" vert="horz" wrap="square" lIns="52007" tIns="26003" rIns="13002" bIns="26003" numCol="1" spcCol="1270" anchor="ctr" anchorCtr="0">
              <a:noAutofit/>
            </a:bodyPr>
            <a:lstStyle/>
            <a:p>
              <a:pPr algn="ctr">
                <a:spcBef>
                  <a:spcPts val="450"/>
                </a:spcBef>
                <a:spcAft>
                  <a:spcPts val="450"/>
                </a:spcAft>
              </a:pPr>
              <a:r>
                <a:rPr lang="en-US" sz="1013" b="1" dirty="0">
                  <a:solidFill>
                    <a:schemeClr val="accent1">
                      <a:lumMod val="50000"/>
                    </a:schemeClr>
                  </a:solidFill>
                </a:rPr>
                <a:t>Tools for doing these tasks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Prepare data</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Visualize data</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Build models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Automate AI experiments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Train neural networks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Schedule jobs</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Manage compute</a:t>
              </a:r>
            </a:p>
            <a:p>
              <a:pPr marL="214313" indent="-214313">
                <a:buClr>
                  <a:schemeClr val="accent1">
                    <a:lumMod val="50000"/>
                  </a:schemeClr>
                </a:buClr>
                <a:buFont typeface="Arial" panose="020B0604020202020204" pitchFamily="34" charset="0"/>
                <a:buChar char="•"/>
              </a:pPr>
              <a:r>
                <a:rPr lang="en-US" sz="1013" dirty="0">
                  <a:solidFill>
                    <a:schemeClr val="accent1">
                      <a:lumMod val="50000"/>
                    </a:schemeClr>
                  </a:solidFill>
                </a:rPr>
                <a:t>Script actions</a:t>
              </a:r>
            </a:p>
          </p:txBody>
        </p:sp>
        <p:grpSp>
          <p:nvGrpSpPr>
            <p:cNvPr id="32" name="Group 31">
              <a:extLst>
                <a:ext uri="{FF2B5EF4-FFF2-40B4-BE49-F238E27FC236}">
                  <a16:creationId xmlns:a16="http://schemas.microsoft.com/office/drawing/2014/main" id="{3F5BD773-738A-46C9-9484-3BF466F9FAAF}"/>
                </a:ext>
              </a:extLst>
            </p:cNvPr>
            <p:cNvGrpSpPr/>
            <p:nvPr/>
          </p:nvGrpSpPr>
          <p:grpSpPr>
            <a:xfrm>
              <a:off x="2494332" y="5695950"/>
              <a:ext cx="5489877" cy="868464"/>
              <a:chOff x="2532432" y="5791200"/>
              <a:chExt cx="5489877" cy="868464"/>
            </a:xfrm>
          </p:grpSpPr>
          <p:sp>
            <p:nvSpPr>
              <p:cNvPr id="18" name="Rectangle: Rounded Corners 17">
                <a:extLst>
                  <a:ext uri="{FF2B5EF4-FFF2-40B4-BE49-F238E27FC236}">
                    <a16:creationId xmlns:a16="http://schemas.microsoft.com/office/drawing/2014/main" id="{65F35CFF-C96E-4EF4-A7E0-8BF22C6A2D68}"/>
                  </a:ext>
                </a:extLst>
              </p:cNvPr>
              <p:cNvSpPr/>
              <p:nvPr/>
            </p:nvSpPr>
            <p:spPr bwMode="auto">
              <a:xfrm>
                <a:off x="3980233" y="6032763"/>
                <a:ext cx="1222637" cy="624624"/>
              </a:xfrm>
              <a:prstGeom prst="roundRect">
                <a:avLst>
                  <a:gd name="adj" fmla="val 6566"/>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1">
                <a:schemeClr val="accent1"/>
              </a:lnRef>
              <a:fillRef idx="3">
                <a:schemeClr val="accent1"/>
              </a:fillRef>
              <a:effectRef idx="2">
                <a:schemeClr val="accent1"/>
              </a:effectRef>
              <a:fontRef idx="minor">
                <a:schemeClr val="lt1"/>
              </a:fontRef>
            </p:style>
            <p:txBody>
              <a:bodyPr spcFirstLastPara="0" vert="horz" wrap="square" lIns="52007" tIns="26003" rIns="13002" bIns="26003" numCol="1" spcCol="1270" anchor="ctr" anchorCtr="0">
                <a:noAutofit/>
              </a:bodyPr>
              <a:lstStyle/>
              <a:p>
                <a:pPr algn="ctr">
                  <a:spcBef>
                    <a:spcPts val="450"/>
                  </a:spcBef>
                  <a:spcAft>
                    <a:spcPts val="450"/>
                  </a:spcAft>
                </a:pPr>
                <a:r>
                  <a:rPr lang="en-US" sz="1013" b="1" dirty="0">
                    <a:solidFill>
                      <a:schemeClr val="bg1"/>
                    </a:solidFill>
                  </a:rPr>
                  <a:t>Catalogs</a:t>
                </a:r>
                <a:endParaRPr lang="en-US" sz="1013" dirty="0">
                  <a:solidFill>
                    <a:schemeClr val="bg1"/>
                  </a:solidFill>
                </a:endParaRPr>
              </a:p>
            </p:txBody>
          </p:sp>
          <p:sp>
            <p:nvSpPr>
              <p:cNvPr id="19" name="Rectangle: Rounded Corners 18">
                <a:extLst>
                  <a:ext uri="{FF2B5EF4-FFF2-40B4-BE49-F238E27FC236}">
                    <a16:creationId xmlns:a16="http://schemas.microsoft.com/office/drawing/2014/main" id="{8CDF65AE-C7C5-4431-8D2E-2FD0DC7CD42E}"/>
                  </a:ext>
                </a:extLst>
              </p:cNvPr>
              <p:cNvSpPr/>
              <p:nvPr/>
            </p:nvSpPr>
            <p:spPr bwMode="auto">
              <a:xfrm>
                <a:off x="5361397" y="6032762"/>
                <a:ext cx="1222637" cy="624624"/>
              </a:xfrm>
              <a:prstGeom prst="roundRect">
                <a:avLst>
                  <a:gd name="adj" fmla="val 6566"/>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1">
                <a:schemeClr val="accent1"/>
              </a:lnRef>
              <a:fillRef idx="3">
                <a:schemeClr val="accent1"/>
              </a:fillRef>
              <a:effectRef idx="2">
                <a:schemeClr val="accent1"/>
              </a:effectRef>
              <a:fontRef idx="minor">
                <a:schemeClr val="lt1"/>
              </a:fontRef>
            </p:style>
            <p:txBody>
              <a:bodyPr spcFirstLastPara="0" vert="horz" wrap="square" lIns="52007" tIns="26003" rIns="13002" bIns="26003" numCol="1" spcCol="1270" anchor="ctr" anchorCtr="0">
                <a:noAutofit/>
              </a:bodyPr>
              <a:lstStyle/>
              <a:p>
                <a:pPr algn="ctr">
                  <a:spcBef>
                    <a:spcPts val="450"/>
                  </a:spcBef>
                  <a:spcAft>
                    <a:spcPts val="450"/>
                  </a:spcAft>
                </a:pPr>
                <a:r>
                  <a:rPr lang="en-US" sz="1013" b="1" dirty="0">
                    <a:solidFill>
                      <a:schemeClr val="bg1"/>
                    </a:solidFill>
                  </a:rPr>
                  <a:t>Deployment spaces</a:t>
                </a:r>
                <a:endParaRPr lang="en-US" sz="1013" dirty="0">
                  <a:solidFill>
                    <a:schemeClr val="bg1"/>
                  </a:solidFill>
                </a:endParaRPr>
              </a:p>
            </p:txBody>
          </p:sp>
          <p:cxnSp>
            <p:nvCxnSpPr>
              <p:cNvPr id="21" name="Straight Arrow Connector 20">
                <a:extLst>
                  <a:ext uri="{FF2B5EF4-FFF2-40B4-BE49-F238E27FC236}">
                    <a16:creationId xmlns:a16="http://schemas.microsoft.com/office/drawing/2014/main" id="{18D6A016-4F00-44C8-98F3-5CA68CFAF69B}"/>
                  </a:ext>
                </a:extLst>
              </p:cNvPr>
              <p:cNvCxnSpPr>
                <a:cxnSpLocks/>
              </p:cNvCxnSpPr>
              <p:nvPr/>
            </p:nvCxnSpPr>
            <p:spPr bwMode="auto">
              <a:xfrm flipV="1">
                <a:off x="3153274" y="5819775"/>
                <a:ext cx="0" cy="207842"/>
              </a:xfrm>
              <a:prstGeom prst="straightConnector1">
                <a:avLst/>
              </a:prstGeom>
              <a:solidFill>
                <a:srgbClr val="EAEAEA"/>
              </a:solidFill>
              <a:ln w="19050" cap="flat" cmpd="sng" algn="ctr">
                <a:solidFill>
                  <a:srgbClr val="002060"/>
                </a:solidFill>
                <a:prstDash val="solid"/>
                <a:round/>
                <a:headEnd type="none" w="med" len="med"/>
                <a:tailEnd type="triangle" w="med" len="sm"/>
              </a:ln>
              <a:effectLst/>
            </p:spPr>
          </p:cxnSp>
          <p:cxnSp>
            <p:nvCxnSpPr>
              <p:cNvPr id="23" name="Straight Arrow Connector 22">
                <a:extLst>
                  <a:ext uri="{FF2B5EF4-FFF2-40B4-BE49-F238E27FC236}">
                    <a16:creationId xmlns:a16="http://schemas.microsoft.com/office/drawing/2014/main" id="{D72175A8-A978-4FC4-BE53-6E48ADE75FB5}"/>
                  </a:ext>
                </a:extLst>
              </p:cNvPr>
              <p:cNvCxnSpPr>
                <a:cxnSpLocks/>
              </p:cNvCxnSpPr>
              <p:nvPr/>
            </p:nvCxnSpPr>
            <p:spPr bwMode="auto">
              <a:xfrm flipV="1">
                <a:off x="4562974" y="5791200"/>
                <a:ext cx="0" cy="207842"/>
              </a:xfrm>
              <a:prstGeom prst="straightConnector1">
                <a:avLst/>
              </a:prstGeom>
              <a:solidFill>
                <a:srgbClr val="EAEAEA"/>
              </a:solidFill>
              <a:ln w="19050" cap="flat" cmpd="sng" algn="ctr">
                <a:solidFill>
                  <a:srgbClr val="002060"/>
                </a:solidFill>
                <a:prstDash val="solid"/>
                <a:round/>
                <a:headEnd type="triangle" w="med" len="sm"/>
                <a:tailEnd type="triangle" w="med" len="sm"/>
              </a:ln>
              <a:effectLst/>
            </p:spPr>
          </p:cxnSp>
          <p:cxnSp>
            <p:nvCxnSpPr>
              <p:cNvPr id="24" name="Straight Arrow Connector 23">
                <a:extLst>
                  <a:ext uri="{FF2B5EF4-FFF2-40B4-BE49-F238E27FC236}">
                    <a16:creationId xmlns:a16="http://schemas.microsoft.com/office/drawing/2014/main" id="{A0FD99EA-EE0B-4713-BE94-1652E8C844DA}"/>
                  </a:ext>
                </a:extLst>
              </p:cNvPr>
              <p:cNvCxnSpPr>
                <a:cxnSpLocks/>
              </p:cNvCxnSpPr>
              <p:nvPr/>
            </p:nvCxnSpPr>
            <p:spPr bwMode="auto">
              <a:xfrm flipV="1">
                <a:off x="7391899" y="5829300"/>
                <a:ext cx="0" cy="207842"/>
              </a:xfrm>
              <a:prstGeom prst="straightConnector1">
                <a:avLst/>
              </a:prstGeom>
              <a:solidFill>
                <a:srgbClr val="EAEAEA"/>
              </a:solidFill>
              <a:ln w="19050" cap="flat" cmpd="sng" algn="ctr">
                <a:solidFill>
                  <a:srgbClr val="002060"/>
                </a:solidFill>
                <a:prstDash val="solid"/>
                <a:round/>
                <a:headEnd type="none" w="med" len="med"/>
                <a:tailEnd type="triangle" w="med" len="sm"/>
              </a:ln>
              <a:effectLst/>
            </p:spPr>
          </p:cxnSp>
          <p:cxnSp>
            <p:nvCxnSpPr>
              <p:cNvPr id="25" name="Straight Arrow Connector 24">
                <a:extLst>
                  <a:ext uri="{FF2B5EF4-FFF2-40B4-BE49-F238E27FC236}">
                    <a16:creationId xmlns:a16="http://schemas.microsoft.com/office/drawing/2014/main" id="{75DCC77B-9646-4CBA-BD2E-229E4190C504}"/>
                  </a:ext>
                </a:extLst>
              </p:cNvPr>
              <p:cNvCxnSpPr>
                <a:cxnSpLocks/>
              </p:cNvCxnSpPr>
              <p:nvPr/>
            </p:nvCxnSpPr>
            <p:spPr bwMode="auto">
              <a:xfrm>
                <a:off x="5991724" y="5819775"/>
                <a:ext cx="0" cy="209550"/>
              </a:xfrm>
              <a:prstGeom prst="straightConnector1">
                <a:avLst/>
              </a:prstGeom>
              <a:solidFill>
                <a:srgbClr val="EAEAEA"/>
              </a:solidFill>
              <a:ln w="19050" cap="flat" cmpd="sng" algn="ctr">
                <a:solidFill>
                  <a:srgbClr val="002060"/>
                </a:solidFill>
                <a:prstDash val="solid"/>
                <a:round/>
                <a:headEnd type="none" w="med" len="sm"/>
                <a:tailEnd type="triangle" w="med" len="sm"/>
              </a:ln>
              <a:effectLst/>
            </p:spPr>
          </p:cxnSp>
          <p:sp>
            <p:nvSpPr>
              <p:cNvPr id="30" name="Rectangle: Rounded Corners 29">
                <a:extLst>
                  <a:ext uri="{FF2B5EF4-FFF2-40B4-BE49-F238E27FC236}">
                    <a16:creationId xmlns:a16="http://schemas.microsoft.com/office/drawing/2014/main" id="{7E57D668-D8E4-40A0-8F93-E0BE638620F7}"/>
                  </a:ext>
                </a:extLst>
              </p:cNvPr>
              <p:cNvSpPr/>
              <p:nvPr/>
            </p:nvSpPr>
            <p:spPr bwMode="auto">
              <a:xfrm>
                <a:off x="6799672" y="6035040"/>
                <a:ext cx="1222637" cy="624624"/>
              </a:xfrm>
              <a:prstGeom prst="roundRect">
                <a:avLst>
                  <a:gd name="adj" fmla="val 6566"/>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1">
                <a:schemeClr val="accent1"/>
              </a:lnRef>
              <a:fillRef idx="3">
                <a:schemeClr val="accent1"/>
              </a:fillRef>
              <a:effectRef idx="2">
                <a:schemeClr val="accent1"/>
              </a:effectRef>
              <a:fontRef idx="minor">
                <a:schemeClr val="lt1"/>
              </a:fontRef>
            </p:style>
            <p:txBody>
              <a:bodyPr spcFirstLastPara="0" vert="horz" wrap="square" lIns="52007" tIns="26003" rIns="13002" bIns="26003" numCol="1" spcCol="1270" anchor="ctr" anchorCtr="0">
                <a:noAutofit/>
              </a:bodyPr>
              <a:lstStyle/>
              <a:p>
                <a:pPr algn="ctr">
                  <a:spcBef>
                    <a:spcPts val="450"/>
                  </a:spcBef>
                  <a:spcAft>
                    <a:spcPts val="450"/>
                  </a:spcAft>
                </a:pPr>
                <a:r>
                  <a:rPr lang="en-US" sz="1013" b="1" dirty="0">
                    <a:solidFill>
                      <a:schemeClr val="bg1"/>
                    </a:solidFill>
                  </a:rPr>
                  <a:t>Other services</a:t>
                </a:r>
                <a:endParaRPr lang="en-US" sz="1013" dirty="0">
                  <a:solidFill>
                    <a:schemeClr val="bg1"/>
                  </a:solidFill>
                </a:endParaRPr>
              </a:p>
            </p:txBody>
          </p:sp>
          <p:sp>
            <p:nvSpPr>
              <p:cNvPr id="31" name="Rectangle: Rounded Corners 30">
                <a:extLst>
                  <a:ext uri="{FF2B5EF4-FFF2-40B4-BE49-F238E27FC236}">
                    <a16:creationId xmlns:a16="http://schemas.microsoft.com/office/drawing/2014/main" id="{70336F9A-1D54-4052-8D8D-50BDD1F9B332}"/>
                  </a:ext>
                </a:extLst>
              </p:cNvPr>
              <p:cNvSpPr/>
              <p:nvPr/>
            </p:nvSpPr>
            <p:spPr bwMode="auto">
              <a:xfrm>
                <a:off x="2532432" y="6032763"/>
                <a:ext cx="1222637" cy="624624"/>
              </a:xfrm>
              <a:prstGeom prst="roundRect">
                <a:avLst>
                  <a:gd name="adj" fmla="val 6566"/>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1">
                <a:schemeClr val="accent1"/>
              </a:lnRef>
              <a:fillRef idx="3">
                <a:schemeClr val="accent1"/>
              </a:fillRef>
              <a:effectRef idx="2">
                <a:schemeClr val="accent1"/>
              </a:effectRef>
              <a:fontRef idx="minor">
                <a:schemeClr val="lt1"/>
              </a:fontRef>
            </p:style>
            <p:txBody>
              <a:bodyPr spcFirstLastPara="0" vert="horz" wrap="square" lIns="52007" tIns="26003" rIns="13002" bIns="26003" numCol="1" spcCol="1270" anchor="ctr" anchorCtr="0">
                <a:noAutofit/>
              </a:bodyPr>
              <a:lstStyle/>
              <a:p>
                <a:pPr algn="ctr">
                  <a:spcBef>
                    <a:spcPts val="450"/>
                  </a:spcBef>
                  <a:spcAft>
                    <a:spcPts val="450"/>
                  </a:spcAft>
                </a:pPr>
                <a:r>
                  <a:rPr lang="en-US" sz="1013" b="1" dirty="0">
                    <a:solidFill>
                      <a:schemeClr val="bg1"/>
                    </a:solidFill>
                  </a:rPr>
                  <a:t>Your data sources</a:t>
                </a:r>
                <a:endParaRPr lang="en-US" sz="1013" dirty="0">
                  <a:solidFill>
                    <a:schemeClr val="bg1"/>
                  </a:solidFill>
                </a:endParaRPr>
              </a:p>
            </p:txBody>
          </p:sp>
        </p:grpSp>
      </p:grpSp>
      <p:sp>
        <p:nvSpPr>
          <p:cNvPr id="5" name="Footer Placeholder 4">
            <a:extLst>
              <a:ext uri="{FF2B5EF4-FFF2-40B4-BE49-F238E27FC236}">
                <a16:creationId xmlns:a16="http://schemas.microsoft.com/office/drawing/2014/main" id="{F441AF46-992C-6D4E-A9F4-D1D85C4FF20C}"/>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DCC97EFC-6353-D348-A3AA-91D4F9C76966}"/>
              </a:ext>
            </a:extLst>
          </p:cNvPr>
          <p:cNvSpPr>
            <a:spLocks noGrp="1"/>
          </p:cNvSpPr>
          <p:nvPr>
            <p:ph type="sldNum" sz="quarter" idx="11"/>
          </p:nvPr>
        </p:nvSpPr>
        <p:spPr/>
        <p:txBody>
          <a:bodyPr/>
          <a:lstStyle/>
          <a:p>
            <a:fld id="{59395FB3-9C97-154F-86B2-7E381B951268}" type="slidenum">
              <a:rPr lang="en-US" smtClean="0"/>
              <a:pPr/>
              <a:t>69</a:t>
            </a:fld>
            <a:endParaRPr lang="en-US" dirty="0"/>
          </a:p>
        </p:txBody>
      </p:sp>
    </p:spTree>
    <p:extLst>
      <p:ext uri="{BB962C8B-B14F-4D97-AF65-F5344CB8AC3E}">
        <p14:creationId xmlns:p14="http://schemas.microsoft.com/office/powerpoint/2010/main" val="1481160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EB4EC8A-C9C7-724D-A11E-DFD992BA0917}"/>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0" name="Title 9">
            <a:extLst>
              <a:ext uri="{FF2B5EF4-FFF2-40B4-BE49-F238E27FC236}">
                <a16:creationId xmlns:a16="http://schemas.microsoft.com/office/drawing/2014/main" id="{D0AB5227-2604-1243-840C-25A854A435C4}"/>
              </a:ext>
            </a:extLst>
          </p:cNvPr>
          <p:cNvSpPr>
            <a:spLocks noGrp="1"/>
          </p:cNvSpPr>
          <p:nvPr>
            <p:ph type="title" idx="4294967295"/>
          </p:nvPr>
        </p:nvSpPr>
        <p:spPr>
          <a:xfrm>
            <a:off x="210311" y="201168"/>
            <a:ext cx="8783669" cy="4294632"/>
          </a:xfrm>
        </p:spPr>
        <p:txBody>
          <a:bodyPr/>
          <a:lstStyle/>
          <a:p>
            <a:pPr algn="ctr"/>
            <a:r>
              <a:rPr lang="en-US" sz="3000" dirty="0"/>
              <a:t>IBM Cloud Pak for Data</a:t>
            </a:r>
            <a:br>
              <a:rPr lang="en-US" dirty="0"/>
            </a:br>
            <a:endParaRPr lang="en-US" sz="1800" dirty="0"/>
          </a:p>
        </p:txBody>
      </p:sp>
      <p:sp>
        <p:nvSpPr>
          <p:cNvPr id="23" name="Rectangle: Rounded Corners 4">
            <a:extLst>
              <a:ext uri="{FF2B5EF4-FFF2-40B4-BE49-F238E27FC236}">
                <a16:creationId xmlns:a16="http://schemas.microsoft.com/office/drawing/2014/main" id="{7837655C-3F46-432C-BE79-569BAFDADA52}"/>
              </a:ext>
            </a:extLst>
          </p:cNvPr>
          <p:cNvSpPr/>
          <p:nvPr/>
        </p:nvSpPr>
        <p:spPr bwMode="auto">
          <a:xfrm>
            <a:off x="472283" y="1099602"/>
            <a:ext cx="4560882" cy="3659775"/>
          </a:xfrm>
          <a:prstGeom prst="roundRect">
            <a:avLst>
              <a:gd name="adj" fmla="val 8323"/>
            </a:avLst>
          </a:prstGeom>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spcBef>
                <a:spcPts val="450"/>
              </a:spcBef>
              <a:spcAft>
                <a:spcPts val="450"/>
              </a:spcAft>
            </a:pPr>
            <a:r>
              <a:rPr lang="en-US" sz="1650" b="1" dirty="0">
                <a:solidFill>
                  <a:schemeClr val="bg1"/>
                </a:solidFill>
              </a:rPr>
              <a:t>IBM Cloud Pak for Data </a:t>
            </a:r>
            <a:r>
              <a:rPr lang="en-US" sz="1650" dirty="0">
                <a:solidFill>
                  <a:schemeClr val="bg1"/>
                </a:solidFill>
              </a:rPr>
              <a:t>is a single unified, integrated platform which helps to simplify the collection, organization and analysis of data.</a:t>
            </a:r>
          </a:p>
          <a:p>
            <a:pPr>
              <a:spcBef>
                <a:spcPts val="450"/>
              </a:spcBef>
              <a:spcAft>
                <a:spcPts val="450"/>
              </a:spcAft>
            </a:pPr>
            <a:r>
              <a:rPr lang="en-US" sz="1650" dirty="0">
                <a:solidFill>
                  <a:schemeClr val="bg1"/>
                </a:solidFill>
              </a:rPr>
              <a:t>With it, enterprises can turn data into insights through an integrated cloud-native architecture.</a:t>
            </a:r>
          </a:p>
          <a:p>
            <a:pPr>
              <a:spcBef>
                <a:spcPts val="450"/>
              </a:spcBef>
              <a:spcAft>
                <a:spcPts val="450"/>
              </a:spcAft>
            </a:pPr>
            <a:r>
              <a:rPr lang="en-US" sz="1650" dirty="0">
                <a:solidFill>
                  <a:schemeClr val="bg1"/>
                </a:solidFill>
              </a:rPr>
              <a:t>IBM Cloud Pak for Data is extensible and easily customized to unique client data and AI landscapes through an integrated catalog of IBM, open source, and third-party microservices.</a:t>
            </a:r>
          </a:p>
        </p:txBody>
      </p:sp>
      <p:pic>
        <p:nvPicPr>
          <p:cNvPr id="2054" name="Picture 6" descr="C:\Users\BURTVI~1\AppData\Local\Temp\SNAGHTML27eddea5.PNG">
            <a:extLst>
              <a:ext uri="{FF2B5EF4-FFF2-40B4-BE49-F238E27FC236}">
                <a16:creationId xmlns:a16="http://schemas.microsoft.com/office/drawing/2014/main" id="{0CEA8250-4479-48C7-ABBA-DD76A7365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505" y="1522973"/>
            <a:ext cx="2882123" cy="2680019"/>
          </a:xfrm>
          <a:prstGeom prst="rect">
            <a:avLst/>
          </a:prstGeom>
          <a:noFill/>
          <a:effectLst>
            <a:outerShdw blurRad="50800" dist="38100" dir="2700000" sx="103000" sy="103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25489FA-10E3-654E-9B69-E1219E7BF189}"/>
              </a:ext>
            </a:extLst>
          </p:cNvPr>
          <p:cNvPicPr>
            <a:picLocks noChangeAspect="1"/>
          </p:cNvPicPr>
          <p:nvPr/>
        </p:nvPicPr>
        <p:blipFill>
          <a:blip r:embed="rId4"/>
          <a:stretch>
            <a:fillRect/>
          </a:stretch>
        </p:blipFill>
        <p:spPr>
          <a:xfrm>
            <a:off x="8388628" y="141514"/>
            <a:ext cx="605352" cy="699791"/>
          </a:xfrm>
          <a:prstGeom prst="rect">
            <a:avLst/>
          </a:prstGeom>
        </p:spPr>
      </p:pic>
      <p:sp>
        <p:nvSpPr>
          <p:cNvPr id="2" name="Footer Placeholder 1">
            <a:extLst>
              <a:ext uri="{FF2B5EF4-FFF2-40B4-BE49-F238E27FC236}">
                <a16:creationId xmlns:a16="http://schemas.microsoft.com/office/drawing/2014/main" id="{46999993-8000-ED49-AB2D-5487C8023849}"/>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98337C9E-7DC1-C542-9C4F-17F6569ACE75}"/>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35472585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A5CD3F-020B-574F-81F3-545E680D9AAE}"/>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Title 11">
            <a:extLst>
              <a:ext uri="{FF2B5EF4-FFF2-40B4-BE49-F238E27FC236}">
                <a16:creationId xmlns:a16="http://schemas.microsoft.com/office/drawing/2014/main" id="{F63A1079-E700-F142-AECD-73ED93CE3DAC}"/>
              </a:ext>
            </a:extLst>
          </p:cNvPr>
          <p:cNvSpPr>
            <a:spLocks noGrp="1"/>
          </p:cNvSpPr>
          <p:nvPr>
            <p:ph type="title" idx="4294967295"/>
          </p:nvPr>
        </p:nvSpPr>
        <p:spPr>
          <a:xfrm>
            <a:off x="210312" y="201168"/>
            <a:ext cx="8683625" cy="479822"/>
          </a:xfrm>
        </p:spPr>
        <p:txBody>
          <a:bodyPr/>
          <a:lstStyle/>
          <a:p>
            <a:r>
              <a:rPr lang="en-US" dirty="0"/>
              <a:t>Analyze</a:t>
            </a:r>
            <a:br>
              <a:rPr lang="en-US" dirty="0"/>
            </a:br>
            <a:r>
              <a:rPr lang="en-US" sz="1800" dirty="0"/>
              <a:t>Watson Studio Integration</a:t>
            </a:r>
            <a:br>
              <a:rPr lang="en-US" sz="1800" dirty="0"/>
            </a:br>
            <a:endParaRPr lang="en-US" sz="1800" dirty="0"/>
          </a:p>
        </p:txBody>
      </p:sp>
      <p:sp>
        <p:nvSpPr>
          <p:cNvPr id="13" name="TextBox 12">
            <a:extLst>
              <a:ext uri="{FF2B5EF4-FFF2-40B4-BE49-F238E27FC236}">
                <a16:creationId xmlns:a16="http://schemas.microsoft.com/office/drawing/2014/main" id="{C2981393-3A96-4B86-B111-B5D8F89BEDE1}"/>
              </a:ext>
            </a:extLst>
          </p:cNvPr>
          <p:cNvSpPr txBox="1"/>
          <p:nvPr/>
        </p:nvSpPr>
        <p:spPr>
          <a:xfrm>
            <a:off x="4572000" y="2343150"/>
            <a:ext cx="4211138" cy="2198038"/>
          </a:xfrm>
          <a:prstGeom prst="rect">
            <a:avLst/>
          </a:prstGeom>
          <a:solidFill>
            <a:schemeClr val="bg1"/>
          </a:solidFill>
          <a:ln>
            <a:noFill/>
          </a:ln>
        </p:spPr>
        <p:txBody>
          <a:bodyPr wrap="square" rtlCol="0">
            <a:spAutoFit/>
          </a:bodyPr>
          <a:lstStyle/>
          <a:p>
            <a:pPr>
              <a:spcBef>
                <a:spcPts val="450"/>
              </a:spcBef>
              <a:spcAft>
                <a:spcPts val="450"/>
              </a:spcAft>
            </a:pPr>
            <a:r>
              <a:rPr lang="en-US" b="1" dirty="0">
                <a:solidFill>
                  <a:schemeClr val="accent1">
                    <a:lumMod val="50000"/>
                  </a:schemeClr>
                </a:solidFill>
              </a:rPr>
              <a:t>Watson Studio projects can manage these separately installed service assets:</a:t>
            </a:r>
          </a:p>
          <a:p>
            <a:pPr marL="214313" indent="-214313">
              <a:spcBef>
                <a:spcPts val="150"/>
              </a:spcBef>
              <a:spcAft>
                <a:spcPts val="150"/>
              </a:spcAft>
              <a:buFont typeface="Wingdings" panose="05000000000000000000" pitchFamily="2" charset="2"/>
              <a:buChar char="q"/>
            </a:pPr>
            <a:r>
              <a:rPr lang="en-US" sz="1200" dirty="0"/>
              <a:t>Watson Machine Learning AutoAI experiments</a:t>
            </a:r>
          </a:p>
          <a:p>
            <a:pPr marL="214313" indent="-214313">
              <a:spcBef>
                <a:spcPts val="150"/>
              </a:spcBef>
              <a:spcAft>
                <a:spcPts val="150"/>
              </a:spcAft>
              <a:buFont typeface="Wingdings" panose="05000000000000000000" pitchFamily="2" charset="2"/>
              <a:buChar char="q"/>
            </a:pPr>
            <a:r>
              <a:rPr lang="en-US" sz="1200" dirty="0"/>
              <a:t>Watson Machine Learning Accelerator DL experiments</a:t>
            </a:r>
          </a:p>
          <a:p>
            <a:pPr marL="214313" indent="-214313">
              <a:spcBef>
                <a:spcPts val="150"/>
              </a:spcBef>
              <a:spcAft>
                <a:spcPts val="150"/>
              </a:spcAft>
              <a:buFont typeface="Wingdings" panose="05000000000000000000" pitchFamily="2" charset="2"/>
              <a:buChar char="q"/>
            </a:pPr>
            <a:r>
              <a:rPr lang="en-US" sz="1200" dirty="0"/>
              <a:t>Cognos Dashboards Embedded</a:t>
            </a:r>
          </a:p>
          <a:p>
            <a:pPr marL="214313" indent="-214313">
              <a:spcBef>
                <a:spcPts val="150"/>
              </a:spcBef>
              <a:spcAft>
                <a:spcPts val="150"/>
              </a:spcAft>
              <a:buFont typeface="Wingdings" panose="05000000000000000000" pitchFamily="2" charset="2"/>
              <a:buChar char="q"/>
            </a:pPr>
            <a:r>
              <a:rPr lang="en-US" sz="1200" dirty="0"/>
              <a:t>IBM Streams flows</a:t>
            </a:r>
          </a:p>
          <a:p>
            <a:pPr marL="214313" indent="-214313">
              <a:spcBef>
                <a:spcPts val="150"/>
              </a:spcBef>
              <a:spcAft>
                <a:spcPts val="150"/>
              </a:spcAft>
              <a:buFont typeface="Wingdings" panose="05000000000000000000" pitchFamily="2" charset="2"/>
              <a:buChar char="q"/>
            </a:pPr>
            <a:r>
              <a:rPr lang="en-US" sz="1200" dirty="0"/>
              <a:t>SPSS Modeler flows</a:t>
            </a:r>
          </a:p>
          <a:p>
            <a:pPr marL="214313" indent="-214313">
              <a:spcBef>
                <a:spcPts val="150"/>
              </a:spcBef>
              <a:spcAft>
                <a:spcPts val="150"/>
              </a:spcAft>
              <a:buFont typeface="Wingdings" panose="05000000000000000000" pitchFamily="2" charset="2"/>
              <a:buChar char="q"/>
            </a:pPr>
            <a:r>
              <a:rPr lang="en-US" sz="1200" dirty="0"/>
              <a:t>Decision Optimization models</a:t>
            </a:r>
          </a:p>
          <a:p>
            <a:pPr marL="214313" indent="-214313">
              <a:spcBef>
                <a:spcPts val="150"/>
              </a:spcBef>
              <a:spcAft>
                <a:spcPts val="150"/>
              </a:spcAft>
              <a:buFont typeface="Wingdings" panose="05000000000000000000" pitchFamily="2" charset="2"/>
              <a:buChar char="q"/>
            </a:pPr>
            <a:r>
              <a:rPr lang="en-US" sz="1200" dirty="0"/>
              <a:t>RStudio R Shiny apps</a:t>
            </a:r>
          </a:p>
        </p:txBody>
      </p:sp>
      <p:sp>
        <p:nvSpPr>
          <p:cNvPr id="14" name="TextBox 13">
            <a:extLst>
              <a:ext uri="{FF2B5EF4-FFF2-40B4-BE49-F238E27FC236}">
                <a16:creationId xmlns:a16="http://schemas.microsoft.com/office/drawing/2014/main" id="{37EC32FA-232B-4B54-A44E-A9DC2601F769}"/>
              </a:ext>
            </a:extLst>
          </p:cNvPr>
          <p:cNvSpPr txBox="1"/>
          <p:nvPr/>
        </p:nvSpPr>
        <p:spPr>
          <a:xfrm>
            <a:off x="457200" y="1188720"/>
            <a:ext cx="4114800" cy="3141886"/>
          </a:xfrm>
          <a:prstGeom prst="rect">
            <a:avLst/>
          </a:prstGeom>
          <a:solidFill>
            <a:schemeClr val="bg1"/>
          </a:solidFill>
          <a:ln>
            <a:noFill/>
          </a:ln>
        </p:spPr>
        <p:txBody>
          <a:bodyPr wrap="square" rtlCol="0">
            <a:spAutoFit/>
          </a:bodyPr>
          <a:lstStyle/>
          <a:p>
            <a:pPr>
              <a:spcBef>
                <a:spcPts val="450"/>
              </a:spcBef>
              <a:spcAft>
                <a:spcPts val="450"/>
              </a:spcAft>
            </a:pPr>
            <a:r>
              <a:rPr lang="en-US" b="1" dirty="0">
                <a:solidFill>
                  <a:schemeClr val="accent1">
                    <a:lumMod val="50000"/>
                  </a:schemeClr>
                </a:solidFill>
              </a:rPr>
              <a:t>Watson Studio integrates with these services:</a:t>
            </a:r>
          </a:p>
          <a:p>
            <a:pPr marL="228600" indent="-228600">
              <a:spcBef>
                <a:spcPts val="450"/>
              </a:spcBef>
              <a:spcAft>
                <a:spcPts val="450"/>
              </a:spcAft>
              <a:buFont typeface="Wingdings" panose="05000000000000000000" pitchFamily="2" charset="2"/>
              <a:buChar char="q"/>
            </a:pPr>
            <a:r>
              <a:rPr lang="en-US" sz="1200" b="1" dirty="0"/>
              <a:t>Watson Knowledge Catalog</a:t>
            </a:r>
          </a:p>
          <a:p>
            <a:pPr marL="457200" lvl="1" indent="-214313">
              <a:spcBef>
                <a:spcPts val="225"/>
              </a:spcBef>
              <a:spcAft>
                <a:spcPts val="225"/>
              </a:spcAft>
              <a:buClr>
                <a:schemeClr val="tx1"/>
              </a:buClr>
              <a:buFont typeface="Arial" panose="020B0604020202020204" pitchFamily="34" charset="0"/>
              <a:buChar char="•"/>
            </a:pPr>
            <a:r>
              <a:rPr lang="en-US" sz="1200" dirty="0"/>
              <a:t>Easily move assets between projects and catalogs</a:t>
            </a:r>
          </a:p>
          <a:p>
            <a:pPr marL="457200" lvl="1" indent="-214313">
              <a:spcBef>
                <a:spcPts val="225"/>
              </a:spcBef>
              <a:spcAft>
                <a:spcPts val="225"/>
              </a:spcAft>
              <a:buClr>
                <a:schemeClr val="tx1"/>
              </a:buClr>
              <a:buFont typeface="Arial" panose="020B0604020202020204" pitchFamily="34" charset="0"/>
              <a:buChar char="•"/>
            </a:pPr>
            <a:r>
              <a:rPr lang="en-US" sz="1200" dirty="0"/>
              <a:t>Catalogs and projects support the same types of data assets</a:t>
            </a:r>
          </a:p>
          <a:p>
            <a:pPr marL="457200" lvl="1" indent="-214313">
              <a:spcBef>
                <a:spcPts val="225"/>
              </a:spcBef>
              <a:spcAft>
                <a:spcPts val="225"/>
              </a:spcAft>
              <a:buClr>
                <a:schemeClr val="tx1"/>
              </a:buClr>
              <a:buFont typeface="Arial" panose="020B0604020202020204" pitchFamily="34" charset="0"/>
              <a:buChar char="•"/>
            </a:pPr>
            <a:r>
              <a:rPr lang="en-US" sz="1200" dirty="0"/>
              <a:t>Data protection rules are enforced on catalog assets that you add to projects</a:t>
            </a:r>
          </a:p>
          <a:p>
            <a:pPr marL="214313" indent="-214313">
              <a:buFont typeface="Wingdings" panose="05000000000000000000" pitchFamily="2" charset="2"/>
              <a:buChar char="ü"/>
            </a:pPr>
            <a:endParaRPr lang="en-US" dirty="0"/>
          </a:p>
          <a:p>
            <a:pPr marL="228600" indent="-228600">
              <a:spcBef>
                <a:spcPts val="450"/>
              </a:spcBef>
              <a:spcAft>
                <a:spcPts val="450"/>
              </a:spcAft>
              <a:buFont typeface="Wingdings" panose="05000000000000000000" pitchFamily="2" charset="2"/>
              <a:buChar char="q"/>
            </a:pPr>
            <a:r>
              <a:rPr lang="en-US" sz="1200" b="1" dirty="0"/>
              <a:t>Watson Machine Learning:</a:t>
            </a:r>
          </a:p>
          <a:p>
            <a:pPr marL="457200" lvl="1" indent="-214313">
              <a:spcBef>
                <a:spcPts val="225"/>
              </a:spcBef>
              <a:spcAft>
                <a:spcPts val="225"/>
              </a:spcAft>
              <a:buClr>
                <a:schemeClr val="tx1"/>
              </a:buClr>
              <a:buFont typeface="Arial" panose="020B0604020202020204" pitchFamily="34" charset="0"/>
              <a:buChar char="•"/>
            </a:pPr>
            <a:r>
              <a:rPr lang="en-US" sz="1200" dirty="0"/>
              <a:t>You can easily move assets between analytics projects and deployment spaces</a:t>
            </a:r>
          </a:p>
          <a:p>
            <a:pPr marL="557213" lvl="1" indent="-214313">
              <a:spcBef>
                <a:spcPts val="225"/>
              </a:spcBef>
              <a:spcAft>
                <a:spcPts val="225"/>
              </a:spcAft>
              <a:buClr>
                <a:schemeClr val="tx1"/>
              </a:buClr>
              <a:buFont typeface="Arial" panose="020B0604020202020204" pitchFamily="34" charset="0"/>
              <a:buChar char="•"/>
            </a:pPr>
            <a:endParaRPr lang="en-US" sz="1200" b="1" dirty="0">
              <a:solidFill>
                <a:schemeClr val="accent1">
                  <a:lumMod val="50000"/>
                </a:schemeClr>
              </a:solidFill>
            </a:endParaRPr>
          </a:p>
          <a:p>
            <a:pPr marL="557213" lvl="1" indent="-214313">
              <a:spcBef>
                <a:spcPts val="225"/>
              </a:spcBef>
              <a:spcAft>
                <a:spcPts val="225"/>
              </a:spcAft>
              <a:buClr>
                <a:schemeClr val="tx1"/>
              </a:buClr>
              <a:buFont typeface="Arial" panose="020B0604020202020204" pitchFamily="34" charset="0"/>
              <a:buChar char="•"/>
            </a:pPr>
            <a:endParaRPr lang="en-US" sz="1200" b="1" dirty="0">
              <a:solidFill>
                <a:schemeClr val="accent1">
                  <a:lumMod val="50000"/>
                </a:schemeClr>
              </a:solidFill>
            </a:endParaRPr>
          </a:p>
        </p:txBody>
      </p:sp>
      <p:sp>
        <p:nvSpPr>
          <p:cNvPr id="15" name="TextBox 14">
            <a:extLst>
              <a:ext uri="{FF2B5EF4-FFF2-40B4-BE49-F238E27FC236}">
                <a16:creationId xmlns:a16="http://schemas.microsoft.com/office/drawing/2014/main" id="{13708B90-077C-47F2-A900-627A0E76F36A}"/>
              </a:ext>
            </a:extLst>
          </p:cNvPr>
          <p:cNvSpPr txBox="1"/>
          <p:nvPr/>
        </p:nvSpPr>
        <p:spPr>
          <a:xfrm>
            <a:off x="4572000" y="1188720"/>
            <a:ext cx="4114800" cy="1046440"/>
          </a:xfrm>
          <a:prstGeom prst="rect">
            <a:avLst/>
          </a:prstGeom>
          <a:solidFill>
            <a:schemeClr val="bg1"/>
          </a:solidFill>
          <a:ln>
            <a:noFill/>
          </a:ln>
        </p:spPr>
        <p:txBody>
          <a:bodyPr wrap="square" rtlCol="0">
            <a:spAutoFit/>
          </a:bodyPr>
          <a:lstStyle/>
          <a:p>
            <a:pPr>
              <a:spcBef>
                <a:spcPts val="450"/>
              </a:spcBef>
              <a:spcAft>
                <a:spcPts val="450"/>
              </a:spcAft>
            </a:pPr>
            <a:r>
              <a:rPr lang="en-US" b="1" dirty="0">
                <a:solidFill>
                  <a:schemeClr val="accent1">
                    <a:lumMod val="50000"/>
                  </a:schemeClr>
                </a:solidFill>
              </a:rPr>
              <a:t>Watson Studio service includes these tools:</a:t>
            </a:r>
          </a:p>
          <a:p>
            <a:pPr marL="214313" indent="-214313">
              <a:spcBef>
                <a:spcPts val="150"/>
              </a:spcBef>
              <a:spcAft>
                <a:spcPts val="150"/>
              </a:spcAft>
              <a:buFont typeface="Wingdings" panose="05000000000000000000" pitchFamily="2" charset="2"/>
              <a:buChar char="q"/>
            </a:pPr>
            <a:r>
              <a:rPr lang="en-US" sz="1200" dirty="0"/>
              <a:t>Data Refinery</a:t>
            </a:r>
          </a:p>
          <a:p>
            <a:pPr marL="214313" indent="-214313">
              <a:spcBef>
                <a:spcPts val="150"/>
              </a:spcBef>
              <a:spcAft>
                <a:spcPts val="150"/>
              </a:spcAft>
              <a:buFont typeface="Wingdings" panose="05000000000000000000" pitchFamily="2" charset="2"/>
              <a:buChar char="q"/>
            </a:pPr>
            <a:r>
              <a:rPr lang="en-US" sz="1200" dirty="0"/>
              <a:t>Jupyter notebook editor</a:t>
            </a:r>
          </a:p>
          <a:p>
            <a:pPr marL="214313" indent="-214313">
              <a:spcBef>
                <a:spcPts val="150"/>
              </a:spcBef>
              <a:spcAft>
                <a:spcPts val="150"/>
              </a:spcAft>
              <a:buFont typeface="Wingdings" panose="05000000000000000000" pitchFamily="2" charset="2"/>
              <a:buChar char="q"/>
            </a:pPr>
            <a:r>
              <a:rPr lang="en-US" sz="1200" dirty="0"/>
              <a:t>JupyterLab IDE</a:t>
            </a:r>
            <a:endParaRPr lang="en-US" sz="1200" b="1" dirty="0">
              <a:solidFill>
                <a:schemeClr val="accent1">
                  <a:lumMod val="50000"/>
                </a:schemeClr>
              </a:solidFill>
            </a:endParaRPr>
          </a:p>
        </p:txBody>
      </p:sp>
      <p:sp>
        <p:nvSpPr>
          <p:cNvPr id="2" name="Footer Placeholder 1">
            <a:extLst>
              <a:ext uri="{FF2B5EF4-FFF2-40B4-BE49-F238E27FC236}">
                <a16:creationId xmlns:a16="http://schemas.microsoft.com/office/drawing/2014/main" id="{6A275A0A-1073-C642-A940-8985273CCFFE}"/>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9AFBBAE1-E6A9-9241-93A0-417680FA12C7}"/>
              </a:ext>
            </a:extLst>
          </p:cNvPr>
          <p:cNvSpPr>
            <a:spLocks noGrp="1"/>
          </p:cNvSpPr>
          <p:nvPr>
            <p:ph type="sldNum" sz="quarter" idx="11"/>
          </p:nvPr>
        </p:nvSpPr>
        <p:spPr/>
        <p:txBody>
          <a:bodyPr/>
          <a:lstStyle/>
          <a:p>
            <a:fld id="{59395FB3-9C97-154F-86B2-7E381B951268}" type="slidenum">
              <a:rPr lang="en-US" smtClean="0"/>
              <a:pPr/>
              <a:t>70</a:t>
            </a:fld>
            <a:endParaRPr lang="en-US" dirty="0"/>
          </a:p>
        </p:txBody>
      </p:sp>
      <p:pic>
        <p:nvPicPr>
          <p:cNvPr id="9" name="Picture 8">
            <a:extLst>
              <a:ext uri="{FF2B5EF4-FFF2-40B4-BE49-F238E27FC236}">
                <a16:creationId xmlns:a16="http://schemas.microsoft.com/office/drawing/2014/main" id="{49367F7E-880D-4242-BB08-24C085FF4C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2122" y="85215"/>
            <a:ext cx="486277" cy="479822"/>
          </a:xfrm>
          <a:prstGeom prst="rect">
            <a:avLst/>
          </a:prstGeom>
        </p:spPr>
      </p:pic>
    </p:spTree>
    <p:extLst>
      <p:ext uri="{BB962C8B-B14F-4D97-AF65-F5344CB8AC3E}">
        <p14:creationId xmlns:p14="http://schemas.microsoft.com/office/powerpoint/2010/main" val="212834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EF710A3-80D7-DD46-B5A2-D22ABE023515}"/>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 name="Title 7">
            <a:extLst>
              <a:ext uri="{FF2B5EF4-FFF2-40B4-BE49-F238E27FC236}">
                <a16:creationId xmlns:a16="http://schemas.microsoft.com/office/drawing/2014/main" id="{A0C128A6-8726-FD4E-A8EA-F1AB819E9865}"/>
              </a:ext>
            </a:extLst>
          </p:cNvPr>
          <p:cNvSpPr>
            <a:spLocks noGrp="1"/>
          </p:cNvSpPr>
          <p:nvPr>
            <p:ph type="title" idx="4294967295"/>
          </p:nvPr>
        </p:nvSpPr>
        <p:spPr>
          <a:xfrm>
            <a:off x="210311" y="201168"/>
            <a:ext cx="8783669" cy="574243"/>
          </a:xfrm>
        </p:spPr>
        <p:txBody>
          <a:bodyPr/>
          <a:lstStyle/>
          <a:p>
            <a:r>
              <a:rPr lang="en-US" dirty="0"/>
              <a:t>Analyze</a:t>
            </a:r>
            <a:br>
              <a:rPr lang="en-US" dirty="0"/>
            </a:br>
            <a:r>
              <a:rPr lang="en-US" sz="1800" dirty="0"/>
              <a:t>AutoAI * – Overview</a:t>
            </a:r>
          </a:p>
        </p:txBody>
      </p:sp>
      <p:sp>
        <p:nvSpPr>
          <p:cNvPr id="10" name="TextBox 9">
            <a:extLst>
              <a:ext uri="{FF2B5EF4-FFF2-40B4-BE49-F238E27FC236}">
                <a16:creationId xmlns:a16="http://schemas.microsoft.com/office/drawing/2014/main" id="{9B22CE6B-29F2-4618-AA3C-D62669D03D51}"/>
              </a:ext>
            </a:extLst>
          </p:cNvPr>
          <p:cNvSpPr txBox="1"/>
          <p:nvPr/>
        </p:nvSpPr>
        <p:spPr>
          <a:xfrm>
            <a:off x="368974" y="1097280"/>
            <a:ext cx="3215096" cy="3311163"/>
          </a:xfrm>
          <a:prstGeom prst="rect">
            <a:avLst/>
          </a:prstGeom>
          <a:noFill/>
        </p:spPr>
        <p:txBody>
          <a:bodyPr wrap="square" rtlCol="0">
            <a:spAutoFit/>
          </a:bodyPr>
          <a:lstStyle/>
          <a:p>
            <a:pPr>
              <a:spcBef>
                <a:spcPts val="450"/>
              </a:spcBef>
              <a:spcAft>
                <a:spcPts val="450"/>
              </a:spcAft>
            </a:pPr>
            <a:r>
              <a:rPr lang="en-US" b="1" dirty="0"/>
              <a:t>AutoAI </a:t>
            </a:r>
            <a:r>
              <a:rPr lang="en-US" dirty="0"/>
              <a:t> is an award-winning technology that simplifies the Machine Learning model creation and AI lifecycle by automating the following:</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Data preparation</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Model development</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Feature engineering</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Hyper-parameter optimization</a:t>
            </a:r>
          </a:p>
          <a:p>
            <a:pPr>
              <a:spcBef>
                <a:spcPts val="225"/>
              </a:spcBef>
              <a:spcAft>
                <a:spcPts val="225"/>
              </a:spcAft>
            </a:pPr>
            <a:endParaRPr lang="en-US" dirty="0"/>
          </a:p>
          <a:p>
            <a:pPr>
              <a:spcBef>
                <a:spcPts val="225"/>
              </a:spcBef>
              <a:spcAft>
                <a:spcPts val="225"/>
              </a:spcAft>
            </a:pPr>
            <a:r>
              <a:rPr lang="en-US" dirty="0"/>
              <a:t>AutoAI delivers training feedback visualizations for real-time model performance results with:</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Binary, Multiclass, and Regression support</a:t>
            </a:r>
            <a:endParaRPr lang="en-US" sz="1200" b="1" dirty="0">
              <a:solidFill>
                <a:schemeClr val="accent1">
                  <a:lumMod val="50000"/>
                </a:schemeClr>
              </a:solidFill>
              <a:sym typeface="Arial"/>
            </a:endParaRPr>
          </a:p>
          <a:p>
            <a:pPr marL="214307" indent="-214307" defTabSz="514337" hangingPunct="0">
              <a:spcBef>
                <a:spcPts val="225"/>
              </a:spcBef>
              <a:spcAft>
                <a:spcPts val="225"/>
              </a:spcAft>
              <a:buClr>
                <a:schemeClr val="accent1">
                  <a:lumMod val="50000"/>
                </a:schemeClr>
              </a:buClr>
              <a:buFont typeface="Arial" charset="0"/>
              <a:buChar char="•"/>
              <a:defRPr/>
            </a:pPr>
            <a:r>
              <a:rPr lang="en-US" sz="1200" b="1" dirty="0">
                <a:solidFill>
                  <a:schemeClr val="accent1">
                    <a:lumMod val="50000"/>
                  </a:schemeClr>
                </a:solidFill>
                <a:sym typeface="Arial"/>
              </a:rPr>
              <a:t>One-click model deployment</a:t>
            </a:r>
            <a:endParaRPr lang="en-US" sz="1200" b="1" dirty="0">
              <a:solidFill>
                <a:schemeClr val="accent1">
                  <a:lumMod val="50000"/>
                </a:schemeClr>
              </a:solidFill>
            </a:endParaRPr>
          </a:p>
        </p:txBody>
      </p:sp>
      <p:grpSp>
        <p:nvGrpSpPr>
          <p:cNvPr id="16" name="Group 15">
            <a:extLst>
              <a:ext uri="{FF2B5EF4-FFF2-40B4-BE49-F238E27FC236}">
                <a16:creationId xmlns:a16="http://schemas.microsoft.com/office/drawing/2014/main" id="{AF5715F7-7D00-4958-89D1-49BC0B8994D2}"/>
              </a:ext>
            </a:extLst>
          </p:cNvPr>
          <p:cNvGrpSpPr/>
          <p:nvPr/>
        </p:nvGrpSpPr>
        <p:grpSpPr>
          <a:xfrm>
            <a:off x="3229550" y="1525503"/>
            <a:ext cx="5759002" cy="2566729"/>
            <a:chOff x="4183741" y="1676401"/>
            <a:chExt cx="8269515" cy="3690257"/>
          </a:xfrm>
        </p:grpSpPr>
        <p:sp>
          <p:nvSpPr>
            <p:cNvPr id="17" name="Rectangle: Diagonal Corners Rounded 16">
              <a:extLst>
                <a:ext uri="{FF2B5EF4-FFF2-40B4-BE49-F238E27FC236}">
                  <a16:creationId xmlns:a16="http://schemas.microsoft.com/office/drawing/2014/main" id="{A3C8A693-EB24-4489-BB48-298AB27C03F4}"/>
                </a:ext>
              </a:extLst>
            </p:cNvPr>
            <p:cNvSpPr/>
            <p:nvPr/>
          </p:nvSpPr>
          <p:spPr bwMode="auto">
            <a:xfrm>
              <a:off x="5649686" y="1676401"/>
              <a:ext cx="5334000" cy="3690257"/>
            </a:xfrm>
            <a:prstGeom prst="round2DiagRect">
              <a:avLst>
                <a:gd name="adj1" fmla="val 9440"/>
                <a:gd name="adj2" fmla="val 0"/>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p:spPr>
          <p:txBody>
            <a:bodyPr spcFirstLastPara="0" vert="horz" wrap="square" lIns="52007" tIns="26003" rIns="13002" bIns="26003" numCol="1" spcCol="1270" anchor="ctr" anchorCtr="0">
              <a:noAutofit/>
            </a:bodyPr>
            <a:lstStyle/>
            <a:p>
              <a:pPr algn="ctr"/>
              <a:endParaRPr lang="en-US" sz="2100" dirty="0">
                <a:solidFill>
                  <a:schemeClr val="bg1"/>
                </a:solidFill>
              </a:endParaRPr>
            </a:p>
            <a:p>
              <a:pPr algn="ctr"/>
              <a:r>
                <a:rPr lang="en-US" sz="2100" dirty="0">
                  <a:solidFill>
                    <a:schemeClr val="bg1"/>
                  </a:solidFill>
                </a:rPr>
                <a:t>AutoAI</a:t>
              </a:r>
            </a:p>
            <a:p>
              <a:endParaRPr lang="en-US" sz="2100" dirty="0">
                <a:solidFill>
                  <a:schemeClr val="bg1"/>
                </a:solidFill>
              </a:endParaRPr>
            </a:p>
            <a:p>
              <a:endParaRPr lang="en-US" sz="2100" dirty="0">
                <a:solidFill>
                  <a:schemeClr val="bg1"/>
                </a:solidFill>
              </a:endParaRPr>
            </a:p>
            <a:p>
              <a:endParaRPr lang="en-US" sz="2100" dirty="0">
                <a:solidFill>
                  <a:schemeClr val="bg1"/>
                </a:solidFill>
              </a:endParaRPr>
            </a:p>
            <a:p>
              <a:endParaRPr lang="en-US" sz="2100" dirty="0">
                <a:solidFill>
                  <a:schemeClr val="bg1"/>
                </a:solidFill>
              </a:endParaRPr>
            </a:p>
            <a:p>
              <a:endParaRPr lang="en-US" sz="2100" dirty="0">
                <a:solidFill>
                  <a:schemeClr val="bg1"/>
                </a:solidFill>
              </a:endParaRPr>
            </a:p>
            <a:p>
              <a:endParaRPr lang="en-US" sz="2100" dirty="0">
                <a:solidFill>
                  <a:schemeClr val="bg1"/>
                </a:solidFill>
              </a:endParaRPr>
            </a:p>
            <a:p>
              <a:endParaRPr lang="en-US" sz="2100" dirty="0">
                <a:solidFill>
                  <a:schemeClr val="bg1"/>
                </a:solidFill>
              </a:endParaRPr>
            </a:p>
          </p:txBody>
        </p:sp>
        <p:graphicFrame>
          <p:nvGraphicFramePr>
            <p:cNvPr id="18" name="Diagram 17">
              <a:extLst>
                <a:ext uri="{FF2B5EF4-FFF2-40B4-BE49-F238E27FC236}">
                  <a16:creationId xmlns:a16="http://schemas.microsoft.com/office/drawing/2014/main" id="{24A6168A-102A-46F0-B7D1-D166034C6A4A}"/>
                </a:ext>
              </a:extLst>
            </p:cNvPr>
            <p:cNvGraphicFramePr/>
            <p:nvPr>
              <p:extLst>
                <p:ext uri="{D42A27DB-BD31-4B8C-83A1-F6EECF244321}">
                  <p14:modId xmlns:p14="http://schemas.microsoft.com/office/powerpoint/2010/main" val="2046215299"/>
                </p:ext>
              </p:extLst>
            </p:nvPr>
          </p:nvGraphicFramePr>
          <p:xfrm>
            <a:off x="4183741" y="2100942"/>
            <a:ext cx="8269515" cy="1926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Box 18">
              <a:extLst>
                <a:ext uri="{FF2B5EF4-FFF2-40B4-BE49-F238E27FC236}">
                  <a16:creationId xmlns:a16="http://schemas.microsoft.com/office/drawing/2014/main" id="{F17BE226-BF5A-4DCE-B2E9-F9213F0483D8}"/>
                </a:ext>
              </a:extLst>
            </p:cNvPr>
            <p:cNvSpPr txBox="1"/>
            <p:nvPr/>
          </p:nvSpPr>
          <p:spPr>
            <a:xfrm>
              <a:off x="5856514" y="3753395"/>
              <a:ext cx="1524000" cy="1370119"/>
            </a:xfrm>
            <a:prstGeom prst="rect">
              <a:avLst/>
            </a:prstGeom>
            <a:noFill/>
          </p:spPr>
          <p:txBody>
            <a:bodyPr wrap="square" rtlCol="0">
              <a:spAutoFit/>
            </a:bodyPr>
            <a:lstStyle/>
            <a:p>
              <a:pPr marL="68580" indent="-68580">
                <a:buClr>
                  <a:schemeClr val="bg1"/>
                </a:buClr>
                <a:buFont typeface="Arial" panose="020B0604020202020204" pitchFamily="34" charset="0"/>
                <a:buChar char="•"/>
              </a:pPr>
              <a:r>
                <a:rPr lang="en-US" sz="900" dirty="0">
                  <a:solidFill>
                    <a:schemeClr val="bg1"/>
                  </a:solidFill>
                </a:rPr>
                <a:t>Feature type detection</a:t>
              </a:r>
            </a:p>
            <a:p>
              <a:pPr marL="68580" indent="-68580">
                <a:buClr>
                  <a:schemeClr val="bg1"/>
                </a:buClr>
                <a:buFont typeface="Arial" panose="020B0604020202020204" pitchFamily="34" charset="0"/>
                <a:buChar char="•"/>
              </a:pPr>
              <a:r>
                <a:rPr lang="en-US" sz="900" dirty="0">
                  <a:solidFill>
                    <a:schemeClr val="bg1"/>
                  </a:solidFill>
                </a:rPr>
                <a:t>Missing values imputations</a:t>
              </a:r>
            </a:p>
            <a:p>
              <a:pPr marL="68580" indent="-68580">
                <a:buClr>
                  <a:schemeClr val="bg1"/>
                </a:buClr>
                <a:buFont typeface="Arial" panose="020B0604020202020204" pitchFamily="34" charset="0"/>
                <a:buChar char="•"/>
              </a:pPr>
              <a:r>
                <a:rPr lang="en-US" sz="900" dirty="0">
                  <a:solidFill>
                    <a:schemeClr val="bg1"/>
                  </a:solidFill>
                </a:rPr>
                <a:t>Feature coding and scaling</a:t>
              </a:r>
            </a:p>
          </p:txBody>
        </p:sp>
        <p:sp>
          <p:nvSpPr>
            <p:cNvPr id="20" name="TextBox 19">
              <a:extLst>
                <a:ext uri="{FF2B5EF4-FFF2-40B4-BE49-F238E27FC236}">
                  <a16:creationId xmlns:a16="http://schemas.microsoft.com/office/drawing/2014/main" id="{87CBC8C5-1B31-4A54-8C2D-F9170F2AD549}"/>
                </a:ext>
              </a:extLst>
            </p:cNvPr>
            <p:cNvSpPr txBox="1"/>
            <p:nvPr/>
          </p:nvSpPr>
          <p:spPr>
            <a:xfrm>
              <a:off x="7315200" y="3753395"/>
              <a:ext cx="1621971" cy="746615"/>
            </a:xfrm>
            <a:prstGeom prst="rect">
              <a:avLst/>
            </a:prstGeom>
            <a:noFill/>
          </p:spPr>
          <p:txBody>
            <a:bodyPr wrap="square" rtlCol="0">
              <a:spAutoFit/>
            </a:bodyPr>
            <a:lstStyle/>
            <a:p>
              <a:pPr marL="68580" indent="-68580">
                <a:buClr>
                  <a:schemeClr val="bg1"/>
                </a:buClr>
                <a:buFont typeface="Arial" panose="020B0604020202020204" pitchFamily="34" charset="0"/>
                <a:buChar char="•"/>
              </a:pPr>
              <a:r>
                <a:rPr lang="en-US" sz="900" dirty="0">
                  <a:solidFill>
                    <a:schemeClr val="bg1"/>
                  </a:solidFill>
                </a:rPr>
                <a:t>Selection of the best estimator for the data</a:t>
              </a:r>
            </a:p>
          </p:txBody>
        </p:sp>
        <p:sp>
          <p:nvSpPr>
            <p:cNvPr id="21" name="TextBox 20">
              <a:extLst>
                <a:ext uri="{FF2B5EF4-FFF2-40B4-BE49-F238E27FC236}">
                  <a16:creationId xmlns:a16="http://schemas.microsoft.com/office/drawing/2014/main" id="{FF75CF35-3344-44BD-B96F-CC283CBBE669}"/>
                </a:ext>
              </a:extLst>
            </p:cNvPr>
            <p:cNvSpPr txBox="1"/>
            <p:nvPr/>
          </p:nvSpPr>
          <p:spPr>
            <a:xfrm>
              <a:off x="8860974" y="3753394"/>
              <a:ext cx="1813688" cy="1153355"/>
            </a:xfrm>
            <a:prstGeom prst="rect">
              <a:avLst/>
            </a:prstGeom>
            <a:noFill/>
          </p:spPr>
          <p:txBody>
            <a:bodyPr wrap="square" rtlCol="0">
              <a:spAutoFit/>
            </a:bodyPr>
            <a:lstStyle/>
            <a:p>
              <a:pPr marL="68580" indent="-68580">
                <a:buClr>
                  <a:schemeClr val="bg1"/>
                </a:buClr>
                <a:buFont typeface="Arial" panose="020B0604020202020204" pitchFamily="34" charset="0"/>
                <a:buChar char="•"/>
              </a:pPr>
              <a:r>
                <a:rPr lang="en-US" sz="900" dirty="0">
                  <a:solidFill>
                    <a:schemeClr val="bg1"/>
                  </a:solidFill>
                </a:rPr>
                <a:t>Hyper-parameter optimization (HPO)</a:t>
              </a:r>
            </a:p>
            <a:p>
              <a:pPr marL="68580" indent="-68580">
                <a:buClr>
                  <a:schemeClr val="bg1"/>
                </a:buClr>
                <a:buFont typeface="Arial" panose="020B0604020202020204" pitchFamily="34" charset="0"/>
                <a:buChar char="•"/>
              </a:pPr>
              <a:r>
                <a:rPr lang="en-US" sz="900" dirty="0">
                  <a:solidFill>
                    <a:schemeClr val="bg1"/>
                  </a:solidFill>
                </a:rPr>
                <a:t>Optimized feature engineering</a:t>
              </a:r>
            </a:p>
            <a:p>
              <a:pPr marL="68580" indent="-68580">
                <a:buClr>
                  <a:schemeClr val="bg1"/>
                </a:buClr>
                <a:buFont typeface="Arial" panose="020B0604020202020204" pitchFamily="34" charset="0"/>
                <a:buChar char="•"/>
              </a:pPr>
              <a:endParaRPr lang="en-US" sz="1013" dirty="0">
                <a:solidFill>
                  <a:schemeClr val="bg1"/>
                </a:solidFill>
              </a:endParaRPr>
            </a:p>
          </p:txBody>
        </p:sp>
      </p:grpSp>
      <p:sp>
        <p:nvSpPr>
          <p:cNvPr id="11" name="TextBox 10">
            <a:extLst>
              <a:ext uri="{FF2B5EF4-FFF2-40B4-BE49-F238E27FC236}">
                <a16:creationId xmlns:a16="http://schemas.microsoft.com/office/drawing/2014/main" id="{AA635A98-E1C6-4C28-B7CF-84137D834C9B}"/>
              </a:ext>
            </a:extLst>
          </p:cNvPr>
          <p:cNvSpPr txBox="1"/>
          <p:nvPr/>
        </p:nvSpPr>
        <p:spPr>
          <a:xfrm>
            <a:off x="4255882" y="4235507"/>
            <a:ext cx="3939698" cy="369332"/>
          </a:xfrm>
          <a:prstGeom prst="rect">
            <a:avLst/>
          </a:prstGeom>
          <a:solidFill>
            <a:schemeClr val="bg1"/>
          </a:solidFill>
        </p:spPr>
        <p:txBody>
          <a:bodyPr wrap="square" rtlCol="0">
            <a:spAutoFit/>
          </a:bodyPr>
          <a:lstStyle/>
          <a:p>
            <a:r>
              <a:rPr lang="en-US" sz="900" dirty="0"/>
              <a:t>* AutoAI is enabled with the Watson Machine Learning service install,</a:t>
            </a:r>
          </a:p>
          <a:p>
            <a:r>
              <a:rPr lang="en-US" sz="900" dirty="0"/>
              <a:t>   but it is driven through a Watson Studio Analytics Project</a:t>
            </a:r>
          </a:p>
        </p:txBody>
      </p:sp>
      <p:sp>
        <p:nvSpPr>
          <p:cNvPr id="2" name="Footer Placeholder 1">
            <a:extLst>
              <a:ext uri="{FF2B5EF4-FFF2-40B4-BE49-F238E27FC236}">
                <a16:creationId xmlns:a16="http://schemas.microsoft.com/office/drawing/2014/main" id="{B7AB425D-47FA-3A4A-B0D4-0F8B09627CE9}"/>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31B92279-844F-9C48-BA08-E4AA7A710A7F}"/>
              </a:ext>
            </a:extLst>
          </p:cNvPr>
          <p:cNvSpPr>
            <a:spLocks noGrp="1"/>
          </p:cNvSpPr>
          <p:nvPr>
            <p:ph type="sldNum" sz="quarter" idx="11"/>
          </p:nvPr>
        </p:nvSpPr>
        <p:spPr/>
        <p:txBody>
          <a:bodyPr/>
          <a:lstStyle/>
          <a:p>
            <a:fld id="{59395FB3-9C97-154F-86B2-7E381B951268}" type="slidenum">
              <a:rPr lang="en-US" smtClean="0"/>
              <a:pPr/>
              <a:t>71</a:t>
            </a:fld>
            <a:endParaRPr lang="en-US" dirty="0"/>
          </a:p>
        </p:txBody>
      </p:sp>
      <p:pic>
        <p:nvPicPr>
          <p:cNvPr id="15" name="Picture 14">
            <a:extLst>
              <a:ext uri="{FF2B5EF4-FFF2-40B4-BE49-F238E27FC236}">
                <a16:creationId xmlns:a16="http://schemas.microsoft.com/office/drawing/2014/main" id="{AFA0354F-6FE8-4FF4-A609-2DE3BC9710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9221" y="89806"/>
            <a:ext cx="545987" cy="545987"/>
          </a:xfrm>
          <a:prstGeom prst="rect">
            <a:avLst/>
          </a:prstGeom>
        </p:spPr>
      </p:pic>
    </p:spTree>
    <p:extLst>
      <p:ext uri="{BB962C8B-B14F-4D97-AF65-F5344CB8AC3E}">
        <p14:creationId xmlns:p14="http://schemas.microsoft.com/office/powerpoint/2010/main" val="578800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5D75F93-57E3-BC43-83A4-536644AFA83F}"/>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 name="Title 7">
            <a:extLst>
              <a:ext uri="{FF2B5EF4-FFF2-40B4-BE49-F238E27FC236}">
                <a16:creationId xmlns:a16="http://schemas.microsoft.com/office/drawing/2014/main" id="{A0C128A6-8726-FD4E-A8EA-F1AB819E9865}"/>
              </a:ext>
            </a:extLst>
          </p:cNvPr>
          <p:cNvSpPr>
            <a:spLocks noGrp="1"/>
          </p:cNvSpPr>
          <p:nvPr>
            <p:ph type="title" idx="4294967295"/>
          </p:nvPr>
        </p:nvSpPr>
        <p:spPr>
          <a:xfrm>
            <a:off x="210311" y="201168"/>
            <a:ext cx="8783669" cy="632765"/>
          </a:xfrm>
        </p:spPr>
        <p:txBody>
          <a:bodyPr/>
          <a:lstStyle/>
          <a:p>
            <a:r>
              <a:rPr lang="en-US" dirty="0"/>
              <a:t>Analyze</a:t>
            </a:r>
            <a:br>
              <a:rPr lang="en-US" dirty="0"/>
            </a:br>
            <a:r>
              <a:rPr lang="en-US" sz="1800" dirty="0"/>
              <a:t>AutoAI – Infographics</a:t>
            </a:r>
          </a:p>
        </p:txBody>
      </p:sp>
      <p:sp>
        <p:nvSpPr>
          <p:cNvPr id="10" name="TextBox 9">
            <a:extLst>
              <a:ext uri="{FF2B5EF4-FFF2-40B4-BE49-F238E27FC236}">
                <a16:creationId xmlns:a16="http://schemas.microsoft.com/office/drawing/2014/main" id="{9B22CE6B-29F2-4618-AA3C-D62669D03D51}"/>
              </a:ext>
            </a:extLst>
          </p:cNvPr>
          <p:cNvSpPr txBox="1"/>
          <p:nvPr/>
        </p:nvSpPr>
        <p:spPr>
          <a:xfrm>
            <a:off x="457200" y="1371600"/>
            <a:ext cx="2627038" cy="1051570"/>
          </a:xfrm>
          <a:prstGeom prst="rect">
            <a:avLst/>
          </a:prstGeom>
          <a:noFill/>
        </p:spPr>
        <p:txBody>
          <a:bodyPr wrap="square" rtlCol="0">
            <a:spAutoFit/>
          </a:bodyPr>
          <a:lstStyle/>
          <a:p>
            <a:pPr>
              <a:spcBef>
                <a:spcPts val="450"/>
              </a:spcBef>
              <a:spcAft>
                <a:spcPts val="450"/>
              </a:spcAft>
            </a:pPr>
            <a:r>
              <a:rPr lang="en-US" b="1" dirty="0"/>
              <a:t>AutoAI</a:t>
            </a:r>
            <a:r>
              <a:rPr lang="en-US" dirty="0"/>
              <a:t> </a:t>
            </a:r>
            <a:r>
              <a:rPr lang="en-US" b="1" dirty="0"/>
              <a:t>Progress map</a:t>
            </a:r>
          </a:p>
          <a:p>
            <a:pPr>
              <a:spcBef>
                <a:spcPts val="450"/>
              </a:spcBef>
              <a:spcAft>
                <a:spcPts val="450"/>
              </a:spcAft>
            </a:pPr>
            <a:r>
              <a:rPr lang="en-US" dirty="0"/>
              <a:t>Displays a progress each step as it creates the best model for your data. </a:t>
            </a:r>
          </a:p>
        </p:txBody>
      </p:sp>
      <p:pic>
        <p:nvPicPr>
          <p:cNvPr id="1026" name="Picture 2">
            <a:extLst>
              <a:ext uri="{FF2B5EF4-FFF2-40B4-BE49-F238E27FC236}">
                <a16:creationId xmlns:a16="http://schemas.microsoft.com/office/drawing/2014/main" id="{6A61FF22-23FB-4D12-9B66-7F01FD571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822" y="1224534"/>
            <a:ext cx="5538580" cy="18639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6DE59A7-F33C-49D7-AD01-478FEE9C2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553" y="3140765"/>
            <a:ext cx="3702170" cy="1777616"/>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E3702499-97A1-4E4D-954B-456AB6E35E2A}"/>
              </a:ext>
            </a:extLst>
          </p:cNvPr>
          <p:cNvSpPr/>
          <p:nvPr/>
        </p:nvSpPr>
        <p:spPr bwMode="auto">
          <a:xfrm>
            <a:off x="2920952" y="3276812"/>
            <a:ext cx="326572" cy="210796"/>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2" name="Footer Placeholder 1">
            <a:extLst>
              <a:ext uri="{FF2B5EF4-FFF2-40B4-BE49-F238E27FC236}">
                <a16:creationId xmlns:a16="http://schemas.microsoft.com/office/drawing/2014/main" id="{BB359786-3C51-7D4B-95DD-B9E1D159EB3D}"/>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89550A8A-7A6B-224C-B6DF-B856B87E6E96}"/>
              </a:ext>
            </a:extLst>
          </p:cNvPr>
          <p:cNvSpPr>
            <a:spLocks noGrp="1"/>
          </p:cNvSpPr>
          <p:nvPr>
            <p:ph type="sldNum" sz="quarter" idx="11"/>
          </p:nvPr>
        </p:nvSpPr>
        <p:spPr/>
        <p:txBody>
          <a:bodyPr/>
          <a:lstStyle/>
          <a:p>
            <a:fld id="{59395FB3-9C97-154F-86B2-7E381B951268}" type="slidenum">
              <a:rPr lang="en-US" smtClean="0"/>
              <a:pPr/>
              <a:t>72</a:t>
            </a:fld>
            <a:endParaRPr lang="en-US" dirty="0"/>
          </a:p>
        </p:txBody>
      </p:sp>
      <p:sp>
        <p:nvSpPr>
          <p:cNvPr id="7" name="Arrow: Right 6">
            <a:extLst>
              <a:ext uri="{FF2B5EF4-FFF2-40B4-BE49-F238E27FC236}">
                <a16:creationId xmlns:a16="http://schemas.microsoft.com/office/drawing/2014/main" id="{4BEB0844-3D45-4ED7-8AEF-7F51B297B4D3}"/>
              </a:ext>
            </a:extLst>
          </p:cNvPr>
          <p:cNvSpPr/>
          <p:nvPr/>
        </p:nvSpPr>
        <p:spPr bwMode="auto">
          <a:xfrm>
            <a:off x="2958922" y="1474480"/>
            <a:ext cx="326572" cy="210796"/>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12" name="TextBox 11">
            <a:extLst>
              <a:ext uri="{FF2B5EF4-FFF2-40B4-BE49-F238E27FC236}">
                <a16:creationId xmlns:a16="http://schemas.microsoft.com/office/drawing/2014/main" id="{E68829B1-F297-4AE5-8238-6D9E83EB30F7}"/>
              </a:ext>
            </a:extLst>
          </p:cNvPr>
          <p:cNvSpPr txBox="1"/>
          <p:nvPr/>
        </p:nvSpPr>
        <p:spPr>
          <a:xfrm>
            <a:off x="457200" y="3200400"/>
            <a:ext cx="2627038" cy="1259319"/>
          </a:xfrm>
          <a:prstGeom prst="rect">
            <a:avLst/>
          </a:prstGeom>
          <a:noFill/>
        </p:spPr>
        <p:txBody>
          <a:bodyPr wrap="square" rtlCol="0">
            <a:spAutoFit/>
          </a:bodyPr>
          <a:lstStyle/>
          <a:p>
            <a:pPr>
              <a:spcBef>
                <a:spcPts val="450"/>
              </a:spcBef>
              <a:spcAft>
                <a:spcPts val="450"/>
              </a:spcAft>
            </a:pPr>
            <a:r>
              <a:rPr lang="en-US" b="1" dirty="0"/>
              <a:t>AutoAI Relationship map</a:t>
            </a:r>
          </a:p>
          <a:p>
            <a:pPr>
              <a:spcBef>
                <a:spcPts val="450"/>
              </a:spcBef>
              <a:spcAft>
                <a:spcPts val="450"/>
              </a:spcAft>
            </a:pPr>
            <a:r>
              <a:rPr lang="en-US" dirty="0"/>
              <a:t>Interactive infographic that shows the relationship of the pipelines, algorithms and the feature transformers.</a:t>
            </a:r>
            <a:endParaRPr lang="en-US" sz="1200" b="1" dirty="0">
              <a:solidFill>
                <a:schemeClr val="accent1">
                  <a:lumMod val="50000"/>
                </a:schemeClr>
              </a:solidFill>
            </a:endParaRPr>
          </a:p>
        </p:txBody>
      </p:sp>
      <p:pic>
        <p:nvPicPr>
          <p:cNvPr id="14" name="Picture 13">
            <a:extLst>
              <a:ext uri="{FF2B5EF4-FFF2-40B4-BE49-F238E27FC236}">
                <a16:creationId xmlns:a16="http://schemas.microsoft.com/office/drawing/2014/main" id="{592D244E-1A6A-4C91-AA0F-CB2C0E1AC5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9221" y="89806"/>
            <a:ext cx="545987" cy="545987"/>
          </a:xfrm>
          <a:prstGeom prst="rect">
            <a:avLst/>
          </a:prstGeom>
        </p:spPr>
      </p:pic>
    </p:spTree>
    <p:extLst>
      <p:ext uri="{BB962C8B-B14F-4D97-AF65-F5344CB8AC3E}">
        <p14:creationId xmlns:p14="http://schemas.microsoft.com/office/powerpoint/2010/main" val="37311426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B7A83F1-6466-CD47-A290-92B553F6F038}"/>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 name="Title 7">
            <a:extLst>
              <a:ext uri="{FF2B5EF4-FFF2-40B4-BE49-F238E27FC236}">
                <a16:creationId xmlns:a16="http://schemas.microsoft.com/office/drawing/2014/main" id="{A0C128A6-8726-FD4E-A8EA-F1AB819E9865}"/>
              </a:ext>
            </a:extLst>
          </p:cNvPr>
          <p:cNvSpPr>
            <a:spLocks noGrp="1"/>
          </p:cNvSpPr>
          <p:nvPr>
            <p:ph type="title" idx="4294967295"/>
          </p:nvPr>
        </p:nvSpPr>
        <p:spPr>
          <a:xfrm>
            <a:off x="210311" y="201168"/>
            <a:ext cx="8783669" cy="610819"/>
          </a:xfrm>
        </p:spPr>
        <p:txBody>
          <a:bodyPr/>
          <a:lstStyle/>
          <a:p>
            <a:r>
              <a:rPr lang="en-US" dirty="0"/>
              <a:t>Analyze</a:t>
            </a:r>
            <a:br>
              <a:rPr lang="en-US" dirty="0"/>
            </a:br>
            <a:r>
              <a:rPr lang="en-US" sz="1800" dirty="0"/>
              <a:t>AutoAI – Pipelines</a:t>
            </a:r>
          </a:p>
        </p:txBody>
      </p:sp>
      <p:sp>
        <p:nvSpPr>
          <p:cNvPr id="10" name="TextBox 9">
            <a:extLst>
              <a:ext uri="{FF2B5EF4-FFF2-40B4-BE49-F238E27FC236}">
                <a16:creationId xmlns:a16="http://schemas.microsoft.com/office/drawing/2014/main" id="{9B22CE6B-29F2-4618-AA3C-D62669D03D51}"/>
              </a:ext>
            </a:extLst>
          </p:cNvPr>
          <p:cNvSpPr txBox="1"/>
          <p:nvPr/>
        </p:nvSpPr>
        <p:spPr>
          <a:xfrm>
            <a:off x="365760" y="1097280"/>
            <a:ext cx="2355265" cy="3611245"/>
          </a:xfrm>
          <a:prstGeom prst="rect">
            <a:avLst/>
          </a:prstGeom>
          <a:noFill/>
        </p:spPr>
        <p:txBody>
          <a:bodyPr wrap="square" rtlCol="0">
            <a:spAutoFit/>
          </a:bodyPr>
          <a:lstStyle/>
          <a:p>
            <a:pPr>
              <a:spcBef>
                <a:spcPts val="450"/>
              </a:spcBef>
              <a:spcAft>
                <a:spcPts val="450"/>
              </a:spcAft>
            </a:pPr>
            <a:r>
              <a:rPr lang="en-US" b="1" dirty="0"/>
              <a:t>AutoAI</a:t>
            </a:r>
            <a:r>
              <a:rPr lang="en-US" dirty="0"/>
              <a:t> </a:t>
            </a:r>
            <a:r>
              <a:rPr lang="en-US" b="1" dirty="0"/>
              <a:t>pipeline leaderboard</a:t>
            </a:r>
          </a:p>
          <a:p>
            <a:pPr>
              <a:spcBef>
                <a:spcPts val="450"/>
              </a:spcBef>
              <a:spcAft>
                <a:spcPts val="450"/>
              </a:spcAft>
            </a:pPr>
            <a:r>
              <a:rPr lang="en-US" dirty="0"/>
              <a:t>Shows the ranking of the pipelines for each potential model, the higher the better. </a:t>
            </a:r>
            <a:br>
              <a:rPr lang="en-US" dirty="0"/>
            </a:br>
            <a:endParaRPr lang="en-US" dirty="0"/>
          </a:p>
          <a:p>
            <a:pPr>
              <a:spcBef>
                <a:spcPts val="450"/>
              </a:spcBef>
              <a:spcAft>
                <a:spcPts val="450"/>
              </a:spcAft>
            </a:pPr>
            <a:r>
              <a:rPr lang="en-US" dirty="0"/>
              <a:t>After AutoAI completes its model creation steps, you can drill into the pipeline(s) to understand how it came to its conclusion.</a:t>
            </a:r>
          </a:p>
          <a:p>
            <a:pPr>
              <a:spcBef>
                <a:spcPts val="450"/>
              </a:spcBef>
              <a:spcAft>
                <a:spcPts val="450"/>
              </a:spcAft>
            </a:pPr>
            <a:r>
              <a:rPr lang="en-US" dirty="0"/>
              <a:t>Save the pipeline in your project as a:</a:t>
            </a:r>
          </a:p>
          <a:p>
            <a:pPr marL="214313" indent="-214313">
              <a:buClr>
                <a:schemeClr val="accent1">
                  <a:lumMod val="50000"/>
                </a:schemeClr>
              </a:buClr>
              <a:buFont typeface="Arial" panose="020B0604020202020204" pitchFamily="34" charset="0"/>
              <a:buChar char="•"/>
            </a:pPr>
            <a:r>
              <a:rPr lang="en-US" sz="1200" b="1" dirty="0">
                <a:solidFill>
                  <a:schemeClr val="accent1">
                    <a:lumMod val="50000"/>
                  </a:schemeClr>
                </a:solidFill>
              </a:rPr>
              <a:t>model</a:t>
            </a:r>
          </a:p>
          <a:p>
            <a:pPr marL="214313" indent="-214313">
              <a:buClr>
                <a:schemeClr val="accent1">
                  <a:lumMod val="50000"/>
                </a:schemeClr>
              </a:buClr>
              <a:buFont typeface="Arial" panose="020B0604020202020204" pitchFamily="34" charset="0"/>
              <a:buChar char="•"/>
            </a:pPr>
            <a:r>
              <a:rPr lang="en-US" sz="1200" b="1" dirty="0">
                <a:solidFill>
                  <a:schemeClr val="accent1">
                    <a:lumMod val="50000"/>
                  </a:schemeClr>
                </a:solidFill>
              </a:rPr>
              <a:t>notebook</a:t>
            </a:r>
          </a:p>
        </p:txBody>
      </p:sp>
      <p:sp>
        <p:nvSpPr>
          <p:cNvPr id="7" name="Arrow: Right 6">
            <a:extLst>
              <a:ext uri="{FF2B5EF4-FFF2-40B4-BE49-F238E27FC236}">
                <a16:creationId xmlns:a16="http://schemas.microsoft.com/office/drawing/2014/main" id="{4BEB0844-3D45-4ED7-8AEF-7F51B297B4D3}"/>
              </a:ext>
            </a:extLst>
          </p:cNvPr>
          <p:cNvSpPr/>
          <p:nvPr/>
        </p:nvSpPr>
        <p:spPr bwMode="auto">
          <a:xfrm>
            <a:off x="2791476" y="1267295"/>
            <a:ext cx="326572" cy="210796"/>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pic>
        <p:nvPicPr>
          <p:cNvPr id="2050" name="Picture 2">
            <a:extLst>
              <a:ext uri="{FF2B5EF4-FFF2-40B4-BE49-F238E27FC236}">
                <a16:creationId xmlns:a16="http://schemas.microsoft.com/office/drawing/2014/main" id="{47920919-0A78-4C89-B150-10E604F07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0249" y="1098889"/>
            <a:ext cx="5657383" cy="1720047"/>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71DF4E8F-EB3E-4143-BE30-0C70976D1D5D}"/>
              </a:ext>
            </a:extLst>
          </p:cNvPr>
          <p:cNvSpPr/>
          <p:nvPr/>
        </p:nvSpPr>
        <p:spPr bwMode="auto">
          <a:xfrm>
            <a:off x="2789127" y="2998151"/>
            <a:ext cx="326572" cy="210796"/>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pic>
        <p:nvPicPr>
          <p:cNvPr id="2056" name="Picture 8">
            <a:extLst>
              <a:ext uri="{FF2B5EF4-FFF2-40B4-BE49-F238E27FC236}">
                <a16:creationId xmlns:a16="http://schemas.microsoft.com/office/drawing/2014/main" id="{854098EB-DC5C-4BDC-B997-03BD01972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8048" y="2910521"/>
            <a:ext cx="5416205" cy="194908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130E0A7-86CF-B140-915E-804045DDA9EE}"/>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6C783118-228D-E043-A0EC-1A57C257A69D}"/>
              </a:ext>
            </a:extLst>
          </p:cNvPr>
          <p:cNvSpPr>
            <a:spLocks noGrp="1"/>
          </p:cNvSpPr>
          <p:nvPr>
            <p:ph type="sldNum" sz="quarter" idx="11"/>
          </p:nvPr>
        </p:nvSpPr>
        <p:spPr/>
        <p:txBody>
          <a:bodyPr/>
          <a:lstStyle/>
          <a:p>
            <a:fld id="{59395FB3-9C97-154F-86B2-7E381B951268}" type="slidenum">
              <a:rPr lang="en-US" smtClean="0"/>
              <a:pPr/>
              <a:t>73</a:t>
            </a:fld>
            <a:endParaRPr lang="en-US" dirty="0"/>
          </a:p>
        </p:txBody>
      </p:sp>
      <p:pic>
        <p:nvPicPr>
          <p:cNvPr id="12" name="Picture 11">
            <a:extLst>
              <a:ext uri="{FF2B5EF4-FFF2-40B4-BE49-F238E27FC236}">
                <a16:creationId xmlns:a16="http://schemas.microsoft.com/office/drawing/2014/main" id="{6669DA10-73DA-446B-A749-66DFFF578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9221" y="89806"/>
            <a:ext cx="545987" cy="545987"/>
          </a:xfrm>
          <a:prstGeom prst="rect">
            <a:avLst/>
          </a:prstGeom>
        </p:spPr>
      </p:pic>
    </p:spTree>
    <p:extLst>
      <p:ext uri="{BB962C8B-B14F-4D97-AF65-F5344CB8AC3E}">
        <p14:creationId xmlns:p14="http://schemas.microsoft.com/office/powerpoint/2010/main" val="1167641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E857F5A-FFA0-EB4B-B913-2F9580BA58B8}"/>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 name="Title 7">
            <a:extLst>
              <a:ext uri="{FF2B5EF4-FFF2-40B4-BE49-F238E27FC236}">
                <a16:creationId xmlns:a16="http://schemas.microsoft.com/office/drawing/2014/main" id="{A0C128A6-8726-FD4E-A8EA-F1AB819E9865}"/>
              </a:ext>
            </a:extLst>
          </p:cNvPr>
          <p:cNvSpPr>
            <a:spLocks noGrp="1"/>
          </p:cNvSpPr>
          <p:nvPr>
            <p:ph type="title" idx="4294967295"/>
          </p:nvPr>
        </p:nvSpPr>
        <p:spPr>
          <a:xfrm>
            <a:off x="210311" y="201168"/>
            <a:ext cx="8783669" cy="610819"/>
          </a:xfrm>
        </p:spPr>
        <p:txBody>
          <a:bodyPr/>
          <a:lstStyle/>
          <a:p>
            <a:r>
              <a:rPr lang="en-US" dirty="0"/>
              <a:t>Analyze</a:t>
            </a:r>
            <a:br>
              <a:rPr lang="en-US" dirty="0"/>
            </a:br>
            <a:r>
              <a:rPr lang="en-US" sz="1800" dirty="0"/>
              <a:t>AutoAI – Benefits</a:t>
            </a:r>
          </a:p>
        </p:txBody>
      </p:sp>
      <p:grpSp>
        <p:nvGrpSpPr>
          <p:cNvPr id="2" name="Group 1">
            <a:extLst>
              <a:ext uri="{FF2B5EF4-FFF2-40B4-BE49-F238E27FC236}">
                <a16:creationId xmlns:a16="http://schemas.microsoft.com/office/drawing/2014/main" id="{D6EE5B58-6B41-4AFC-AEE6-819B125A0371}"/>
              </a:ext>
            </a:extLst>
          </p:cNvPr>
          <p:cNvGrpSpPr/>
          <p:nvPr/>
        </p:nvGrpSpPr>
        <p:grpSpPr>
          <a:xfrm>
            <a:off x="381840" y="1207605"/>
            <a:ext cx="8494873" cy="3573166"/>
            <a:chOff x="439545" y="1600200"/>
            <a:chExt cx="11326498" cy="4764221"/>
          </a:xfrm>
        </p:grpSpPr>
        <p:pic>
          <p:nvPicPr>
            <p:cNvPr id="2050" name="Picture 2" descr="C:\Users\BURTVI~1\AppData\Local\Temp\SNAGHTML567be923.PNG">
              <a:extLst>
                <a:ext uri="{FF2B5EF4-FFF2-40B4-BE49-F238E27FC236}">
                  <a16:creationId xmlns:a16="http://schemas.microsoft.com/office/drawing/2014/main" id="{58F0EB8A-8995-41A6-A2E3-D1780D0F3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091" y="1600200"/>
              <a:ext cx="3445187" cy="22119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URTVI~1\AppData\Local\Temp\SNAGHTML567cb462.PNG">
              <a:extLst>
                <a:ext uri="{FF2B5EF4-FFF2-40B4-BE49-F238E27FC236}">
                  <a16:creationId xmlns:a16="http://schemas.microsoft.com/office/drawing/2014/main" id="{EF377D34-6ED2-4207-B049-82776648C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2875" y="1600200"/>
              <a:ext cx="3533168" cy="22119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BURTVI~1\AppData\Local\Temp\SNAGHTML567d7c65.PNG">
              <a:extLst>
                <a:ext uri="{FF2B5EF4-FFF2-40B4-BE49-F238E27FC236}">
                  <a16:creationId xmlns:a16="http://schemas.microsoft.com/office/drawing/2014/main" id="{49717284-35DD-4E0F-BA4B-C7984871F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45" y="1600200"/>
              <a:ext cx="3806216" cy="21908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DDC075B-B401-4231-8DC5-2DD38F435EF3}"/>
                </a:ext>
              </a:extLst>
            </p:cNvPr>
            <p:cNvPicPr>
              <a:picLocks noChangeAspect="1"/>
            </p:cNvPicPr>
            <p:nvPr/>
          </p:nvPicPr>
          <p:blipFill>
            <a:blip r:embed="rId6"/>
            <a:stretch>
              <a:fillRect/>
            </a:stretch>
          </p:blipFill>
          <p:spPr>
            <a:xfrm>
              <a:off x="1093500" y="4002100"/>
              <a:ext cx="2406773" cy="23432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DCC7DB49-1111-4686-A6CE-51730BD10FD1}"/>
                </a:ext>
              </a:extLst>
            </p:cNvPr>
            <p:cNvPicPr>
              <a:picLocks noChangeAspect="1"/>
            </p:cNvPicPr>
            <p:nvPr/>
          </p:nvPicPr>
          <p:blipFill>
            <a:blip r:embed="rId7"/>
            <a:stretch>
              <a:fillRect/>
            </a:stretch>
          </p:blipFill>
          <p:spPr>
            <a:xfrm>
              <a:off x="8774732" y="4002100"/>
              <a:ext cx="2349621" cy="23623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E672E9F3-3B65-4908-BD9F-10F1D18C04D6}"/>
                </a:ext>
              </a:extLst>
            </p:cNvPr>
            <p:cNvPicPr>
              <a:picLocks noChangeAspect="1"/>
            </p:cNvPicPr>
            <p:nvPr/>
          </p:nvPicPr>
          <p:blipFill>
            <a:blip r:embed="rId8"/>
            <a:stretch>
              <a:fillRect/>
            </a:stretch>
          </p:blipFill>
          <p:spPr>
            <a:xfrm>
              <a:off x="5074045" y="4002100"/>
              <a:ext cx="2305168" cy="23305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 name="Footer Placeholder 2">
            <a:extLst>
              <a:ext uri="{FF2B5EF4-FFF2-40B4-BE49-F238E27FC236}">
                <a16:creationId xmlns:a16="http://schemas.microsoft.com/office/drawing/2014/main" id="{84DB7B63-C854-2C4B-AB61-E5D9F2072478}"/>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D86EEB97-5885-A34D-A8DE-172665CC0C6F}"/>
              </a:ext>
            </a:extLst>
          </p:cNvPr>
          <p:cNvSpPr>
            <a:spLocks noGrp="1"/>
          </p:cNvSpPr>
          <p:nvPr>
            <p:ph type="sldNum" sz="quarter" idx="11"/>
          </p:nvPr>
        </p:nvSpPr>
        <p:spPr/>
        <p:txBody>
          <a:bodyPr/>
          <a:lstStyle/>
          <a:p>
            <a:fld id="{59395FB3-9C97-154F-86B2-7E381B951268}" type="slidenum">
              <a:rPr lang="en-US" smtClean="0"/>
              <a:pPr/>
              <a:t>74</a:t>
            </a:fld>
            <a:endParaRPr lang="en-US" dirty="0"/>
          </a:p>
        </p:txBody>
      </p:sp>
      <p:pic>
        <p:nvPicPr>
          <p:cNvPr id="16" name="Picture 15">
            <a:extLst>
              <a:ext uri="{FF2B5EF4-FFF2-40B4-BE49-F238E27FC236}">
                <a16:creationId xmlns:a16="http://schemas.microsoft.com/office/drawing/2014/main" id="{E7B0FC61-6CC5-4A38-9338-797C38277D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9221" y="89806"/>
            <a:ext cx="545987" cy="545987"/>
          </a:xfrm>
          <a:prstGeom prst="rect">
            <a:avLst/>
          </a:prstGeom>
        </p:spPr>
      </p:pic>
    </p:spTree>
    <p:extLst>
      <p:ext uri="{BB962C8B-B14F-4D97-AF65-F5344CB8AC3E}">
        <p14:creationId xmlns:p14="http://schemas.microsoft.com/office/powerpoint/2010/main" val="35730124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D4872F-0AFC-2C4C-B832-834D4249A39C}"/>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Title 11">
            <a:extLst>
              <a:ext uri="{FF2B5EF4-FFF2-40B4-BE49-F238E27FC236}">
                <a16:creationId xmlns:a16="http://schemas.microsoft.com/office/drawing/2014/main" id="{F63A1079-E700-F142-AECD-73ED93CE3DAC}"/>
              </a:ext>
            </a:extLst>
          </p:cNvPr>
          <p:cNvSpPr>
            <a:spLocks noGrp="1"/>
          </p:cNvSpPr>
          <p:nvPr>
            <p:ph type="title" idx="4294967295"/>
          </p:nvPr>
        </p:nvSpPr>
        <p:spPr>
          <a:xfrm>
            <a:off x="210312" y="201168"/>
            <a:ext cx="8683625" cy="585959"/>
          </a:xfrm>
        </p:spPr>
        <p:txBody>
          <a:bodyPr/>
          <a:lstStyle/>
          <a:p>
            <a:r>
              <a:rPr lang="en-US" dirty="0"/>
              <a:t>Analyze</a:t>
            </a:r>
            <a:br>
              <a:rPr lang="en-US" dirty="0"/>
            </a:br>
            <a:r>
              <a:rPr lang="en-US" sz="1800" dirty="0"/>
              <a:t>Notebooks, RStudio and other tools</a:t>
            </a:r>
            <a:br>
              <a:rPr lang="en-US" sz="1800" dirty="0"/>
            </a:br>
            <a:endParaRPr lang="en-US" sz="1800" dirty="0"/>
          </a:p>
        </p:txBody>
      </p:sp>
      <p:grpSp>
        <p:nvGrpSpPr>
          <p:cNvPr id="4" name="Group 3">
            <a:extLst>
              <a:ext uri="{FF2B5EF4-FFF2-40B4-BE49-F238E27FC236}">
                <a16:creationId xmlns:a16="http://schemas.microsoft.com/office/drawing/2014/main" id="{3A8ED215-FD87-4121-A2AE-244465EF211E}"/>
              </a:ext>
            </a:extLst>
          </p:cNvPr>
          <p:cNvGrpSpPr/>
          <p:nvPr/>
        </p:nvGrpSpPr>
        <p:grpSpPr>
          <a:xfrm>
            <a:off x="366471" y="1165860"/>
            <a:ext cx="3360703" cy="855753"/>
            <a:chOff x="365760" y="1554480"/>
            <a:chExt cx="3332480" cy="843280"/>
          </a:xfrm>
        </p:grpSpPr>
        <p:sp>
          <p:nvSpPr>
            <p:cNvPr id="11" name="Rectangle: Rounded Corners 4">
              <a:extLst>
                <a:ext uri="{FF2B5EF4-FFF2-40B4-BE49-F238E27FC236}">
                  <a16:creationId xmlns:a16="http://schemas.microsoft.com/office/drawing/2014/main" id="{A0D953F6-2B34-4A93-B81A-4514DD017D38}"/>
                </a:ext>
              </a:extLst>
            </p:cNvPr>
            <p:cNvSpPr/>
            <p:nvPr/>
          </p:nvSpPr>
          <p:spPr bwMode="auto">
            <a:xfrm>
              <a:off x="365760" y="1554480"/>
              <a:ext cx="3332480" cy="843280"/>
            </a:xfrm>
            <a:prstGeom prst="roundRect">
              <a:avLst>
                <a:gd name="adj" fmla="val 7069"/>
              </a:avLst>
            </a:prstGeom>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marL="0" lvl="1">
                <a:spcAft>
                  <a:spcPct val="25000"/>
                </a:spcAft>
              </a:pPr>
              <a:endParaRPr lang="en-US" sz="1013" kern="0" dirty="0">
                <a:ea typeface="Verdana" panose="020B0604030504040204" pitchFamily="34" charset="0"/>
              </a:endParaRPr>
            </a:p>
          </p:txBody>
        </p:sp>
        <p:sp>
          <p:nvSpPr>
            <p:cNvPr id="13" name="Rectangle 14">
              <a:extLst>
                <a:ext uri="{FF2B5EF4-FFF2-40B4-BE49-F238E27FC236}">
                  <a16:creationId xmlns:a16="http://schemas.microsoft.com/office/drawing/2014/main" id="{F2E02C4F-6701-4607-9A30-E0596B2D8412}"/>
                </a:ext>
              </a:extLst>
            </p:cNvPr>
            <p:cNvSpPr txBox="1">
              <a:spLocks noChangeArrowheads="1"/>
            </p:cNvSpPr>
            <p:nvPr/>
          </p:nvSpPr>
          <p:spPr bwMode="auto">
            <a:xfrm>
              <a:off x="493478" y="1645920"/>
              <a:ext cx="3184442" cy="566259"/>
            </a:xfrm>
            <a:prstGeom prst="rect">
              <a:avLst/>
            </a:prstGeom>
            <a:noFill/>
            <a:ln w="9525" cap="flat" cmpd="sng" algn="ctr">
              <a:noFill/>
              <a:prstDash val="solid"/>
              <a:miter lim="800000"/>
              <a:headEnd/>
              <a:tailEnd/>
            </a:ln>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anchor="t" anchorCtr="0" compatLnSpc="1">
              <a:prstTxWarp prst="textNoShape">
                <a:avLst/>
              </a:prstTxWarp>
            </a:bodyPr>
            <a:lstStyle>
              <a:lvl1pPr marL="173038" indent="-173038" algn="l" rtl="0" fontAlgn="base">
                <a:spcBef>
                  <a:spcPct val="20000"/>
                </a:spcBef>
                <a:spcAft>
                  <a:spcPct val="0"/>
                </a:spcAft>
                <a:buClr>
                  <a:schemeClr val="tx1"/>
                </a:buClr>
                <a:buFont typeface="Wingdings" pitchFamily="2" charset="2"/>
                <a:buChar char="§"/>
                <a:defRPr sz="1600">
                  <a:solidFill>
                    <a:schemeClr val="dk1"/>
                  </a:solidFill>
                  <a:latin typeface="+mn-lt"/>
                  <a:ea typeface="+mn-ea"/>
                  <a:cs typeface="+mn-cs"/>
                </a:defRPr>
              </a:lvl1pPr>
              <a:lvl2pPr marL="509588" indent="-163513" algn="l" rtl="0" fontAlgn="base">
                <a:spcBef>
                  <a:spcPct val="20000"/>
                </a:spcBef>
                <a:spcAft>
                  <a:spcPct val="0"/>
                </a:spcAft>
                <a:buClr>
                  <a:schemeClr val="tx1"/>
                </a:buClr>
                <a:buFont typeface="Arial" charset="0"/>
                <a:buChar char="–"/>
                <a:defRPr sz="1600">
                  <a:solidFill>
                    <a:schemeClr val="dk1"/>
                  </a:solidFill>
                  <a:latin typeface="+mn-lt"/>
                  <a:ea typeface="+mn-ea"/>
                  <a:cs typeface="+mn-cs"/>
                </a:defRPr>
              </a:lvl2pPr>
              <a:lvl3pPr marL="855663" indent="-173038" algn="l" rtl="0" fontAlgn="base">
                <a:spcBef>
                  <a:spcPct val="20000"/>
                </a:spcBef>
                <a:spcAft>
                  <a:spcPct val="0"/>
                </a:spcAft>
                <a:buClr>
                  <a:schemeClr val="tx1"/>
                </a:buClr>
                <a:buChar char="•"/>
                <a:defRPr sz="1600">
                  <a:solidFill>
                    <a:schemeClr val="dk1"/>
                  </a:solidFill>
                  <a:latin typeface="+mn-lt"/>
                  <a:ea typeface="+mn-ea"/>
                  <a:cs typeface="+mn-cs"/>
                </a:defRPr>
              </a:lvl3pPr>
              <a:lvl4pPr marL="1203325" indent="-173038" algn="l" rtl="0" fontAlgn="base">
                <a:spcBef>
                  <a:spcPct val="20000"/>
                </a:spcBef>
                <a:spcAft>
                  <a:spcPct val="0"/>
                </a:spcAft>
                <a:buClr>
                  <a:schemeClr val="bg1"/>
                </a:buClr>
                <a:defRPr sz="1600">
                  <a:solidFill>
                    <a:schemeClr val="dk1"/>
                  </a:solidFill>
                  <a:latin typeface="+mn-lt"/>
                  <a:ea typeface="+mn-ea"/>
                  <a:cs typeface="+mn-cs"/>
                </a:defRPr>
              </a:lvl4pPr>
              <a:lvl5pPr marL="1539875" indent="-163513" algn="l" rtl="0" fontAlgn="base">
                <a:spcBef>
                  <a:spcPct val="20000"/>
                </a:spcBef>
                <a:spcAft>
                  <a:spcPct val="0"/>
                </a:spcAft>
                <a:buClr>
                  <a:schemeClr val="bg1"/>
                </a:buClr>
                <a:buChar char="»"/>
                <a:defRPr sz="1600">
                  <a:solidFill>
                    <a:schemeClr val="dk1"/>
                  </a:solidFill>
                  <a:latin typeface="+mn-lt"/>
                  <a:ea typeface="+mn-ea"/>
                  <a:cs typeface="+mn-cs"/>
                </a:defRPr>
              </a:lvl5pPr>
              <a:lvl6pPr marL="1997075" indent="-163513" algn="l" rtl="0" fontAlgn="base">
                <a:spcBef>
                  <a:spcPct val="20000"/>
                </a:spcBef>
                <a:spcAft>
                  <a:spcPct val="0"/>
                </a:spcAft>
                <a:buClr>
                  <a:schemeClr val="bg1"/>
                </a:buClr>
                <a:buChar char="»"/>
                <a:defRPr sz="1600">
                  <a:solidFill>
                    <a:schemeClr val="dk1"/>
                  </a:solidFill>
                  <a:latin typeface="+mn-lt"/>
                  <a:ea typeface="+mn-ea"/>
                  <a:cs typeface="+mn-cs"/>
                </a:defRPr>
              </a:lvl6pPr>
              <a:lvl7pPr marL="2454275" indent="-163513" algn="l" rtl="0" fontAlgn="base">
                <a:spcBef>
                  <a:spcPct val="20000"/>
                </a:spcBef>
                <a:spcAft>
                  <a:spcPct val="0"/>
                </a:spcAft>
                <a:buClr>
                  <a:schemeClr val="bg1"/>
                </a:buClr>
                <a:buChar char="»"/>
                <a:defRPr sz="1600">
                  <a:solidFill>
                    <a:schemeClr val="dk1"/>
                  </a:solidFill>
                  <a:latin typeface="+mn-lt"/>
                  <a:ea typeface="+mn-ea"/>
                  <a:cs typeface="+mn-cs"/>
                </a:defRPr>
              </a:lvl7pPr>
              <a:lvl8pPr marL="2911475" indent="-163513" algn="l" rtl="0" fontAlgn="base">
                <a:spcBef>
                  <a:spcPct val="20000"/>
                </a:spcBef>
                <a:spcAft>
                  <a:spcPct val="0"/>
                </a:spcAft>
                <a:buClr>
                  <a:schemeClr val="bg1"/>
                </a:buClr>
                <a:buChar char="»"/>
                <a:defRPr sz="1600">
                  <a:solidFill>
                    <a:schemeClr val="dk1"/>
                  </a:solidFill>
                  <a:latin typeface="+mn-lt"/>
                  <a:ea typeface="+mn-ea"/>
                  <a:cs typeface="+mn-cs"/>
                </a:defRPr>
              </a:lvl8pPr>
              <a:lvl9pPr marL="3368675" indent="-163513" algn="l" rtl="0" fontAlgn="base">
                <a:spcBef>
                  <a:spcPct val="20000"/>
                </a:spcBef>
                <a:spcAft>
                  <a:spcPct val="0"/>
                </a:spcAft>
                <a:buClr>
                  <a:schemeClr val="bg1"/>
                </a:buClr>
                <a:buChar char="»"/>
                <a:defRPr sz="1600">
                  <a:solidFill>
                    <a:schemeClr val="dk1"/>
                  </a:solidFill>
                  <a:latin typeface="+mn-lt"/>
                  <a:ea typeface="+mn-ea"/>
                  <a:cs typeface="+mn-cs"/>
                </a:defRPr>
              </a:lvl9pPr>
            </a:lstStyle>
            <a:p>
              <a:pPr marL="0" indent="-111680">
                <a:spcBef>
                  <a:spcPts val="0"/>
                </a:spcBef>
                <a:spcAft>
                  <a:spcPct val="25000"/>
                </a:spcAft>
                <a:buNone/>
              </a:pPr>
              <a:r>
                <a:rPr lang="en-US" sz="1350" b="1" dirty="0">
                  <a:latin typeface="Arial" panose="020B0604020202020204" pitchFamily="34" charset="0"/>
                  <a:cs typeface="Times New Roman" panose="02020603050405020304" pitchFamily="18" charset="0"/>
                </a:rPr>
                <a:t>The default notebook environment: </a:t>
              </a:r>
            </a:p>
            <a:p>
              <a:pPr marL="0" indent="-111680">
                <a:spcBef>
                  <a:spcPts val="0"/>
                </a:spcBef>
                <a:spcAft>
                  <a:spcPct val="25000"/>
                </a:spcAft>
                <a:buNone/>
              </a:pPr>
              <a:r>
                <a:rPr lang="en-US" sz="1350" dirty="0">
                  <a:latin typeface="Arial" panose="020B0604020202020204" pitchFamily="34" charset="0"/>
                  <a:cs typeface="Times New Roman" panose="02020603050405020304" pitchFamily="18" charset="0"/>
                </a:rPr>
                <a:t>Jupyter Notebook with Python 3.6</a:t>
              </a:r>
            </a:p>
          </p:txBody>
        </p:sp>
      </p:grpSp>
      <p:pic>
        <p:nvPicPr>
          <p:cNvPr id="3078" name="Picture 6" descr="C:\Users\BURTVI~1\AppData\Local\Temp\SNAGHTML37ea338.PNG">
            <a:extLst>
              <a:ext uri="{FF2B5EF4-FFF2-40B4-BE49-F238E27FC236}">
                <a16:creationId xmlns:a16="http://schemas.microsoft.com/office/drawing/2014/main" id="{F2F231BD-149C-4711-A690-C4C24AD7F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066" y="1136042"/>
            <a:ext cx="3627120" cy="14261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136FE52-6889-41FC-9E90-6C435605C28C}"/>
              </a:ext>
            </a:extLst>
          </p:cNvPr>
          <p:cNvPicPr>
            <a:picLocks noChangeAspect="1"/>
          </p:cNvPicPr>
          <p:nvPr/>
        </p:nvPicPr>
        <p:blipFill>
          <a:blip r:embed="rId4"/>
          <a:stretch>
            <a:fillRect/>
          </a:stretch>
        </p:blipFill>
        <p:spPr>
          <a:xfrm>
            <a:off x="4153066" y="2581277"/>
            <a:ext cx="4562309" cy="2119499"/>
          </a:xfrm>
          <a:prstGeom prst="rect">
            <a:avLst/>
          </a:prstGeom>
        </p:spPr>
      </p:pic>
      <p:grpSp>
        <p:nvGrpSpPr>
          <p:cNvPr id="3" name="Group 2">
            <a:extLst>
              <a:ext uri="{FF2B5EF4-FFF2-40B4-BE49-F238E27FC236}">
                <a16:creationId xmlns:a16="http://schemas.microsoft.com/office/drawing/2014/main" id="{D231622F-124D-4677-8F7A-9E06B2FB39C5}"/>
              </a:ext>
            </a:extLst>
          </p:cNvPr>
          <p:cNvGrpSpPr/>
          <p:nvPr/>
        </p:nvGrpSpPr>
        <p:grpSpPr>
          <a:xfrm>
            <a:off x="366470" y="2606040"/>
            <a:ext cx="3389811" cy="1808797"/>
            <a:chOff x="477520" y="3911600"/>
            <a:chExt cx="4177738" cy="1584960"/>
          </a:xfrm>
        </p:grpSpPr>
        <p:sp>
          <p:nvSpPr>
            <p:cNvPr id="18" name="Rectangle: Rounded Corners 4">
              <a:extLst>
                <a:ext uri="{FF2B5EF4-FFF2-40B4-BE49-F238E27FC236}">
                  <a16:creationId xmlns:a16="http://schemas.microsoft.com/office/drawing/2014/main" id="{5F31F807-48B8-44A7-BB5F-0F7FF9477724}"/>
                </a:ext>
              </a:extLst>
            </p:cNvPr>
            <p:cNvSpPr/>
            <p:nvPr/>
          </p:nvSpPr>
          <p:spPr bwMode="auto">
            <a:xfrm>
              <a:off x="477520" y="3911600"/>
              <a:ext cx="4177738" cy="1584960"/>
            </a:xfrm>
            <a:prstGeom prst="roundRect">
              <a:avLst>
                <a:gd name="adj" fmla="val 7069"/>
              </a:avLst>
            </a:prstGeom>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marL="0" lvl="1">
                <a:spcAft>
                  <a:spcPct val="25000"/>
                </a:spcAft>
              </a:pPr>
              <a:endParaRPr lang="en-US" sz="1013" kern="0" dirty="0">
                <a:ea typeface="Verdana" panose="020B0604030504040204" pitchFamily="34" charset="0"/>
              </a:endParaRPr>
            </a:p>
          </p:txBody>
        </p:sp>
        <p:sp>
          <p:nvSpPr>
            <p:cNvPr id="20" name="Rectangle 14">
              <a:extLst>
                <a:ext uri="{FF2B5EF4-FFF2-40B4-BE49-F238E27FC236}">
                  <a16:creationId xmlns:a16="http://schemas.microsoft.com/office/drawing/2014/main" id="{36975F6A-27BB-4C21-BFF9-FDE67B8BA53A}"/>
                </a:ext>
              </a:extLst>
            </p:cNvPr>
            <p:cNvSpPr txBox="1">
              <a:spLocks noChangeArrowheads="1"/>
            </p:cNvSpPr>
            <p:nvPr/>
          </p:nvSpPr>
          <p:spPr bwMode="auto">
            <a:xfrm>
              <a:off x="605238" y="4003040"/>
              <a:ext cx="3910882" cy="1352616"/>
            </a:xfrm>
            <a:prstGeom prst="rect">
              <a:avLst/>
            </a:prstGeom>
            <a:noFill/>
            <a:ln w="9525" cap="flat" cmpd="sng" algn="ctr">
              <a:noFill/>
              <a:prstDash val="solid"/>
              <a:miter lim="800000"/>
              <a:headEnd/>
              <a:tailEnd/>
            </a:ln>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anchor="t" anchorCtr="0" compatLnSpc="1">
              <a:prstTxWarp prst="textNoShape">
                <a:avLst/>
              </a:prstTxWarp>
            </a:bodyPr>
            <a:lstStyle>
              <a:lvl1pPr marL="173038" indent="-173038" algn="l" rtl="0" fontAlgn="base">
                <a:spcBef>
                  <a:spcPct val="20000"/>
                </a:spcBef>
                <a:spcAft>
                  <a:spcPct val="0"/>
                </a:spcAft>
                <a:buClr>
                  <a:schemeClr val="tx1"/>
                </a:buClr>
                <a:buFont typeface="Wingdings" pitchFamily="2" charset="2"/>
                <a:buChar char="§"/>
                <a:defRPr sz="1600">
                  <a:solidFill>
                    <a:schemeClr val="dk1"/>
                  </a:solidFill>
                  <a:latin typeface="+mn-lt"/>
                  <a:ea typeface="+mn-ea"/>
                  <a:cs typeface="+mn-cs"/>
                </a:defRPr>
              </a:lvl1pPr>
              <a:lvl2pPr marL="509588" indent="-163513" algn="l" rtl="0" fontAlgn="base">
                <a:spcBef>
                  <a:spcPct val="20000"/>
                </a:spcBef>
                <a:spcAft>
                  <a:spcPct val="0"/>
                </a:spcAft>
                <a:buClr>
                  <a:schemeClr val="tx1"/>
                </a:buClr>
                <a:buFont typeface="Arial" charset="0"/>
                <a:buChar char="–"/>
                <a:defRPr sz="1600">
                  <a:solidFill>
                    <a:schemeClr val="dk1"/>
                  </a:solidFill>
                  <a:latin typeface="+mn-lt"/>
                  <a:ea typeface="+mn-ea"/>
                  <a:cs typeface="+mn-cs"/>
                </a:defRPr>
              </a:lvl2pPr>
              <a:lvl3pPr marL="855663" indent="-173038" algn="l" rtl="0" fontAlgn="base">
                <a:spcBef>
                  <a:spcPct val="20000"/>
                </a:spcBef>
                <a:spcAft>
                  <a:spcPct val="0"/>
                </a:spcAft>
                <a:buClr>
                  <a:schemeClr val="tx1"/>
                </a:buClr>
                <a:buChar char="•"/>
                <a:defRPr sz="1600">
                  <a:solidFill>
                    <a:schemeClr val="dk1"/>
                  </a:solidFill>
                  <a:latin typeface="+mn-lt"/>
                  <a:ea typeface="+mn-ea"/>
                  <a:cs typeface="+mn-cs"/>
                </a:defRPr>
              </a:lvl3pPr>
              <a:lvl4pPr marL="1203325" indent="-173038" algn="l" rtl="0" fontAlgn="base">
                <a:spcBef>
                  <a:spcPct val="20000"/>
                </a:spcBef>
                <a:spcAft>
                  <a:spcPct val="0"/>
                </a:spcAft>
                <a:buClr>
                  <a:schemeClr val="bg1"/>
                </a:buClr>
                <a:defRPr sz="1600">
                  <a:solidFill>
                    <a:schemeClr val="dk1"/>
                  </a:solidFill>
                  <a:latin typeface="+mn-lt"/>
                  <a:ea typeface="+mn-ea"/>
                  <a:cs typeface="+mn-cs"/>
                </a:defRPr>
              </a:lvl4pPr>
              <a:lvl5pPr marL="1539875" indent="-163513" algn="l" rtl="0" fontAlgn="base">
                <a:spcBef>
                  <a:spcPct val="20000"/>
                </a:spcBef>
                <a:spcAft>
                  <a:spcPct val="0"/>
                </a:spcAft>
                <a:buClr>
                  <a:schemeClr val="bg1"/>
                </a:buClr>
                <a:buChar char="»"/>
                <a:defRPr sz="1600">
                  <a:solidFill>
                    <a:schemeClr val="dk1"/>
                  </a:solidFill>
                  <a:latin typeface="+mn-lt"/>
                  <a:ea typeface="+mn-ea"/>
                  <a:cs typeface="+mn-cs"/>
                </a:defRPr>
              </a:lvl5pPr>
              <a:lvl6pPr marL="1997075" indent="-163513" algn="l" rtl="0" fontAlgn="base">
                <a:spcBef>
                  <a:spcPct val="20000"/>
                </a:spcBef>
                <a:spcAft>
                  <a:spcPct val="0"/>
                </a:spcAft>
                <a:buClr>
                  <a:schemeClr val="bg1"/>
                </a:buClr>
                <a:buChar char="»"/>
                <a:defRPr sz="1600">
                  <a:solidFill>
                    <a:schemeClr val="dk1"/>
                  </a:solidFill>
                  <a:latin typeface="+mn-lt"/>
                  <a:ea typeface="+mn-ea"/>
                  <a:cs typeface="+mn-cs"/>
                </a:defRPr>
              </a:lvl6pPr>
              <a:lvl7pPr marL="2454275" indent="-163513" algn="l" rtl="0" fontAlgn="base">
                <a:spcBef>
                  <a:spcPct val="20000"/>
                </a:spcBef>
                <a:spcAft>
                  <a:spcPct val="0"/>
                </a:spcAft>
                <a:buClr>
                  <a:schemeClr val="bg1"/>
                </a:buClr>
                <a:buChar char="»"/>
                <a:defRPr sz="1600">
                  <a:solidFill>
                    <a:schemeClr val="dk1"/>
                  </a:solidFill>
                  <a:latin typeface="+mn-lt"/>
                  <a:ea typeface="+mn-ea"/>
                  <a:cs typeface="+mn-cs"/>
                </a:defRPr>
              </a:lvl7pPr>
              <a:lvl8pPr marL="2911475" indent="-163513" algn="l" rtl="0" fontAlgn="base">
                <a:spcBef>
                  <a:spcPct val="20000"/>
                </a:spcBef>
                <a:spcAft>
                  <a:spcPct val="0"/>
                </a:spcAft>
                <a:buClr>
                  <a:schemeClr val="bg1"/>
                </a:buClr>
                <a:buChar char="»"/>
                <a:defRPr sz="1600">
                  <a:solidFill>
                    <a:schemeClr val="dk1"/>
                  </a:solidFill>
                  <a:latin typeface="+mn-lt"/>
                  <a:ea typeface="+mn-ea"/>
                  <a:cs typeface="+mn-cs"/>
                </a:defRPr>
              </a:lvl8pPr>
              <a:lvl9pPr marL="3368675" indent="-163513" algn="l" rtl="0" fontAlgn="base">
                <a:spcBef>
                  <a:spcPct val="20000"/>
                </a:spcBef>
                <a:spcAft>
                  <a:spcPct val="0"/>
                </a:spcAft>
                <a:buClr>
                  <a:schemeClr val="bg1"/>
                </a:buClr>
                <a:buChar char="»"/>
                <a:defRPr sz="1600">
                  <a:solidFill>
                    <a:schemeClr val="dk1"/>
                  </a:solidFill>
                  <a:latin typeface="+mn-lt"/>
                  <a:ea typeface="+mn-ea"/>
                  <a:cs typeface="+mn-cs"/>
                </a:defRPr>
              </a:lvl9pPr>
            </a:lstStyle>
            <a:p>
              <a:pPr marL="0" indent="0">
                <a:spcBef>
                  <a:spcPts val="0"/>
                </a:spcBef>
                <a:spcAft>
                  <a:spcPts val="0"/>
                </a:spcAft>
                <a:buNone/>
                <a:tabLst>
                  <a:tab pos="377190" algn="l"/>
                  <a:tab pos="644843" algn="l"/>
                  <a:tab pos="1056323" algn="l"/>
                  <a:tab pos="1330643" algn="l"/>
                  <a:tab pos="1371600" algn="l"/>
                  <a:tab pos="1645920" algn="l"/>
                  <a:tab pos="1920240" algn="l"/>
                  <a:tab pos="2125980" algn="l"/>
                  <a:tab pos="2468880" algn="l"/>
                  <a:tab pos="308610" algn="l"/>
                  <a:tab pos="557213" algn="l"/>
                  <a:tab pos="1056323" algn="l"/>
                  <a:tab pos="1330643" algn="l"/>
                  <a:tab pos="1371600" algn="l"/>
                  <a:tab pos="1645920" algn="l"/>
                  <a:tab pos="1920240" algn="l"/>
                  <a:tab pos="2125980" algn="l"/>
                  <a:tab pos="2468880" algn="l"/>
                </a:tabLst>
              </a:pPr>
              <a:r>
                <a:rPr lang="en-US" sz="1350" b="1" dirty="0">
                  <a:latin typeface="Arial" panose="020B0604020202020204" pitchFamily="34" charset="0"/>
                  <a:ea typeface="Times New Roman" panose="02020603050405020304" pitchFamily="18" charset="0"/>
                  <a:cs typeface="Times New Roman" panose="02020603050405020304" pitchFamily="18" charset="0"/>
                </a:rPr>
                <a:t>Developer tool services available:</a:t>
              </a:r>
            </a:p>
            <a:p>
              <a:pPr>
                <a:spcBef>
                  <a:spcPts val="0"/>
                </a:spcBef>
                <a:spcAft>
                  <a:spcPts val="0"/>
                </a:spcAft>
                <a:buClr>
                  <a:schemeClr val="bg1"/>
                </a:buClr>
                <a:buFont typeface="Arial" panose="020B0604020202020204" pitchFamily="34" charset="0"/>
                <a:buChar char="•"/>
                <a:tabLst>
                  <a:tab pos="377190" algn="l"/>
                  <a:tab pos="644843" algn="l"/>
                  <a:tab pos="1056323" algn="l"/>
                  <a:tab pos="1330643" algn="l"/>
                  <a:tab pos="1371600" algn="l"/>
                  <a:tab pos="1645920" algn="l"/>
                  <a:tab pos="1920240" algn="l"/>
                  <a:tab pos="2125980" algn="l"/>
                  <a:tab pos="2468880" algn="l"/>
                  <a:tab pos="308610" algn="l"/>
                  <a:tab pos="557213" algn="l"/>
                  <a:tab pos="1056323" algn="l"/>
                  <a:tab pos="1330643" algn="l"/>
                  <a:tab pos="1371600" algn="l"/>
                  <a:tab pos="1645920" algn="l"/>
                  <a:tab pos="1920240" algn="l"/>
                  <a:tab pos="2125980" algn="l"/>
                  <a:tab pos="2468880" algn="l"/>
                </a:tabLst>
              </a:pPr>
              <a:r>
                <a:rPr lang="en-US" sz="1350" dirty="0">
                  <a:latin typeface="Arial" panose="020B0604020202020204" pitchFamily="34" charset="0"/>
                  <a:cs typeface="Times New Roman" panose="02020603050405020304" pitchFamily="18" charset="0"/>
                </a:rPr>
                <a:t>Jupyter Notebooks with Python 3.6 for GPU</a:t>
              </a:r>
            </a:p>
            <a:p>
              <a:pPr>
                <a:spcBef>
                  <a:spcPts val="0"/>
                </a:spcBef>
                <a:spcAft>
                  <a:spcPts val="0"/>
                </a:spcAft>
                <a:buClr>
                  <a:schemeClr val="bg1"/>
                </a:buClr>
                <a:buFont typeface="Arial" panose="020B0604020202020204" pitchFamily="34" charset="0"/>
                <a:buChar char="•"/>
                <a:tabLst>
                  <a:tab pos="377190" algn="l"/>
                  <a:tab pos="644843" algn="l"/>
                  <a:tab pos="1056323" algn="l"/>
                  <a:tab pos="1330643" algn="l"/>
                  <a:tab pos="1371600" algn="l"/>
                  <a:tab pos="1645920" algn="l"/>
                  <a:tab pos="1920240" algn="l"/>
                  <a:tab pos="2125980" algn="l"/>
                  <a:tab pos="2468880" algn="l"/>
                  <a:tab pos="308610" algn="l"/>
                  <a:tab pos="557213" algn="l"/>
                  <a:tab pos="1056323" algn="l"/>
                  <a:tab pos="1330643" algn="l"/>
                  <a:tab pos="1371600" algn="l"/>
                  <a:tab pos="1645920" algn="l"/>
                  <a:tab pos="1920240" algn="l"/>
                  <a:tab pos="2125980" algn="l"/>
                  <a:tab pos="2468880" algn="l"/>
                </a:tabLst>
              </a:pPr>
              <a:r>
                <a:rPr lang="en-US" sz="1350" dirty="0">
                  <a:latin typeface="Arial" panose="020B0604020202020204" pitchFamily="34" charset="0"/>
                  <a:cs typeface="Times New Roman" panose="02020603050405020304" pitchFamily="18" charset="0"/>
                </a:rPr>
                <a:t>Jupyter Notebooks with R 3.6</a:t>
              </a:r>
            </a:p>
            <a:p>
              <a:pPr>
                <a:spcBef>
                  <a:spcPts val="0"/>
                </a:spcBef>
                <a:spcAft>
                  <a:spcPts val="0"/>
                </a:spcAft>
                <a:buClr>
                  <a:schemeClr val="bg1"/>
                </a:buClr>
                <a:buFont typeface="Arial" panose="020B0604020202020204" pitchFamily="34" charset="0"/>
                <a:buChar char="•"/>
                <a:tabLst>
                  <a:tab pos="377190" algn="l"/>
                  <a:tab pos="644843" algn="l"/>
                  <a:tab pos="1056323" algn="l"/>
                  <a:tab pos="1330643" algn="l"/>
                  <a:tab pos="1371600" algn="l"/>
                  <a:tab pos="1645920" algn="l"/>
                  <a:tab pos="1920240" algn="l"/>
                  <a:tab pos="2125980" algn="l"/>
                  <a:tab pos="2468880" algn="l"/>
                  <a:tab pos="308610" algn="l"/>
                  <a:tab pos="557213" algn="l"/>
                  <a:tab pos="1056323" algn="l"/>
                  <a:tab pos="1330643" algn="l"/>
                  <a:tab pos="1371600" algn="l"/>
                  <a:tab pos="1645920" algn="l"/>
                  <a:tab pos="1920240" algn="l"/>
                  <a:tab pos="2125980" algn="l"/>
                  <a:tab pos="2468880" algn="l"/>
                </a:tabLst>
              </a:pPr>
              <a:r>
                <a:rPr lang="en-US" sz="1350" dirty="0">
                  <a:latin typeface="Arial" panose="020B0604020202020204" pitchFamily="34" charset="0"/>
                  <a:cs typeface="Times New Roman" panose="02020603050405020304" pitchFamily="18" charset="0"/>
                </a:rPr>
                <a:t>RStudio Server with R3.6</a:t>
              </a:r>
            </a:p>
            <a:p>
              <a:pPr>
                <a:spcBef>
                  <a:spcPts val="0"/>
                </a:spcBef>
                <a:spcAft>
                  <a:spcPts val="0"/>
                </a:spcAft>
                <a:buClr>
                  <a:schemeClr val="bg1"/>
                </a:buClr>
                <a:buFont typeface="Arial" panose="020B0604020202020204" pitchFamily="34" charset="0"/>
                <a:buChar char="•"/>
                <a:tabLst>
                  <a:tab pos="377190" algn="l"/>
                  <a:tab pos="644843" algn="l"/>
                  <a:tab pos="1056323" algn="l"/>
                  <a:tab pos="1330643" algn="l"/>
                  <a:tab pos="1371600" algn="l"/>
                  <a:tab pos="1645920" algn="l"/>
                  <a:tab pos="1920240" algn="l"/>
                  <a:tab pos="2125980" algn="l"/>
                  <a:tab pos="2468880" algn="l"/>
                  <a:tab pos="308610" algn="l"/>
                  <a:tab pos="557213" algn="l"/>
                  <a:tab pos="1056323" algn="l"/>
                  <a:tab pos="1330643" algn="l"/>
                  <a:tab pos="1371600" algn="l"/>
                  <a:tab pos="1645920" algn="l"/>
                  <a:tab pos="1920240" algn="l"/>
                  <a:tab pos="2125980" algn="l"/>
                  <a:tab pos="2468880" algn="l"/>
                </a:tabLst>
              </a:pPr>
              <a:r>
                <a:rPr lang="en-US" sz="1350" dirty="0">
                  <a:latin typeface="Arial" panose="020B0604020202020204" pitchFamily="34" charset="0"/>
                  <a:cs typeface="Times New Roman" panose="02020603050405020304" pitchFamily="18" charset="0"/>
                </a:rPr>
                <a:t>Lightbend Platform</a:t>
              </a:r>
            </a:p>
            <a:p>
              <a:pPr>
                <a:spcBef>
                  <a:spcPts val="0"/>
                </a:spcBef>
                <a:spcAft>
                  <a:spcPts val="0"/>
                </a:spcAft>
                <a:buClr>
                  <a:schemeClr val="bg1"/>
                </a:buClr>
                <a:buFont typeface="Arial" panose="020B0604020202020204" pitchFamily="34" charset="0"/>
                <a:buChar char="•"/>
                <a:tabLst>
                  <a:tab pos="377190" algn="l"/>
                  <a:tab pos="644843" algn="l"/>
                  <a:tab pos="1056323" algn="l"/>
                  <a:tab pos="1330643" algn="l"/>
                  <a:tab pos="1371600" algn="l"/>
                  <a:tab pos="1645920" algn="l"/>
                  <a:tab pos="1920240" algn="l"/>
                  <a:tab pos="2125980" algn="l"/>
                  <a:tab pos="2468880" algn="l"/>
                  <a:tab pos="308610" algn="l"/>
                  <a:tab pos="557213" algn="l"/>
                  <a:tab pos="1056323" algn="l"/>
                  <a:tab pos="1330643" algn="l"/>
                  <a:tab pos="1371600" algn="l"/>
                  <a:tab pos="1645920" algn="l"/>
                  <a:tab pos="1920240" algn="l"/>
                  <a:tab pos="2125980" algn="l"/>
                  <a:tab pos="2468880" algn="l"/>
                </a:tabLst>
              </a:pPr>
              <a:r>
                <a:rPr lang="en-US" sz="1350" dirty="0">
                  <a:latin typeface="Arial" panose="020B0604020202020204" pitchFamily="34" charset="0"/>
                  <a:cs typeface="Times New Roman" panose="02020603050405020304" pitchFamily="18" charset="0"/>
                </a:rPr>
                <a:t>OpenSource Management</a:t>
              </a:r>
            </a:p>
            <a:p>
              <a:pPr marL="0" indent="0">
                <a:spcBef>
                  <a:spcPts val="0"/>
                </a:spcBef>
                <a:spcAft>
                  <a:spcPts val="0"/>
                </a:spcAft>
                <a:buNone/>
                <a:tabLst>
                  <a:tab pos="377190" algn="l"/>
                  <a:tab pos="644843" algn="l"/>
                  <a:tab pos="1056323" algn="l"/>
                  <a:tab pos="1330643" algn="l"/>
                  <a:tab pos="1371600" algn="l"/>
                  <a:tab pos="1645920" algn="l"/>
                  <a:tab pos="1920240" algn="l"/>
                  <a:tab pos="2125980" algn="l"/>
                  <a:tab pos="2468880" algn="l"/>
                  <a:tab pos="308610" algn="l"/>
                  <a:tab pos="557213" algn="l"/>
                  <a:tab pos="1056323" algn="l"/>
                  <a:tab pos="1330643" algn="l"/>
                  <a:tab pos="1371600" algn="l"/>
                  <a:tab pos="1645920" algn="l"/>
                  <a:tab pos="1920240" algn="l"/>
                  <a:tab pos="2125980" algn="l"/>
                  <a:tab pos="2468880" algn="l"/>
                </a:tabLst>
              </a:pPr>
              <a:endParaRPr lang="en-US" sz="1350" dirty="0">
                <a:latin typeface="Arial" panose="020B0604020202020204" pitchFamily="34" charset="0"/>
                <a:cs typeface="Times New Roman" panose="02020603050405020304" pitchFamily="18" charset="0"/>
              </a:endParaRPr>
            </a:p>
            <a:p>
              <a:pPr marL="140732" lvl="1" indent="0">
                <a:spcBef>
                  <a:spcPts val="0"/>
                </a:spcBef>
                <a:spcAft>
                  <a:spcPct val="25000"/>
                </a:spcAft>
                <a:buNone/>
              </a:pPr>
              <a:endParaRPr lang="en-US" sz="1050" kern="0" dirty="0">
                <a:solidFill>
                  <a:schemeClr val="tx1"/>
                </a:solidFill>
                <a:ea typeface="Verdana" panose="020B0604030504040204" pitchFamily="34" charset="0"/>
                <a:cs typeface="Verdana" panose="020B0604030504040204" pitchFamily="34" charset="0"/>
              </a:endParaRPr>
            </a:p>
          </p:txBody>
        </p:sp>
      </p:grpSp>
      <p:sp>
        <p:nvSpPr>
          <p:cNvPr id="21" name="Arrow: Right 20">
            <a:extLst>
              <a:ext uri="{FF2B5EF4-FFF2-40B4-BE49-F238E27FC236}">
                <a16:creationId xmlns:a16="http://schemas.microsoft.com/office/drawing/2014/main" id="{222DC4BE-848B-44CA-9649-BD7F427D989E}"/>
              </a:ext>
            </a:extLst>
          </p:cNvPr>
          <p:cNvSpPr/>
          <p:nvPr/>
        </p:nvSpPr>
        <p:spPr bwMode="auto">
          <a:xfrm>
            <a:off x="3756281" y="1496905"/>
            <a:ext cx="382036" cy="171449"/>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22" name="Arrow: Right 21">
            <a:extLst>
              <a:ext uri="{FF2B5EF4-FFF2-40B4-BE49-F238E27FC236}">
                <a16:creationId xmlns:a16="http://schemas.microsoft.com/office/drawing/2014/main" id="{8FB3ACCE-52EB-46DE-A75B-01993059A5B9}"/>
              </a:ext>
            </a:extLst>
          </p:cNvPr>
          <p:cNvSpPr/>
          <p:nvPr/>
        </p:nvSpPr>
        <p:spPr bwMode="auto">
          <a:xfrm>
            <a:off x="3775876" y="3056283"/>
            <a:ext cx="337949" cy="179741"/>
          </a:xfrm>
          <a:prstGeom prst="rightArrow">
            <a:avLst/>
          </a:prstGeom>
          <a:solidFill>
            <a:srgbClr val="EAEAE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5" name="Footer Placeholder 4">
            <a:extLst>
              <a:ext uri="{FF2B5EF4-FFF2-40B4-BE49-F238E27FC236}">
                <a16:creationId xmlns:a16="http://schemas.microsoft.com/office/drawing/2014/main" id="{20B57B04-990D-6E45-B4AE-4F4F2E6B61FC}"/>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24D0DBD7-F41C-3F40-908B-7D1091B2E714}"/>
              </a:ext>
            </a:extLst>
          </p:cNvPr>
          <p:cNvSpPr>
            <a:spLocks noGrp="1"/>
          </p:cNvSpPr>
          <p:nvPr>
            <p:ph type="sldNum" sz="quarter" idx="11"/>
          </p:nvPr>
        </p:nvSpPr>
        <p:spPr/>
        <p:txBody>
          <a:bodyPr/>
          <a:lstStyle/>
          <a:p>
            <a:fld id="{59395FB3-9C97-154F-86B2-7E381B951268}" type="slidenum">
              <a:rPr lang="en-US" smtClean="0"/>
              <a:pPr/>
              <a:t>75</a:t>
            </a:fld>
            <a:endParaRPr lang="en-US" dirty="0"/>
          </a:p>
        </p:txBody>
      </p:sp>
      <p:pic>
        <p:nvPicPr>
          <p:cNvPr id="15" name="Picture 14">
            <a:extLst>
              <a:ext uri="{FF2B5EF4-FFF2-40B4-BE49-F238E27FC236}">
                <a16:creationId xmlns:a16="http://schemas.microsoft.com/office/drawing/2014/main" id="{92F4457A-BDB1-6B46-BFBD-A27AE74F05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2122" y="85215"/>
            <a:ext cx="486277" cy="479822"/>
          </a:xfrm>
          <a:prstGeom prst="rect">
            <a:avLst/>
          </a:prstGeom>
        </p:spPr>
      </p:pic>
    </p:spTree>
    <p:extLst>
      <p:ext uri="{BB962C8B-B14F-4D97-AF65-F5344CB8AC3E}">
        <p14:creationId xmlns:p14="http://schemas.microsoft.com/office/powerpoint/2010/main" val="3024245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63A1079-E700-F142-AECD-73ED93CE3DAC}"/>
              </a:ext>
            </a:extLst>
          </p:cNvPr>
          <p:cNvSpPr>
            <a:spLocks noGrp="1"/>
          </p:cNvSpPr>
          <p:nvPr>
            <p:ph type="title" idx="4294967295"/>
          </p:nvPr>
        </p:nvSpPr>
        <p:spPr>
          <a:xfrm>
            <a:off x="210311" y="201168"/>
            <a:ext cx="8783669" cy="654710"/>
          </a:xfrm>
        </p:spPr>
        <p:txBody>
          <a:bodyPr/>
          <a:lstStyle/>
          <a:p>
            <a:r>
              <a:rPr lang="en-US" dirty="0"/>
              <a:t>Analyze</a:t>
            </a:r>
            <a:br>
              <a:rPr lang="en-US" dirty="0"/>
            </a:br>
            <a:r>
              <a:rPr lang="en-US" sz="1800" dirty="0"/>
              <a:t>Watson Studio notebooks: Build Data Science &amp; Machine Learning models</a:t>
            </a:r>
            <a:br>
              <a:rPr lang="en-US" b="1" dirty="0"/>
            </a:br>
            <a:endParaRPr lang="en-US" dirty="0"/>
          </a:p>
        </p:txBody>
      </p:sp>
      <p:pic>
        <p:nvPicPr>
          <p:cNvPr id="2056" name="Picture 8" descr="C:\Users\BURTVI~1\AppData\Local\Temp\SNAGHTML35713f6.PNG">
            <a:extLst>
              <a:ext uri="{FF2B5EF4-FFF2-40B4-BE49-F238E27FC236}">
                <a16:creationId xmlns:a16="http://schemas.microsoft.com/office/drawing/2014/main" id="{971C80A7-2EA8-40CF-82DF-4EFD319BB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53" y="963755"/>
            <a:ext cx="5942402" cy="33982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Users\BURTVI~1\AppData\Local\Temp\SNAGHTML355c742.PNG">
            <a:extLst>
              <a:ext uri="{FF2B5EF4-FFF2-40B4-BE49-F238E27FC236}">
                <a16:creationId xmlns:a16="http://schemas.microsoft.com/office/drawing/2014/main" id="{C33E7561-A451-436D-B93C-70AA8A1BDF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581" y="2662901"/>
            <a:ext cx="3171918" cy="22426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BURTVI~1\AppData\Local\Temp\SNAGHTML355482f.PNG">
            <a:extLst>
              <a:ext uri="{FF2B5EF4-FFF2-40B4-BE49-F238E27FC236}">
                <a16:creationId xmlns:a16="http://schemas.microsoft.com/office/drawing/2014/main" id="{8B58136B-F8FC-4950-933D-17A5E9481F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0554" y="3600451"/>
            <a:ext cx="1510476" cy="135663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BURTVI~1\AppData\Local\Temp\SNAGHTML3551b82.PNG">
            <a:extLst>
              <a:ext uri="{FF2B5EF4-FFF2-40B4-BE49-F238E27FC236}">
                <a16:creationId xmlns:a16="http://schemas.microsoft.com/office/drawing/2014/main" id="{5B88EAAE-3894-4752-9903-9F43E1BC89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3701" y="3489719"/>
            <a:ext cx="3671173" cy="138971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03D5A63-9A47-2948-8E09-1CB0B5FC57C3}"/>
              </a:ext>
            </a:extLst>
          </p:cNvPr>
          <p:cNvGrpSpPr/>
          <p:nvPr/>
        </p:nvGrpSpPr>
        <p:grpSpPr>
          <a:xfrm>
            <a:off x="5345615" y="1127630"/>
            <a:ext cx="3594705" cy="2831161"/>
            <a:chOff x="5345615" y="1127630"/>
            <a:chExt cx="3594705" cy="2831161"/>
          </a:xfrm>
        </p:grpSpPr>
        <p:sp>
          <p:nvSpPr>
            <p:cNvPr id="30" name="Rectangle: Rounded Corners 4">
              <a:extLst>
                <a:ext uri="{FF2B5EF4-FFF2-40B4-BE49-F238E27FC236}">
                  <a16:creationId xmlns:a16="http://schemas.microsoft.com/office/drawing/2014/main" id="{B363E1F6-E498-47E9-8873-031B8E46A32C}"/>
                </a:ext>
              </a:extLst>
            </p:cNvPr>
            <p:cNvSpPr/>
            <p:nvPr/>
          </p:nvSpPr>
          <p:spPr bwMode="auto">
            <a:xfrm>
              <a:off x="5345615" y="1127630"/>
              <a:ext cx="3594705" cy="2831161"/>
            </a:xfrm>
            <a:prstGeom prst="roundRect">
              <a:avLst>
                <a:gd name="adj" fmla="val 7069"/>
              </a:avLst>
            </a:prstGeom>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marL="0" lvl="1">
                <a:spcAft>
                  <a:spcPct val="25000"/>
                </a:spcAft>
              </a:pPr>
              <a:endParaRPr lang="en-US" sz="1013" kern="0" dirty="0">
                <a:ea typeface="Verdana" panose="020B0604030504040204" pitchFamily="34" charset="0"/>
              </a:endParaRPr>
            </a:p>
          </p:txBody>
        </p:sp>
        <p:sp>
          <p:nvSpPr>
            <p:cNvPr id="31" name="Rectangle 14">
              <a:extLst>
                <a:ext uri="{FF2B5EF4-FFF2-40B4-BE49-F238E27FC236}">
                  <a16:creationId xmlns:a16="http://schemas.microsoft.com/office/drawing/2014/main" id="{3D99971A-8133-4E49-A88B-7B62C888E928}"/>
                </a:ext>
              </a:extLst>
            </p:cNvPr>
            <p:cNvSpPr txBox="1">
              <a:spLocks noChangeArrowheads="1"/>
            </p:cNvSpPr>
            <p:nvPr/>
          </p:nvSpPr>
          <p:spPr bwMode="auto">
            <a:xfrm>
              <a:off x="5449126" y="1220427"/>
              <a:ext cx="3409123" cy="2380024"/>
            </a:xfrm>
            <a:prstGeom prst="rect">
              <a:avLst/>
            </a:prstGeom>
            <a:noFill/>
            <a:ln w="9525" cap="flat" cmpd="sng" algn="ctr">
              <a:noFill/>
              <a:prstDash val="solid"/>
              <a:miter lim="800000"/>
              <a:headEnd/>
              <a:tailEnd/>
            </a:ln>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anchor="t" anchorCtr="0" compatLnSpc="1">
              <a:prstTxWarp prst="textNoShape">
                <a:avLst/>
              </a:prstTxWarp>
            </a:bodyPr>
            <a:lstStyle>
              <a:lvl1pPr marL="173038" indent="-173038" algn="l" rtl="0" fontAlgn="base">
                <a:spcBef>
                  <a:spcPct val="20000"/>
                </a:spcBef>
                <a:spcAft>
                  <a:spcPct val="0"/>
                </a:spcAft>
                <a:buClr>
                  <a:schemeClr val="tx1"/>
                </a:buClr>
                <a:buFont typeface="Wingdings" pitchFamily="2" charset="2"/>
                <a:buChar char="§"/>
                <a:defRPr sz="1600">
                  <a:solidFill>
                    <a:schemeClr val="dk1"/>
                  </a:solidFill>
                  <a:latin typeface="+mn-lt"/>
                  <a:ea typeface="+mn-ea"/>
                  <a:cs typeface="+mn-cs"/>
                </a:defRPr>
              </a:lvl1pPr>
              <a:lvl2pPr marL="509588" indent="-163513" algn="l" rtl="0" fontAlgn="base">
                <a:spcBef>
                  <a:spcPct val="20000"/>
                </a:spcBef>
                <a:spcAft>
                  <a:spcPct val="0"/>
                </a:spcAft>
                <a:buClr>
                  <a:schemeClr val="tx1"/>
                </a:buClr>
                <a:buFont typeface="Arial" charset="0"/>
                <a:buChar char="–"/>
                <a:defRPr sz="1600">
                  <a:solidFill>
                    <a:schemeClr val="dk1"/>
                  </a:solidFill>
                  <a:latin typeface="+mn-lt"/>
                  <a:ea typeface="+mn-ea"/>
                  <a:cs typeface="+mn-cs"/>
                </a:defRPr>
              </a:lvl2pPr>
              <a:lvl3pPr marL="855663" indent="-173038" algn="l" rtl="0" fontAlgn="base">
                <a:spcBef>
                  <a:spcPct val="20000"/>
                </a:spcBef>
                <a:spcAft>
                  <a:spcPct val="0"/>
                </a:spcAft>
                <a:buClr>
                  <a:schemeClr val="tx1"/>
                </a:buClr>
                <a:buChar char="•"/>
                <a:defRPr sz="1600">
                  <a:solidFill>
                    <a:schemeClr val="dk1"/>
                  </a:solidFill>
                  <a:latin typeface="+mn-lt"/>
                  <a:ea typeface="+mn-ea"/>
                  <a:cs typeface="+mn-cs"/>
                </a:defRPr>
              </a:lvl3pPr>
              <a:lvl4pPr marL="1203325" indent="-173038" algn="l" rtl="0" fontAlgn="base">
                <a:spcBef>
                  <a:spcPct val="20000"/>
                </a:spcBef>
                <a:spcAft>
                  <a:spcPct val="0"/>
                </a:spcAft>
                <a:buClr>
                  <a:schemeClr val="bg1"/>
                </a:buClr>
                <a:defRPr sz="1600">
                  <a:solidFill>
                    <a:schemeClr val="dk1"/>
                  </a:solidFill>
                  <a:latin typeface="+mn-lt"/>
                  <a:ea typeface="+mn-ea"/>
                  <a:cs typeface="+mn-cs"/>
                </a:defRPr>
              </a:lvl4pPr>
              <a:lvl5pPr marL="1539875" indent="-163513" algn="l" rtl="0" fontAlgn="base">
                <a:spcBef>
                  <a:spcPct val="20000"/>
                </a:spcBef>
                <a:spcAft>
                  <a:spcPct val="0"/>
                </a:spcAft>
                <a:buClr>
                  <a:schemeClr val="bg1"/>
                </a:buClr>
                <a:buChar char="»"/>
                <a:defRPr sz="1600">
                  <a:solidFill>
                    <a:schemeClr val="dk1"/>
                  </a:solidFill>
                  <a:latin typeface="+mn-lt"/>
                  <a:ea typeface="+mn-ea"/>
                  <a:cs typeface="+mn-cs"/>
                </a:defRPr>
              </a:lvl5pPr>
              <a:lvl6pPr marL="1997075" indent="-163513" algn="l" rtl="0" fontAlgn="base">
                <a:spcBef>
                  <a:spcPct val="20000"/>
                </a:spcBef>
                <a:spcAft>
                  <a:spcPct val="0"/>
                </a:spcAft>
                <a:buClr>
                  <a:schemeClr val="bg1"/>
                </a:buClr>
                <a:buChar char="»"/>
                <a:defRPr sz="1600">
                  <a:solidFill>
                    <a:schemeClr val="dk1"/>
                  </a:solidFill>
                  <a:latin typeface="+mn-lt"/>
                  <a:ea typeface="+mn-ea"/>
                  <a:cs typeface="+mn-cs"/>
                </a:defRPr>
              </a:lvl6pPr>
              <a:lvl7pPr marL="2454275" indent="-163513" algn="l" rtl="0" fontAlgn="base">
                <a:spcBef>
                  <a:spcPct val="20000"/>
                </a:spcBef>
                <a:spcAft>
                  <a:spcPct val="0"/>
                </a:spcAft>
                <a:buClr>
                  <a:schemeClr val="bg1"/>
                </a:buClr>
                <a:buChar char="»"/>
                <a:defRPr sz="1600">
                  <a:solidFill>
                    <a:schemeClr val="dk1"/>
                  </a:solidFill>
                  <a:latin typeface="+mn-lt"/>
                  <a:ea typeface="+mn-ea"/>
                  <a:cs typeface="+mn-cs"/>
                </a:defRPr>
              </a:lvl7pPr>
              <a:lvl8pPr marL="2911475" indent="-163513" algn="l" rtl="0" fontAlgn="base">
                <a:spcBef>
                  <a:spcPct val="20000"/>
                </a:spcBef>
                <a:spcAft>
                  <a:spcPct val="0"/>
                </a:spcAft>
                <a:buClr>
                  <a:schemeClr val="bg1"/>
                </a:buClr>
                <a:buChar char="»"/>
                <a:defRPr sz="1600">
                  <a:solidFill>
                    <a:schemeClr val="dk1"/>
                  </a:solidFill>
                  <a:latin typeface="+mn-lt"/>
                  <a:ea typeface="+mn-ea"/>
                  <a:cs typeface="+mn-cs"/>
                </a:defRPr>
              </a:lvl8pPr>
              <a:lvl9pPr marL="3368675" indent="-163513" algn="l" rtl="0" fontAlgn="base">
                <a:spcBef>
                  <a:spcPct val="20000"/>
                </a:spcBef>
                <a:spcAft>
                  <a:spcPct val="0"/>
                </a:spcAft>
                <a:buClr>
                  <a:schemeClr val="bg1"/>
                </a:buClr>
                <a:buChar char="»"/>
                <a:defRPr sz="1600">
                  <a:solidFill>
                    <a:schemeClr val="dk1"/>
                  </a:solidFill>
                  <a:latin typeface="+mn-lt"/>
                  <a:ea typeface="+mn-ea"/>
                  <a:cs typeface="+mn-cs"/>
                </a:defRPr>
              </a:lvl9pPr>
            </a:lstStyle>
            <a:p>
              <a:pPr>
                <a:spcBef>
                  <a:spcPts val="0"/>
                </a:spcBef>
                <a:spcAft>
                  <a:spcPct val="25000"/>
                </a:spcAft>
                <a:buClr>
                  <a:schemeClr val="bg1"/>
                </a:buClr>
                <a:buFont typeface="Arial" panose="020B0604020202020204" pitchFamily="34" charset="0"/>
                <a:buChar char="•"/>
              </a:pPr>
              <a:r>
                <a:rPr lang="en-US" sz="1200" kern="0" dirty="0">
                  <a:solidFill>
                    <a:schemeClr val="bg1"/>
                  </a:solidFill>
                  <a:ea typeface="Verdana" panose="020B0604030504040204" pitchFamily="34" charset="0"/>
                  <a:cs typeface="Verdana" panose="020B0604030504040204" pitchFamily="34" charset="0"/>
                </a:rPr>
                <a:t>Data Scientists and Data Engineers collaborate with each other in CPD platform – while still maintaining data governance</a:t>
              </a:r>
            </a:p>
            <a:p>
              <a:pPr>
                <a:spcBef>
                  <a:spcPts val="0"/>
                </a:spcBef>
                <a:spcAft>
                  <a:spcPct val="25000"/>
                </a:spcAft>
                <a:buClr>
                  <a:schemeClr val="bg1"/>
                </a:buClr>
                <a:buFont typeface="Arial" panose="020B0604020202020204" pitchFamily="34" charset="0"/>
                <a:buChar char="•"/>
              </a:pPr>
              <a:r>
                <a:rPr lang="en-US" sz="1200" kern="0" dirty="0">
                  <a:solidFill>
                    <a:schemeClr val="bg1"/>
                  </a:solidFill>
                  <a:ea typeface="Verdana" panose="020B0604030504040204" pitchFamily="34" charset="0"/>
                  <a:cs typeface="Verdana" panose="020B0604030504040204" pitchFamily="34" charset="0"/>
                </a:rPr>
                <a:t>Collaboration using GitHub or BitBucket is integrated into the platform, which brings a cohesiveness to the work culture and helps to automate CI/CD pipe line</a:t>
              </a:r>
            </a:p>
            <a:p>
              <a:pPr>
                <a:spcBef>
                  <a:spcPts val="0"/>
                </a:spcBef>
                <a:spcAft>
                  <a:spcPct val="25000"/>
                </a:spcAft>
                <a:buClr>
                  <a:schemeClr val="bg1"/>
                </a:buClr>
                <a:buFont typeface="Arial" panose="020B0604020202020204" pitchFamily="34" charset="0"/>
                <a:buChar char="•"/>
              </a:pPr>
              <a:r>
                <a:rPr lang="en-US" sz="1200" kern="0" dirty="0">
                  <a:solidFill>
                    <a:schemeClr val="bg1"/>
                  </a:solidFill>
                  <a:ea typeface="Verdana" panose="020B0604030504040204" pitchFamily="34" charset="0"/>
                  <a:cs typeface="Verdana" panose="020B0604030504040204" pitchFamily="34" charset="0"/>
                </a:rPr>
                <a:t>Exploit GPUs for deep learning predictive ML </a:t>
              </a:r>
              <a:r>
                <a:rPr lang="en-US" sz="1200" kern="0" dirty="0">
                  <a:solidFill>
                    <a:schemeClr val="bg1"/>
                  </a:solidFill>
                  <a:ea typeface="Verdana" panose="020B0604030504040204" pitchFamily="34" charset="0"/>
                </a:rPr>
                <a:t>models</a:t>
              </a:r>
            </a:p>
            <a:p>
              <a:pPr>
                <a:spcBef>
                  <a:spcPts val="0"/>
                </a:spcBef>
                <a:spcAft>
                  <a:spcPct val="25000"/>
                </a:spcAft>
                <a:buClr>
                  <a:schemeClr val="bg1"/>
                </a:buClr>
                <a:buFont typeface="Arial" panose="020B0604020202020204" pitchFamily="34" charset="0"/>
                <a:buChar char="•"/>
              </a:pPr>
              <a:r>
                <a:rPr lang="en-US" sz="1200" kern="0" dirty="0">
                  <a:solidFill>
                    <a:schemeClr val="bg1"/>
                  </a:solidFill>
                  <a:ea typeface="Verdana" panose="020B0604030504040204" pitchFamily="34" charset="0"/>
                </a:rPr>
                <a:t>Programmatically build data visualizations and data wrangling </a:t>
              </a:r>
            </a:p>
            <a:p>
              <a:pPr>
                <a:spcBef>
                  <a:spcPts val="0"/>
                </a:spcBef>
                <a:spcAft>
                  <a:spcPct val="25000"/>
                </a:spcAft>
                <a:buClr>
                  <a:schemeClr val="bg1"/>
                </a:buClr>
                <a:buFont typeface="Arial" panose="020B0604020202020204" pitchFamily="34" charset="0"/>
                <a:buChar char="•"/>
              </a:pPr>
              <a:r>
                <a:rPr lang="en-US" sz="1200" kern="0" dirty="0">
                  <a:solidFill>
                    <a:schemeClr val="bg1"/>
                  </a:solidFill>
                  <a:ea typeface="Verdana" panose="020B0604030504040204" pitchFamily="34" charset="0"/>
                </a:rPr>
                <a:t>Real-time or batch model scoring</a:t>
              </a:r>
            </a:p>
            <a:p>
              <a:pPr>
                <a:spcBef>
                  <a:spcPts val="0"/>
                </a:spcBef>
                <a:spcAft>
                  <a:spcPct val="25000"/>
                </a:spcAft>
                <a:buClr>
                  <a:schemeClr val="bg1"/>
                </a:buClr>
                <a:buFont typeface="Arial" panose="020B0604020202020204" pitchFamily="34" charset="0"/>
                <a:buChar char="•"/>
              </a:pPr>
              <a:r>
                <a:rPr lang="en-US" sz="1200" kern="0" dirty="0">
                  <a:solidFill>
                    <a:schemeClr val="bg1"/>
                  </a:solidFill>
                  <a:ea typeface="Verdana" panose="020B0604030504040204" pitchFamily="34" charset="0"/>
                </a:rPr>
                <a:t>Evaluate model accuracy</a:t>
              </a:r>
            </a:p>
          </p:txBody>
        </p:sp>
      </p:grpSp>
      <p:sp>
        <p:nvSpPr>
          <p:cNvPr id="2" name="Footer Placeholder 1">
            <a:extLst>
              <a:ext uri="{FF2B5EF4-FFF2-40B4-BE49-F238E27FC236}">
                <a16:creationId xmlns:a16="http://schemas.microsoft.com/office/drawing/2014/main" id="{51FB6D1C-1CFC-4445-B737-06A99C64A2E1}"/>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1441E933-3B62-304C-90DF-4E4ECC7CC611}"/>
              </a:ext>
            </a:extLst>
          </p:cNvPr>
          <p:cNvSpPr>
            <a:spLocks noGrp="1"/>
          </p:cNvSpPr>
          <p:nvPr>
            <p:ph type="sldNum" sz="quarter" idx="11"/>
          </p:nvPr>
        </p:nvSpPr>
        <p:spPr/>
        <p:txBody>
          <a:bodyPr/>
          <a:lstStyle/>
          <a:p>
            <a:fld id="{59395FB3-9C97-154F-86B2-7E381B951268}" type="slidenum">
              <a:rPr lang="en-US" smtClean="0"/>
              <a:pPr/>
              <a:t>76</a:t>
            </a:fld>
            <a:endParaRPr lang="en-US" dirty="0"/>
          </a:p>
        </p:txBody>
      </p:sp>
      <p:pic>
        <p:nvPicPr>
          <p:cNvPr id="13" name="Picture 12">
            <a:extLst>
              <a:ext uri="{FF2B5EF4-FFF2-40B4-BE49-F238E27FC236}">
                <a16:creationId xmlns:a16="http://schemas.microsoft.com/office/drawing/2014/main" id="{4BD65BF3-ECF9-CB41-A74D-51AC17ED60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12122" y="85215"/>
            <a:ext cx="486277" cy="479822"/>
          </a:xfrm>
          <a:prstGeom prst="rect">
            <a:avLst/>
          </a:prstGeom>
        </p:spPr>
      </p:pic>
    </p:spTree>
    <p:extLst>
      <p:ext uri="{BB962C8B-B14F-4D97-AF65-F5344CB8AC3E}">
        <p14:creationId xmlns:p14="http://schemas.microsoft.com/office/powerpoint/2010/main" val="37641651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68C9B7D-B50A-9D48-A699-13AE0E043B97}"/>
              </a:ext>
            </a:extLst>
          </p:cNvPr>
          <p:cNvSpPr/>
          <p:nvPr/>
        </p:nvSpPr>
        <p:spPr bwMode="auto">
          <a:xfrm>
            <a:off x="205891"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11" name="Picture 10"/>
          <p:cNvPicPr>
            <a:picLocks noChangeAspect="1"/>
          </p:cNvPicPr>
          <p:nvPr/>
        </p:nvPicPr>
        <p:blipFill>
          <a:blip r:embed="rId3"/>
          <a:stretch>
            <a:fillRect/>
          </a:stretch>
        </p:blipFill>
        <p:spPr>
          <a:xfrm>
            <a:off x="6140988" y="1018154"/>
            <a:ext cx="2463173" cy="2330497"/>
          </a:xfrm>
          <a:prstGeom prst="rect">
            <a:avLst/>
          </a:prstGeom>
        </p:spPr>
      </p:pic>
      <p:pic>
        <p:nvPicPr>
          <p:cNvPr id="7" name="Picture 6"/>
          <p:cNvPicPr>
            <a:picLocks noChangeAspect="1"/>
          </p:cNvPicPr>
          <p:nvPr/>
        </p:nvPicPr>
        <p:blipFill>
          <a:blip r:embed="rId4"/>
          <a:stretch>
            <a:fillRect/>
          </a:stretch>
        </p:blipFill>
        <p:spPr>
          <a:xfrm>
            <a:off x="1115749" y="3274832"/>
            <a:ext cx="2251348" cy="1662928"/>
          </a:xfrm>
          <a:prstGeom prst="rect">
            <a:avLst/>
          </a:prstGeom>
        </p:spPr>
      </p:pic>
      <p:sp>
        <p:nvSpPr>
          <p:cNvPr id="8" name="Title 7">
            <a:extLst>
              <a:ext uri="{FF2B5EF4-FFF2-40B4-BE49-F238E27FC236}">
                <a16:creationId xmlns:a16="http://schemas.microsoft.com/office/drawing/2014/main" id="{A0C128A6-8726-FD4E-A8EA-F1AB819E9865}"/>
              </a:ext>
            </a:extLst>
          </p:cNvPr>
          <p:cNvSpPr>
            <a:spLocks noGrp="1"/>
          </p:cNvSpPr>
          <p:nvPr>
            <p:ph type="title" idx="4294967295"/>
          </p:nvPr>
        </p:nvSpPr>
        <p:spPr>
          <a:xfrm>
            <a:off x="210311" y="201168"/>
            <a:ext cx="8783669" cy="655981"/>
          </a:xfrm>
        </p:spPr>
        <p:txBody>
          <a:bodyPr/>
          <a:lstStyle/>
          <a:p>
            <a:r>
              <a:rPr lang="en-US" dirty="0"/>
              <a:t>Analyze</a:t>
            </a:r>
            <a:br>
              <a:rPr lang="en-US" dirty="0"/>
            </a:br>
            <a:r>
              <a:rPr lang="en-US" sz="1800" dirty="0"/>
              <a:t>Cognos Dashboards Embedded</a:t>
            </a:r>
          </a:p>
        </p:txBody>
      </p:sp>
      <p:pic>
        <p:nvPicPr>
          <p:cNvPr id="9" name="Picture 2" descr="C:\Users\BURTVI~1\AppData\Local\Temp\SNAGHTML38a5a2f.PNG">
            <a:extLst>
              <a:ext uri="{FF2B5EF4-FFF2-40B4-BE49-F238E27FC236}">
                <a16:creationId xmlns:a16="http://schemas.microsoft.com/office/drawing/2014/main" id="{04349F23-8A4C-47E0-8BC2-97ECA3B169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924" y="3026641"/>
            <a:ext cx="4238198" cy="18492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BURTVI~1\AppData\Local\Temp\SNAGHTML2a9aa0dc.PNG">
            <a:extLst>
              <a:ext uri="{FF2B5EF4-FFF2-40B4-BE49-F238E27FC236}">
                <a16:creationId xmlns:a16="http://schemas.microsoft.com/office/drawing/2014/main" id="{2AB00853-DEAE-4C7F-951D-4F187396D52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30197" y="1018154"/>
            <a:ext cx="5258521" cy="2472569"/>
          </a:xfrm>
          <a:prstGeom prst="rect">
            <a:avLst/>
          </a:prstGeom>
          <a:noFill/>
          <a:ln>
            <a:noFill/>
          </a:ln>
        </p:spPr>
      </p:pic>
      <p:sp>
        <p:nvSpPr>
          <p:cNvPr id="2" name="Footer Placeholder 1">
            <a:extLst>
              <a:ext uri="{FF2B5EF4-FFF2-40B4-BE49-F238E27FC236}">
                <a16:creationId xmlns:a16="http://schemas.microsoft.com/office/drawing/2014/main" id="{3BAF6627-BF69-8B4A-9236-2E871D233815}"/>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19BACB8B-9F26-0B4A-A13B-174F0BF982B6}"/>
              </a:ext>
            </a:extLst>
          </p:cNvPr>
          <p:cNvSpPr>
            <a:spLocks noGrp="1"/>
          </p:cNvSpPr>
          <p:nvPr>
            <p:ph type="sldNum" sz="quarter" idx="11"/>
          </p:nvPr>
        </p:nvSpPr>
        <p:spPr/>
        <p:txBody>
          <a:bodyPr/>
          <a:lstStyle/>
          <a:p>
            <a:fld id="{59395FB3-9C97-154F-86B2-7E381B951268}" type="slidenum">
              <a:rPr lang="en-US" smtClean="0"/>
              <a:pPr/>
              <a:t>77</a:t>
            </a:fld>
            <a:endParaRPr lang="en-US" dirty="0"/>
          </a:p>
        </p:txBody>
      </p:sp>
      <p:pic>
        <p:nvPicPr>
          <p:cNvPr id="12" name="Picture 11">
            <a:extLst>
              <a:ext uri="{FF2B5EF4-FFF2-40B4-BE49-F238E27FC236}">
                <a16:creationId xmlns:a16="http://schemas.microsoft.com/office/drawing/2014/main" id="{EABF3166-3871-4D6C-A0E0-D6C4DC91DA27}"/>
              </a:ext>
            </a:extLst>
          </p:cNvPr>
          <p:cNvPicPr>
            <a:picLocks noChangeAspect="1"/>
          </p:cNvPicPr>
          <p:nvPr/>
        </p:nvPicPr>
        <p:blipFill>
          <a:blip r:embed="rId7"/>
          <a:stretch>
            <a:fillRect/>
          </a:stretch>
        </p:blipFill>
        <p:spPr>
          <a:xfrm>
            <a:off x="7491405" y="0"/>
            <a:ext cx="1652595" cy="841321"/>
          </a:xfrm>
          <a:prstGeom prst="rect">
            <a:avLst/>
          </a:prstGeom>
        </p:spPr>
      </p:pic>
    </p:spTree>
    <p:extLst>
      <p:ext uri="{BB962C8B-B14F-4D97-AF65-F5344CB8AC3E}">
        <p14:creationId xmlns:p14="http://schemas.microsoft.com/office/powerpoint/2010/main" val="2462128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2171878-F947-E345-9005-933F4046738B}"/>
              </a:ext>
            </a:extLst>
          </p:cNvPr>
          <p:cNvSpPr/>
          <p:nvPr/>
        </p:nvSpPr>
        <p:spPr bwMode="auto">
          <a:xfrm>
            <a:off x="205741"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 name="Title 7">
            <a:extLst>
              <a:ext uri="{FF2B5EF4-FFF2-40B4-BE49-F238E27FC236}">
                <a16:creationId xmlns:a16="http://schemas.microsoft.com/office/drawing/2014/main" id="{A0C128A6-8726-FD4E-A8EA-F1AB819E9865}"/>
              </a:ext>
            </a:extLst>
          </p:cNvPr>
          <p:cNvSpPr>
            <a:spLocks noGrp="1"/>
          </p:cNvSpPr>
          <p:nvPr>
            <p:ph type="title" idx="4294967295"/>
          </p:nvPr>
        </p:nvSpPr>
        <p:spPr>
          <a:xfrm>
            <a:off x="210311" y="201168"/>
            <a:ext cx="8783669" cy="596189"/>
          </a:xfrm>
        </p:spPr>
        <p:txBody>
          <a:bodyPr/>
          <a:lstStyle/>
          <a:p>
            <a:r>
              <a:rPr lang="en-US" dirty="0"/>
              <a:t>Analyze </a:t>
            </a:r>
            <a:br>
              <a:rPr lang="en-US" dirty="0"/>
            </a:br>
            <a:r>
              <a:rPr lang="en-US" sz="1800" dirty="0"/>
              <a:t>IBM Streams</a:t>
            </a:r>
          </a:p>
        </p:txBody>
      </p:sp>
      <p:sp>
        <p:nvSpPr>
          <p:cNvPr id="12" name="TextBox 11">
            <a:extLst>
              <a:ext uri="{FF2B5EF4-FFF2-40B4-BE49-F238E27FC236}">
                <a16:creationId xmlns:a16="http://schemas.microsoft.com/office/drawing/2014/main" id="{AC9283F4-E610-400F-8DCF-AFD257A7288B}"/>
              </a:ext>
            </a:extLst>
          </p:cNvPr>
          <p:cNvSpPr txBox="1"/>
          <p:nvPr/>
        </p:nvSpPr>
        <p:spPr>
          <a:xfrm>
            <a:off x="365761" y="1097280"/>
            <a:ext cx="3775130" cy="3829253"/>
          </a:xfrm>
          <a:prstGeom prst="rect">
            <a:avLst/>
          </a:prstGeom>
          <a:noFill/>
        </p:spPr>
        <p:txBody>
          <a:bodyPr wrap="square" rtlCol="0">
            <a:spAutoFit/>
          </a:bodyPr>
          <a:lstStyle/>
          <a:p>
            <a:pPr>
              <a:spcBef>
                <a:spcPts val="450"/>
              </a:spcBef>
              <a:spcAft>
                <a:spcPts val="450"/>
              </a:spcAft>
              <a:defRPr/>
            </a:pPr>
            <a:r>
              <a:rPr lang="en-US" altLang="en-US" b="1" dirty="0"/>
              <a:t>IBM Streams has built-in streaming analytics</a:t>
            </a:r>
          </a:p>
          <a:p>
            <a:pPr marL="274320" lvl="1" indent="-214313">
              <a:buClr>
                <a:schemeClr val="tx1"/>
              </a:buClr>
              <a:buFont typeface="Arial" panose="020B0604020202020204" pitchFamily="34" charset="0"/>
              <a:buChar char="•"/>
              <a:defRPr/>
            </a:pPr>
            <a:r>
              <a:rPr lang="en-US" altLang="en-US" sz="1200" dirty="0"/>
              <a:t>No business disruption—run, score &amp; update models continuously </a:t>
            </a:r>
          </a:p>
          <a:p>
            <a:pPr marL="274320" lvl="1" indent="-214313">
              <a:buClr>
                <a:schemeClr val="tx1"/>
              </a:buClr>
              <a:buFont typeface="Arial" panose="020B0604020202020204" pitchFamily="34" charset="0"/>
              <a:buChar char="•"/>
              <a:defRPr/>
            </a:pPr>
            <a:r>
              <a:rPr lang="en-US" altLang="en-US" sz="1200" dirty="0"/>
              <a:t>Machine learning, natural language, spatial-temporal, acoustic time series, etc.</a:t>
            </a:r>
            <a:endParaRPr lang="en-US" altLang="en-US" dirty="0"/>
          </a:p>
          <a:p>
            <a:pPr>
              <a:spcBef>
                <a:spcPts val="450"/>
              </a:spcBef>
              <a:spcAft>
                <a:spcPts val="450"/>
              </a:spcAft>
              <a:defRPr/>
            </a:pPr>
            <a:r>
              <a:rPr lang="en-US" altLang="en-US" b="1" dirty="0"/>
              <a:t>Open architecture built for speed</a:t>
            </a:r>
          </a:p>
          <a:p>
            <a:pPr marL="274320" lvl="1" indent="-214313">
              <a:buClr>
                <a:schemeClr val="tx1"/>
              </a:buClr>
              <a:buFont typeface="Arial" panose="020B0604020202020204" pitchFamily="34" charset="0"/>
              <a:buChar char="•"/>
              <a:defRPr/>
            </a:pPr>
            <a:r>
              <a:rPr lang="en-US" altLang="en-US" sz="1200" dirty="0"/>
              <a:t>Millions of events per second for massive amounts of data analytics support</a:t>
            </a:r>
          </a:p>
          <a:p>
            <a:pPr marL="274320" lvl="1" indent="-214313">
              <a:buClr>
                <a:schemeClr val="tx1"/>
              </a:buClr>
              <a:buFont typeface="Arial" panose="020B0604020202020204" pitchFamily="34" charset="0"/>
              <a:buChar char="•"/>
              <a:defRPr/>
            </a:pPr>
            <a:r>
              <a:rPr lang="en-US" altLang="en-US" sz="1200" dirty="0"/>
              <a:t>Ultra-low latency clustered runtime</a:t>
            </a:r>
          </a:p>
          <a:p>
            <a:pPr marL="274320" lvl="1" indent="-214313">
              <a:buClr>
                <a:schemeClr val="tx1"/>
              </a:buClr>
              <a:buFont typeface="Arial" panose="020B0604020202020204" pitchFamily="34" charset="0"/>
              <a:buChar char="•"/>
              <a:defRPr/>
            </a:pPr>
            <a:r>
              <a:rPr lang="en-US" altLang="en-US" sz="1200" dirty="0"/>
              <a:t>Integrate via Kafka, JSON SQL/NoSQL &amp; more</a:t>
            </a:r>
          </a:p>
          <a:p>
            <a:pPr indent="-173831">
              <a:spcBef>
                <a:spcPts val="450"/>
              </a:spcBef>
              <a:spcAft>
                <a:spcPts val="450"/>
              </a:spcAft>
              <a:defRPr/>
            </a:pPr>
            <a:r>
              <a:rPr lang="en-US" altLang="en-US" b="1" dirty="0"/>
              <a:t>Rapid development</a:t>
            </a:r>
          </a:p>
          <a:p>
            <a:pPr marL="274320" lvl="1" indent="-214313">
              <a:buClr>
                <a:schemeClr val="tx1"/>
              </a:buClr>
              <a:buFont typeface="Arial" panose="020B0604020202020204" pitchFamily="34" charset="0"/>
              <a:buChar char="•"/>
              <a:defRPr/>
            </a:pPr>
            <a:r>
              <a:rPr lang="en-US" altLang="en-US" sz="1200" dirty="0"/>
              <a:t>Wizards, drag/drop development, performance dashboards, debugger</a:t>
            </a:r>
          </a:p>
          <a:p>
            <a:pPr marL="274320" lvl="1" indent="-214313">
              <a:buClr>
                <a:schemeClr val="tx1"/>
              </a:buClr>
              <a:buFont typeface="Arial" panose="020B0604020202020204" pitchFamily="34" charset="0"/>
              <a:buChar char="•"/>
              <a:defRPr/>
            </a:pPr>
            <a:r>
              <a:rPr lang="en-US" altLang="en-US" sz="1200" dirty="0"/>
              <a:t>Python, Java, Scala, PMML, R, C/C++ support</a:t>
            </a:r>
          </a:p>
          <a:p>
            <a:pPr marL="274320" lvl="1" indent="-214313">
              <a:buClr>
                <a:schemeClr val="tx1"/>
              </a:buClr>
              <a:buFont typeface="Arial" panose="020B0604020202020204" pitchFamily="34" charset="0"/>
              <a:buChar char="•"/>
              <a:defRPr/>
            </a:pPr>
            <a:r>
              <a:rPr lang="en-US" sz="1200" dirty="0"/>
              <a:t>VS Code and Atom plug-ins</a:t>
            </a:r>
          </a:p>
          <a:p>
            <a:pPr marL="274320" lvl="1" indent="-214313">
              <a:buClr>
                <a:schemeClr val="tx1"/>
              </a:buClr>
              <a:buFont typeface="Arial" panose="020B0604020202020204" pitchFamily="34" charset="0"/>
              <a:buChar char="•"/>
              <a:defRPr/>
            </a:pPr>
            <a:r>
              <a:rPr lang="en-US" altLang="en-US" sz="1200" dirty="0"/>
              <a:t>Export flows to a Python notebook</a:t>
            </a:r>
          </a:p>
          <a:p>
            <a:pPr marL="383381" lvl="1" indent="-214313">
              <a:buClr>
                <a:schemeClr val="accent1">
                  <a:lumMod val="50000"/>
                </a:schemeClr>
              </a:buClr>
              <a:buFont typeface="Arial" panose="020B0604020202020204" pitchFamily="34" charset="0"/>
              <a:buChar char="•"/>
              <a:defRPr/>
            </a:pPr>
            <a:endParaRPr lang="en-US" sz="1200" b="1" dirty="0">
              <a:solidFill>
                <a:schemeClr val="accent1">
                  <a:lumMod val="50000"/>
                </a:schemeClr>
              </a:solidFill>
            </a:endParaRPr>
          </a:p>
        </p:txBody>
      </p:sp>
      <p:pic>
        <p:nvPicPr>
          <p:cNvPr id="6" name="Picture 2" descr="C:\Users\BURTVI~1\AppData\Local\Temp\SNAGHTML5b861253.PNG">
            <a:extLst>
              <a:ext uri="{FF2B5EF4-FFF2-40B4-BE49-F238E27FC236}">
                <a16:creationId xmlns:a16="http://schemas.microsoft.com/office/drawing/2014/main" id="{5DB3E8FF-1ED5-4AB1-97BA-124CF4301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890" y="1118551"/>
            <a:ext cx="4681331" cy="29063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98CE1D-B542-4EE8-82CD-9BAC190F220F}"/>
              </a:ext>
            </a:extLst>
          </p:cNvPr>
          <p:cNvSpPr txBox="1"/>
          <p:nvPr/>
        </p:nvSpPr>
        <p:spPr>
          <a:xfrm>
            <a:off x="4398065" y="3977577"/>
            <a:ext cx="4166980" cy="844077"/>
          </a:xfrm>
          <a:prstGeom prst="rect">
            <a:avLst/>
          </a:prstGeom>
          <a:noFill/>
        </p:spPr>
        <p:txBody>
          <a:bodyPr wrap="square" rtlCol="0">
            <a:spAutoFit/>
          </a:bodyPr>
          <a:lstStyle/>
          <a:p>
            <a:pPr>
              <a:spcBef>
                <a:spcPts val="450"/>
              </a:spcBef>
            </a:pPr>
            <a:r>
              <a:rPr lang="en-US" sz="1013" dirty="0"/>
              <a:t>A streams flow consists of </a:t>
            </a:r>
            <a:r>
              <a:rPr lang="en-US" sz="1013" i="1" dirty="0"/>
              <a:t>operators</a:t>
            </a:r>
            <a:r>
              <a:rPr lang="en-US" sz="1013" dirty="0"/>
              <a:t>. </a:t>
            </a:r>
          </a:p>
          <a:p>
            <a:pPr>
              <a:spcBef>
                <a:spcPts val="450"/>
              </a:spcBef>
            </a:pPr>
            <a:r>
              <a:rPr lang="en-US" sz="1013" dirty="0"/>
              <a:t>Every node on the streams flow canvas is an operator.</a:t>
            </a:r>
          </a:p>
          <a:p>
            <a:pPr>
              <a:spcBef>
                <a:spcPts val="450"/>
              </a:spcBef>
            </a:pPr>
            <a:r>
              <a:rPr lang="en-US" sz="1013" i="1" dirty="0"/>
              <a:t>Operator types </a:t>
            </a:r>
            <a:r>
              <a:rPr lang="en-US" sz="1013" dirty="0"/>
              <a:t>include:  </a:t>
            </a:r>
            <a:r>
              <a:rPr lang="en-US" sz="1013" b="1" dirty="0"/>
              <a:t>sources, targets, data processing, alerts and real-time analytics</a:t>
            </a:r>
          </a:p>
        </p:txBody>
      </p:sp>
      <p:sp>
        <p:nvSpPr>
          <p:cNvPr id="2" name="Footer Placeholder 1">
            <a:extLst>
              <a:ext uri="{FF2B5EF4-FFF2-40B4-BE49-F238E27FC236}">
                <a16:creationId xmlns:a16="http://schemas.microsoft.com/office/drawing/2014/main" id="{9622EF34-9C38-ED47-89C0-472AD580F3E8}"/>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60B2AF38-1DD1-DA4B-8064-56C1A53A2B19}"/>
              </a:ext>
            </a:extLst>
          </p:cNvPr>
          <p:cNvSpPr>
            <a:spLocks noGrp="1"/>
          </p:cNvSpPr>
          <p:nvPr>
            <p:ph type="sldNum" sz="quarter" idx="11"/>
          </p:nvPr>
        </p:nvSpPr>
        <p:spPr/>
        <p:txBody>
          <a:bodyPr/>
          <a:lstStyle/>
          <a:p>
            <a:fld id="{59395FB3-9C97-154F-86B2-7E381B951268}" type="slidenum">
              <a:rPr lang="en-US" smtClean="0"/>
              <a:pPr/>
              <a:t>78</a:t>
            </a:fld>
            <a:endParaRPr lang="en-US" dirty="0"/>
          </a:p>
        </p:txBody>
      </p:sp>
      <p:pic>
        <p:nvPicPr>
          <p:cNvPr id="9" name="Picture 8">
            <a:extLst>
              <a:ext uri="{FF2B5EF4-FFF2-40B4-BE49-F238E27FC236}">
                <a16:creationId xmlns:a16="http://schemas.microsoft.com/office/drawing/2014/main" id="{C405F30D-1607-4E47-9EA5-C2209D8B7FA7}"/>
              </a:ext>
            </a:extLst>
          </p:cNvPr>
          <p:cNvPicPr>
            <a:picLocks noChangeAspect="1"/>
          </p:cNvPicPr>
          <p:nvPr/>
        </p:nvPicPr>
        <p:blipFill>
          <a:blip r:embed="rId4"/>
          <a:stretch>
            <a:fillRect/>
          </a:stretch>
        </p:blipFill>
        <p:spPr>
          <a:xfrm>
            <a:off x="8438827" y="56256"/>
            <a:ext cx="647703" cy="647703"/>
          </a:xfrm>
          <a:prstGeom prst="rect">
            <a:avLst/>
          </a:prstGeom>
        </p:spPr>
      </p:pic>
    </p:spTree>
    <p:extLst>
      <p:ext uri="{BB962C8B-B14F-4D97-AF65-F5344CB8AC3E}">
        <p14:creationId xmlns:p14="http://schemas.microsoft.com/office/powerpoint/2010/main" val="38996543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B0A6F17-D69A-104C-8D4D-2C3170466FE7}"/>
              </a:ext>
            </a:extLst>
          </p:cNvPr>
          <p:cNvSpPr/>
          <p:nvPr/>
        </p:nvSpPr>
        <p:spPr bwMode="auto">
          <a:xfrm>
            <a:off x="210311"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 name="Title 7">
            <a:extLst>
              <a:ext uri="{FF2B5EF4-FFF2-40B4-BE49-F238E27FC236}">
                <a16:creationId xmlns:a16="http://schemas.microsoft.com/office/drawing/2014/main" id="{A0C128A6-8726-FD4E-A8EA-F1AB819E9865}"/>
              </a:ext>
            </a:extLst>
          </p:cNvPr>
          <p:cNvSpPr>
            <a:spLocks noGrp="1"/>
          </p:cNvSpPr>
          <p:nvPr>
            <p:ph type="title" idx="4294967295"/>
          </p:nvPr>
        </p:nvSpPr>
        <p:spPr>
          <a:xfrm>
            <a:off x="210311" y="201168"/>
            <a:ext cx="8783669" cy="586640"/>
          </a:xfrm>
        </p:spPr>
        <p:txBody>
          <a:bodyPr/>
          <a:lstStyle/>
          <a:p>
            <a:r>
              <a:rPr lang="en-US" dirty="0"/>
              <a:t>Analyze</a:t>
            </a:r>
            <a:br>
              <a:rPr lang="en-US" dirty="0"/>
            </a:br>
            <a:r>
              <a:rPr lang="en-US" sz="1800" dirty="0"/>
              <a:t>Analytics Engine - powered by Apache Spark</a:t>
            </a:r>
          </a:p>
        </p:txBody>
      </p:sp>
      <p:sp>
        <p:nvSpPr>
          <p:cNvPr id="9" name="TextBox 8">
            <a:extLst>
              <a:ext uri="{FF2B5EF4-FFF2-40B4-BE49-F238E27FC236}">
                <a16:creationId xmlns:a16="http://schemas.microsoft.com/office/drawing/2014/main" id="{B6C8351E-2339-4315-8A2E-1C2EE99FF840}"/>
              </a:ext>
            </a:extLst>
          </p:cNvPr>
          <p:cNvSpPr txBox="1"/>
          <p:nvPr/>
        </p:nvSpPr>
        <p:spPr>
          <a:xfrm>
            <a:off x="365760" y="1097280"/>
            <a:ext cx="2913738" cy="3262432"/>
          </a:xfrm>
          <a:prstGeom prst="rect">
            <a:avLst/>
          </a:prstGeom>
          <a:noFill/>
        </p:spPr>
        <p:txBody>
          <a:bodyPr wrap="square" rtlCol="0">
            <a:spAutoFit/>
          </a:bodyPr>
          <a:lstStyle/>
          <a:p>
            <a:pPr>
              <a:spcBef>
                <a:spcPts val="450"/>
              </a:spcBef>
              <a:spcAft>
                <a:spcPts val="450"/>
              </a:spcAft>
            </a:pPr>
            <a:r>
              <a:rPr lang="en-US" b="1" dirty="0"/>
              <a:t>Analytics Engine is a </a:t>
            </a:r>
            <a:r>
              <a:rPr lang="en-US" dirty="0"/>
              <a:t>s</a:t>
            </a:r>
            <a:r>
              <a:rPr lang="en-US" dirty="0">
                <a:sym typeface="Arial"/>
              </a:rPr>
              <a:t>erverless, performant, customizable and dedicated Spark engine that is available in seconds.</a:t>
            </a:r>
          </a:p>
          <a:p>
            <a:pPr>
              <a:spcBef>
                <a:spcPts val="450"/>
              </a:spcBef>
              <a:spcAft>
                <a:spcPts val="450"/>
              </a:spcAft>
            </a:pPr>
            <a:r>
              <a:rPr lang="en-US" dirty="0"/>
              <a:t>100% open source, Analytics Engine can run a variety of workloads on the CPD cluster:</a:t>
            </a:r>
          </a:p>
          <a:p>
            <a:pPr marL="274320"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Watson Studio notebooks that call Apache Spark APIs</a:t>
            </a:r>
          </a:p>
          <a:p>
            <a:pPr marL="274320"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Spark application that run Spark SQL</a:t>
            </a:r>
          </a:p>
          <a:p>
            <a:pPr marL="274320"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Data transformation jobs</a:t>
            </a:r>
          </a:p>
          <a:p>
            <a:pPr marL="274320"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Data Science jobs</a:t>
            </a:r>
          </a:p>
          <a:p>
            <a:pPr marL="274320"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Machine Learning jobs</a:t>
            </a:r>
            <a:endParaRPr lang="en-US" sz="1200" dirty="0"/>
          </a:p>
        </p:txBody>
      </p:sp>
      <p:pic>
        <p:nvPicPr>
          <p:cNvPr id="5" name="Picture 4" descr="C:\Users\BURTVI~1\AppData\Local\Temp\SNAGHTML110743ae.PNG">
            <a:extLst>
              <a:ext uri="{FF2B5EF4-FFF2-40B4-BE49-F238E27FC236}">
                <a16:creationId xmlns:a16="http://schemas.microsoft.com/office/drawing/2014/main" id="{715AA85F-272D-4FF1-9F00-CBBD6E502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905" y="1317728"/>
            <a:ext cx="5472974" cy="27829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transport&#10;&#10;Description automatically generated">
            <a:extLst>
              <a:ext uri="{FF2B5EF4-FFF2-40B4-BE49-F238E27FC236}">
                <a16:creationId xmlns:a16="http://schemas.microsoft.com/office/drawing/2014/main" id="{C80A80AC-9B6F-4683-BD4F-DF9E8EC271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90" y="62029"/>
            <a:ext cx="732692" cy="725779"/>
          </a:xfrm>
          <a:prstGeom prst="rect">
            <a:avLst/>
          </a:prstGeom>
        </p:spPr>
      </p:pic>
      <p:sp>
        <p:nvSpPr>
          <p:cNvPr id="2" name="Footer Placeholder 1">
            <a:extLst>
              <a:ext uri="{FF2B5EF4-FFF2-40B4-BE49-F238E27FC236}">
                <a16:creationId xmlns:a16="http://schemas.microsoft.com/office/drawing/2014/main" id="{7F5BD5B4-4DCB-6B40-8530-2891F2B8F384}"/>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423FB6DA-54F2-3D47-A227-3ED3AA1B9B70}"/>
              </a:ext>
            </a:extLst>
          </p:cNvPr>
          <p:cNvSpPr>
            <a:spLocks noGrp="1"/>
          </p:cNvSpPr>
          <p:nvPr>
            <p:ph type="sldNum" sz="quarter" idx="11"/>
          </p:nvPr>
        </p:nvSpPr>
        <p:spPr/>
        <p:txBody>
          <a:bodyPr/>
          <a:lstStyle/>
          <a:p>
            <a:fld id="{59395FB3-9C97-154F-86B2-7E381B951268}" type="slidenum">
              <a:rPr lang="en-US" smtClean="0"/>
              <a:pPr/>
              <a:t>79</a:t>
            </a:fld>
            <a:endParaRPr lang="en-US" dirty="0"/>
          </a:p>
        </p:txBody>
      </p:sp>
    </p:spTree>
    <p:extLst>
      <p:ext uri="{BB962C8B-B14F-4D97-AF65-F5344CB8AC3E}">
        <p14:creationId xmlns:p14="http://schemas.microsoft.com/office/powerpoint/2010/main" val="307751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0AB5227-2604-1243-840C-25A854A435C4}"/>
              </a:ext>
            </a:extLst>
          </p:cNvPr>
          <p:cNvSpPr>
            <a:spLocks noGrp="1"/>
          </p:cNvSpPr>
          <p:nvPr>
            <p:ph type="title" idx="4294967295"/>
          </p:nvPr>
        </p:nvSpPr>
        <p:spPr>
          <a:xfrm>
            <a:off x="210311" y="201168"/>
            <a:ext cx="8783669" cy="757123"/>
          </a:xfrm>
        </p:spPr>
        <p:txBody>
          <a:bodyPr/>
          <a:lstStyle/>
          <a:p>
            <a:r>
              <a:rPr lang="en-US" dirty="0"/>
              <a:t>Why Cloud Pak for Data?</a:t>
            </a:r>
            <a:br>
              <a:rPr lang="en-US" dirty="0"/>
            </a:br>
            <a:r>
              <a:rPr lang="en-US" sz="1800" dirty="0"/>
              <a:t>The business case</a:t>
            </a:r>
          </a:p>
        </p:txBody>
      </p:sp>
      <p:sp>
        <p:nvSpPr>
          <p:cNvPr id="3" name="Rectangle: Rounded Corners 2">
            <a:extLst>
              <a:ext uri="{FF2B5EF4-FFF2-40B4-BE49-F238E27FC236}">
                <a16:creationId xmlns:a16="http://schemas.microsoft.com/office/drawing/2014/main" id="{E4DEB678-06B3-4ED9-A585-A6872E9C9D69}"/>
              </a:ext>
            </a:extLst>
          </p:cNvPr>
          <p:cNvSpPr/>
          <p:nvPr/>
        </p:nvSpPr>
        <p:spPr bwMode="auto">
          <a:xfrm>
            <a:off x="276769" y="1256143"/>
            <a:ext cx="8524331" cy="1070141"/>
          </a:xfrm>
          <a:prstGeom prst="roundRect">
            <a:avLst>
              <a:gd name="adj" fmla="val 7311"/>
            </a:avLst>
          </a:prstGeom>
          <a:solidFill>
            <a:srgbClr val="FBFBFF"/>
          </a:solidFill>
          <a:ln w="12700" cap="flat" cmpd="sng" algn="ctr">
            <a:solidFill>
              <a:srgbClr val="00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endParaRPr lang="en-US" sz="1013" dirty="0"/>
          </a:p>
        </p:txBody>
      </p:sp>
      <p:sp>
        <p:nvSpPr>
          <p:cNvPr id="30" name="Rectangle: Rounded Corners 29">
            <a:extLst>
              <a:ext uri="{FF2B5EF4-FFF2-40B4-BE49-F238E27FC236}">
                <a16:creationId xmlns:a16="http://schemas.microsoft.com/office/drawing/2014/main" id="{151E4C87-5B47-4BBC-BCB3-93FE64C10558}"/>
              </a:ext>
            </a:extLst>
          </p:cNvPr>
          <p:cNvSpPr/>
          <p:nvPr/>
        </p:nvSpPr>
        <p:spPr bwMode="auto">
          <a:xfrm>
            <a:off x="276768" y="2415358"/>
            <a:ext cx="8548070" cy="1402498"/>
          </a:xfrm>
          <a:prstGeom prst="roundRect">
            <a:avLst>
              <a:gd name="adj" fmla="val 7311"/>
            </a:avLst>
          </a:prstGeom>
          <a:solidFill>
            <a:srgbClr val="FBFBFF"/>
          </a:solidFill>
          <a:ln w="12700" cap="flat" cmpd="sng" algn="ctr">
            <a:solidFill>
              <a:srgbClr val="00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endParaRPr lang="en-US" sz="1013" dirty="0"/>
          </a:p>
        </p:txBody>
      </p:sp>
      <p:sp>
        <p:nvSpPr>
          <p:cNvPr id="31" name="Rectangle: Rounded Corners 30">
            <a:extLst>
              <a:ext uri="{FF2B5EF4-FFF2-40B4-BE49-F238E27FC236}">
                <a16:creationId xmlns:a16="http://schemas.microsoft.com/office/drawing/2014/main" id="{07CB4F25-7119-4537-A32E-60543AD438D2}"/>
              </a:ext>
            </a:extLst>
          </p:cNvPr>
          <p:cNvSpPr/>
          <p:nvPr/>
        </p:nvSpPr>
        <p:spPr bwMode="auto">
          <a:xfrm>
            <a:off x="253028" y="3888556"/>
            <a:ext cx="8571810" cy="1011025"/>
          </a:xfrm>
          <a:prstGeom prst="roundRect">
            <a:avLst>
              <a:gd name="adj" fmla="val 7311"/>
            </a:avLst>
          </a:prstGeom>
          <a:solidFill>
            <a:srgbClr val="FBFBFF"/>
          </a:solidFill>
          <a:ln w="12700" cap="flat" cmpd="sng" algn="ctr">
            <a:solidFill>
              <a:srgbClr val="00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endParaRPr lang="en-US" sz="1050" dirty="0">
              <a:latin typeface="Arial" charset="0"/>
              <a:cs typeface="Arial" charset="0"/>
            </a:endParaRPr>
          </a:p>
        </p:txBody>
      </p:sp>
      <p:sp>
        <p:nvSpPr>
          <p:cNvPr id="24" name="TextBox 23">
            <a:extLst>
              <a:ext uri="{FF2B5EF4-FFF2-40B4-BE49-F238E27FC236}">
                <a16:creationId xmlns:a16="http://schemas.microsoft.com/office/drawing/2014/main" id="{851CB37E-637A-4FF0-89FC-5492376D3EF4}"/>
              </a:ext>
            </a:extLst>
          </p:cNvPr>
          <p:cNvSpPr txBox="1"/>
          <p:nvPr/>
        </p:nvSpPr>
        <p:spPr>
          <a:xfrm>
            <a:off x="1165860" y="1292253"/>
            <a:ext cx="7650559" cy="1046440"/>
          </a:xfrm>
          <a:prstGeom prst="rect">
            <a:avLst/>
          </a:prstGeom>
          <a:noFill/>
        </p:spPr>
        <p:txBody>
          <a:bodyPr wrap="square" rtlCol="0">
            <a:spAutoFit/>
          </a:bodyPr>
          <a:lstStyle/>
          <a:p>
            <a:pPr defTabSz="514350">
              <a:spcAft>
                <a:spcPts val="450"/>
              </a:spcAft>
            </a:pPr>
            <a:r>
              <a:rPr lang="en-US" b="1" dirty="0">
                <a:solidFill>
                  <a:schemeClr val="accent5">
                    <a:lumMod val="50000"/>
                  </a:schemeClr>
                </a:solidFill>
                <a:latin typeface="IBM Plex Sans"/>
              </a:rPr>
              <a:t>Enterprises are not leveraging the data that is created</a:t>
            </a:r>
          </a:p>
          <a:p>
            <a:pPr marL="214313" indent="-214313" defTabSz="514350">
              <a:spcBef>
                <a:spcPts val="150"/>
              </a:spcBef>
              <a:spcAft>
                <a:spcPts val="150"/>
              </a:spcAft>
              <a:buFont typeface="Arial" panose="020B0604020202020204" pitchFamily="34" charset="0"/>
              <a:buChar char="•"/>
            </a:pPr>
            <a:r>
              <a:rPr lang="en-US" sz="1200" b="1" i="1" dirty="0">
                <a:latin typeface="IBM Plex Sans"/>
              </a:rPr>
              <a:t>2.5 quintillion bytes </a:t>
            </a:r>
            <a:r>
              <a:rPr lang="en-US" sz="1200" i="1" dirty="0">
                <a:latin typeface="IBM Plex Sans"/>
              </a:rPr>
              <a:t>of data is created around the world EVERY DAY!</a:t>
            </a:r>
          </a:p>
          <a:p>
            <a:pPr marL="214313" indent="-214313" defTabSz="514350">
              <a:spcBef>
                <a:spcPts val="150"/>
              </a:spcBef>
              <a:spcAft>
                <a:spcPts val="150"/>
              </a:spcAft>
              <a:buFont typeface="Arial" panose="020B0604020202020204" pitchFamily="34" charset="0"/>
              <a:buChar char="•"/>
            </a:pPr>
            <a:r>
              <a:rPr lang="en-US" sz="1200" b="1" i="1" dirty="0">
                <a:latin typeface="IBM Plex Sans"/>
              </a:rPr>
              <a:t>~70% of a company’s data remains unused</a:t>
            </a:r>
            <a:r>
              <a:rPr lang="en-US" sz="1200" i="1" dirty="0">
                <a:latin typeface="IBM Plex Sans"/>
              </a:rPr>
              <a:t>, yet every company must be data driven in today’s ecosystem</a:t>
            </a:r>
          </a:p>
          <a:p>
            <a:pPr marL="214313" indent="-214313" defTabSz="514350">
              <a:spcBef>
                <a:spcPts val="150"/>
              </a:spcBef>
              <a:spcAft>
                <a:spcPts val="150"/>
              </a:spcAft>
              <a:buFont typeface="Arial" panose="020B0604020202020204" pitchFamily="34" charset="0"/>
              <a:buChar char="•"/>
            </a:pPr>
            <a:r>
              <a:rPr lang="en-US" sz="1200" b="1" i="1" dirty="0">
                <a:latin typeface="IBM Plex Sans"/>
              </a:rPr>
              <a:t>Only</a:t>
            </a:r>
            <a:r>
              <a:rPr lang="en-US" sz="1200" i="1" dirty="0">
                <a:latin typeface="IBM Plex Sans"/>
              </a:rPr>
              <a:t> </a:t>
            </a:r>
            <a:r>
              <a:rPr lang="en-US" sz="1200" b="1" i="1" dirty="0">
                <a:latin typeface="IBM Plex Sans"/>
              </a:rPr>
              <a:t>7.3% </a:t>
            </a:r>
            <a:r>
              <a:rPr lang="en-US" sz="1200" i="1" dirty="0">
                <a:latin typeface="IBM Plex Sans"/>
              </a:rPr>
              <a:t>of leading company executives are confident in their own strategy for leveraging data</a:t>
            </a:r>
          </a:p>
        </p:txBody>
      </p:sp>
      <p:sp>
        <p:nvSpPr>
          <p:cNvPr id="25" name="TextBox 24">
            <a:extLst>
              <a:ext uri="{FF2B5EF4-FFF2-40B4-BE49-F238E27FC236}">
                <a16:creationId xmlns:a16="http://schemas.microsoft.com/office/drawing/2014/main" id="{BFCA2110-8AF1-4C5E-82B9-EB4A7F4020CB}"/>
              </a:ext>
            </a:extLst>
          </p:cNvPr>
          <p:cNvSpPr txBox="1"/>
          <p:nvPr/>
        </p:nvSpPr>
        <p:spPr>
          <a:xfrm>
            <a:off x="1183146" y="2478604"/>
            <a:ext cx="7716101" cy="1402948"/>
          </a:xfrm>
          <a:prstGeom prst="rect">
            <a:avLst/>
          </a:prstGeom>
          <a:noFill/>
        </p:spPr>
        <p:txBody>
          <a:bodyPr wrap="square" rtlCol="0">
            <a:spAutoFit/>
          </a:bodyPr>
          <a:lstStyle/>
          <a:p>
            <a:pPr defTabSz="514350"/>
            <a:r>
              <a:rPr lang="en-US" b="1" dirty="0">
                <a:solidFill>
                  <a:schemeClr val="accent5">
                    <a:lumMod val="50000"/>
                  </a:schemeClr>
                </a:solidFill>
                <a:latin typeface="IBM Plex Sans"/>
              </a:rPr>
              <a:t>Most enterprises are challenged to be truly data driven</a:t>
            </a:r>
          </a:p>
          <a:p>
            <a:pPr marL="257175" indent="-257175" defTabSz="514350">
              <a:spcBef>
                <a:spcPts val="150"/>
              </a:spcBef>
              <a:spcAft>
                <a:spcPts val="150"/>
              </a:spcAft>
              <a:buFont typeface="Arial" panose="020B0604020202020204" pitchFamily="34" charset="0"/>
              <a:buChar char="•"/>
            </a:pPr>
            <a:r>
              <a:rPr lang="en-US" sz="1200" b="1" i="1" dirty="0">
                <a:solidFill>
                  <a:srgbClr val="000000"/>
                </a:solidFill>
                <a:latin typeface="IBM Plex Sans"/>
              </a:rPr>
              <a:t>Most large enterprises </a:t>
            </a:r>
            <a:r>
              <a:rPr lang="en-US" sz="1200" i="1" dirty="0">
                <a:solidFill>
                  <a:srgbClr val="000000"/>
                </a:solidFill>
                <a:latin typeface="IBM Plex Sans"/>
              </a:rPr>
              <a:t>have legacy systems making it difficult to connect to and utilize all their data</a:t>
            </a:r>
          </a:p>
          <a:p>
            <a:pPr marL="257175" indent="-257175" defTabSz="514350">
              <a:spcBef>
                <a:spcPts val="150"/>
              </a:spcBef>
              <a:spcAft>
                <a:spcPts val="150"/>
              </a:spcAft>
              <a:buFont typeface="Arial" panose="020B0604020202020204" pitchFamily="34" charset="0"/>
              <a:buChar char="•"/>
            </a:pPr>
            <a:r>
              <a:rPr lang="en-US" sz="1200" b="1" i="1" dirty="0">
                <a:solidFill>
                  <a:srgbClr val="000000"/>
                </a:solidFill>
                <a:latin typeface="IBM Plex Sans"/>
              </a:rPr>
              <a:t>Most industries </a:t>
            </a:r>
            <a:r>
              <a:rPr lang="en-US" sz="1200" i="1" dirty="0">
                <a:solidFill>
                  <a:srgbClr val="000000"/>
                </a:solidFill>
                <a:latin typeface="IBM Plex Sans"/>
              </a:rPr>
              <a:t>have to deal with increasing regulatory constraints to protect their data</a:t>
            </a:r>
          </a:p>
          <a:p>
            <a:pPr marL="257175" indent="-257175" defTabSz="514350">
              <a:spcBef>
                <a:spcPts val="150"/>
              </a:spcBef>
              <a:spcAft>
                <a:spcPts val="150"/>
              </a:spcAft>
              <a:buFont typeface="Arial" panose="020B0604020202020204" pitchFamily="34" charset="0"/>
              <a:buChar char="•"/>
            </a:pPr>
            <a:r>
              <a:rPr lang="en-US" sz="1200" i="1" dirty="0">
                <a:solidFill>
                  <a:srgbClr val="000000"/>
                </a:solidFill>
                <a:latin typeface="IBM Plex Sans"/>
              </a:rPr>
              <a:t>Highly paid teams spend </a:t>
            </a:r>
            <a:r>
              <a:rPr lang="en-US" sz="1200" b="1" i="1" dirty="0">
                <a:solidFill>
                  <a:srgbClr val="000000"/>
                </a:solidFill>
                <a:latin typeface="IBM Plex Sans"/>
              </a:rPr>
              <a:t>50-80% </a:t>
            </a:r>
            <a:r>
              <a:rPr lang="en-US" sz="1200" i="1" dirty="0">
                <a:solidFill>
                  <a:srgbClr val="000000"/>
                </a:solidFill>
                <a:latin typeface="IBM Plex Sans"/>
              </a:rPr>
              <a:t>of their time to find, prepare, and govern data assets with increasing silos</a:t>
            </a:r>
          </a:p>
          <a:p>
            <a:pPr marL="257175" indent="-257175" defTabSz="514350">
              <a:spcBef>
                <a:spcPts val="150"/>
              </a:spcBef>
              <a:spcAft>
                <a:spcPts val="150"/>
              </a:spcAft>
              <a:buFont typeface="Arial" panose="020B0604020202020204" pitchFamily="34" charset="0"/>
              <a:buChar char="•"/>
            </a:pPr>
            <a:r>
              <a:rPr lang="en-US" sz="1200" b="1" i="1" dirty="0">
                <a:solidFill>
                  <a:srgbClr val="000000"/>
                </a:solidFill>
                <a:latin typeface="IBM Plex Sans"/>
              </a:rPr>
              <a:t>97.2%</a:t>
            </a:r>
            <a:r>
              <a:rPr lang="en-US" sz="1200" i="1" dirty="0">
                <a:solidFill>
                  <a:srgbClr val="000000"/>
                </a:solidFill>
                <a:latin typeface="IBM Plex Sans"/>
              </a:rPr>
              <a:t> of leading enterprise executives launch data and AI initiatives due to the knowledge that three-quarters of Fortune 1,000 companies have been replaced by data driven competitors</a:t>
            </a:r>
            <a:endParaRPr lang="en-US" sz="1200" b="1" dirty="0">
              <a:solidFill>
                <a:schemeClr val="accent5">
                  <a:lumMod val="50000"/>
                </a:schemeClr>
              </a:solidFill>
              <a:latin typeface="IBM Plex Sans"/>
            </a:endParaRPr>
          </a:p>
        </p:txBody>
      </p:sp>
      <p:sp>
        <p:nvSpPr>
          <p:cNvPr id="26" name="TextBox 25">
            <a:extLst>
              <a:ext uri="{FF2B5EF4-FFF2-40B4-BE49-F238E27FC236}">
                <a16:creationId xmlns:a16="http://schemas.microsoft.com/office/drawing/2014/main" id="{46D94B10-CF26-4C2A-A3A6-8452B7DF3AE1}"/>
              </a:ext>
            </a:extLst>
          </p:cNvPr>
          <p:cNvSpPr txBox="1"/>
          <p:nvPr/>
        </p:nvSpPr>
        <p:spPr>
          <a:xfrm>
            <a:off x="1183514" y="3823588"/>
            <a:ext cx="6403885" cy="1086195"/>
          </a:xfrm>
          <a:prstGeom prst="rect">
            <a:avLst/>
          </a:prstGeom>
          <a:noFill/>
        </p:spPr>
        <p:txBody>
          <a:bodyPr wrap="square" rtlCol="0">
            <a:spAutoFit/>
          </a:bodyPr>
          <a:lstStyle/>
          <a:p>
            <a:pPr defTabSz="514350">
              <a:lnSpc>
                <a:spcPct val="150000"/>
              </a:lnSpc>
            </a:pPr>
            <a:r>
              <a:rPr lang="en-US" b="1" dirty="0">
                <a:solidFill>
                  <a:schemeClr val="accent5">
                    <a:lumMod val="50000"/>
                  </a:schemeClr>
                </a:solidFill>
                <a:latin typeface="IBM Plex Sans"/>
              </a:rPr>
              <a:t>Cloud Pak for Data!</a:t>
            </a:r>
          </a:p>
          <a:p>
            <a:pPr marL="257175" indent="-257175" defTabSz="514350">
              <a:spcBef>
                <a:spcPts val="150"/>
              </a:spcBef>
              <a:spcAft>
                <a:spcPts val="150"/>
              </a:spcAft>
              <a:buFont typeface="Arial" panose="020B0604020202020204" pitchFamily="34" charset="0"/>
              <a:buChar char="•"/>
            </a:pPr>
            <a:r>
              <a:rPr lang="en-US" sz="1200" i="1" dirty="0">
                <a:solidFill>
                  <a:srgbClr val="000000"/>
                </a:solidFill>
                <a:latin typeface="IBM Plex Sans"/>
              </a:rPr>
              <a:t>Comprehensive, integrated, and extensible platform to make data ready for AI </a:t>
            </a:r>
          </a:p>
          <a:p>
            <a:pPr marL="257175" indent="-257175" defTabSz="514350">
              <a:spcBef>
                <a:spcPts val="150"/>
              </a:spcBef>
              <a:spcAft>
                <a:spcPts val="150"/>
              </a:spcAft>
              <a:buFont typeface="Arial" panose="020B0604020202020204" pitchFamily="34" charset="0"/>
              <a:buChar char="•"/>
            </a:pPr>
            <a:r>
              <a:rPr lang="en-US" sz="1200" i="1" dirty="0">
                <a:solidFill>
                  <a:srgbClr val="000000"/>
                </a:solidFill>
                <a:latin typeface="IBM Plex Sans"/>
              </a:rPr>
              <a:t>Built on enterprise grade </a:t>
            </a:r>
            <a:r>
              <a:rPr lang="en-US" sz="1200" b="1" i="1" dirty="0">
                <a:solidFill>
                  <a:srgbClr val="000000"/>
                </a:solidFill>
                <a:latin typeface="IBM Plex Sans"/>
              </a:rPr>
              <a:t>private cloud </a:t>
            </a:r>
            <a:r>
              <a:rPr lang="en-US" sz="1200" i="1" dirty="0">
                <a:solidFill>
                  <a:srgbClr val="000000"/>
                </a:solidFill>
                <a:latin typeface="IBM Plex Sans"/>
              </a:rPr>
              <a:t>that is reliable, efficient, scalable and portable</a:t>
            </a:r>
          </a:p>
          <a:p>
            <a:pPr marL="257175" indent="-257175" defTabSz="514350">
              <a:spcBef>
                <a:spcPts val="150"/>
              </a:spcBef>
              <a:spcAft>
                <a:spcPts val="150"/>
              </a:spcAft>
              <a:buFont typeface="Arial" panose="020B0604020202020204" pitchFamily="34" charset="0"/>
              <a:buChar char="•"/>
            </a:pPr>
            <a:r>
              <a:rPr lang="en-US" sz="1200" b="1" i="1" dirty="0">
                <a:solidFill>
                  <a:srgbClr val="000000"/>
                </a:solidFill>
                <a:latin typeface="IBM Plex Sans"/>
              </a:rPr>
              <a:t>The right technology for the right job!</a:t>
            </a:r>
          </a:p>
        </p:txBody>
      </p:sp>
      <p:sp>
        <p:nvSpPr>
          <p:cNvPr id="27" name="Oval 26">
            <a:extLst>
              <a:ext uri="{FF2B5EF4-FFF2-40B4-BE49-F238E27FC236}">
                <a16:creationId xmlns:a16="http://schemas.microsoft.com/office/drawing/2014/main" id="{FC1D56F7-B1AB-4DE9-9B2A-5FD8C62D48F2}"/>
              </a:ext>
            </a:extLst>
          </p:cNvPr>
          <p:cNvSpPr/>
          <p:nvPr/>
        </p:nvSpPr>
        <p:spPr>
          <a:xfrm>
            <a:off x="337327" y="1405864"/>
            <a:ext cx="822960" cy="822960"/>
          </a:xfrm>
          <a:prstGeom prst="ellipse">
            <a:avLst/>
          </a:prstGeom>
          <a:solidFill>
            <a:srgbClr val="002060"/>
          </a:solidFill>
          <a:ln>
            <a:solidFill>
              <a:srgbClr val="000000"/>
            </a:solidFill>
          </a:ln>
        </p:spPr>
        <p:txBody>
          <a:bodyPr wrap="square" lIns="0" tIns="0" rIns="0" bIns="0" rtlCol="0" anchor="ctr">
            <a:noAutofit/>
          </a:bodyPr>
          <a:lstStyle/>
          <a:p>
            <a:pPr defTabSz="514350">
              <a:defRPr/>
            </a:pPr>
            <a:endParaRPr lang="en-US" sz="1200" b="1" kern="0" dirty="0">
              <a:solidFill>
                <a:srgbClr val="FFFFFF"/>
              </a:solidFill>
              <a:latin typeface="Arial"/>
              <a:cs typeface="Arial"/>
            </a:endParaRPr>
          </a:p>
        </p:txBody>
      </p:sp>
      <p:sp>
        <p:nvSpPr>
          <p:cNvPr id="28" name="TextBox 27">
            <a:extLst>
              <a:ext uri="{FF2B5EF4-FFF2-40B4-BE49-F238E27FC236}">
                <a16:creationId xmlns:a16="http://schemas.microsoft.com/office/drawing/2014/main" id="{5342D458-0B12-48CB-AD2F-6CE6812E6070}"/>
              </a:ext>
            </a:extLst>
          </p:cNvPr>
          <p:cNvSpPr txBox="1"/>
          <p:nvPr/>
        </p:nvSpPr>
        <p:spPr>
          <a:xfrm>
            <a:off x="322095" y="1558362"/>
            <a:ext cx="906017" cy="461665"/>
          </a:xfrm>
          <a:prstGeom prst="rect">
            <a:avLst/>
          </a:prstGeom>
          <a:noFill/>
        </p:spPr>
        <p:txBody>
          <a:bodyPr wrap="none" rtlCol="0">
            <a:spAutoFit/>
          </a:bodyPr>
          <a:lstStyle/>
          <a:p>
            <a:pPr algn="ctr" defTabSz="514350"/>
            <a:r>
              <a:rPr lang="en-US" sz="1200" b="1" dirty="0">
                <a:solidFill>
                  <a:srgbClr val="FFFFFF"/>
                </a:solidFill>
                <a:latin typeface="IBM Plex Sans"/>
              </a:rPr>
              <a:t>The </a:t>
            </a:r>
          </a:p>
          <a:p>
            <a:pPr defTabSz="514350"/>
            <a:r>
              <a:rPr lang="en-US" sz="1200" b="1" dirty="0">
                <a:solidFill>
                  <a:srgbClr val="FFFFFF"/>
                </a:solidFill>
                <a:latin typeface="IBM Plex Sans"/>
              </a:rPr>
              <a:t>Challenge</a:t>
            </a:r>
          </a:p>
        </p:txBody>
      </p:sp>
      <p:sp>
        <p:nvSpPr>
          <p:cNvPr id="29" name="Oval 28">
            <a:extLst>
              <a:ext uri="{FF2B5EF4-FFF2-40B4-BE49-F238E27FC236}">
                <a16:creationId xmlns:a16="http://schemas.microsoft.com/office/drawing/2014/main" id="{E9A949E5-1E85-493D-8CC8-BEF9E6D0EB75}"/>
              </a:ext>
            </a:extLst>
          </p:cNvPr>
          <p:cNvSpPr/>
          <p:nvPr/>
        </p:nvSpPr>
        <p:spPr>
          <a:xfrm>
            <a:off x="327438" y="3931380"/>
            <a:ext cx="822960" cy="822960"/>
          </a:xfrm>
          <a:prstGeom prst="ellipse">
            <a:avLst/>
          </a:prstGeom>
          <a:solidFill>
            <a:srgbClr val="002060"/>
          </a:solidFill>
          <a:ln>
            <a:solidFill>
              <a:srgbClr val="000000"/>
            </a:solidFill>
          </a:ln>
        </p:spPr>
        <p:txBody>
          <a:bodyPr wrap="square" lIns="0" tIns="0" rIns="0" bIns="0" rtlCol="0" anchor="ctr">
            <a:noAutofit/>
          </a:bodyPr>
          <a:lstStyle/>
          <a:p>
            <a:pPr defTabSz="514350">
              <a:defRPr/>
            </a:pPr>
            <a:endParaRPr lang="en-US" sz="1200" b="1" kern="0" dirty="0">
              <a:solidFill>
                <a:srgbClr val="FFFFFF"/>
              </a:solidFill>
              <a:latin typeface="Arial"/>
              <a:cs typeface="Arial"/>
            </a:endParaRPr>
          </a:p>
        </p:txBody>
      </p:sp>
      <p:sp>
        <p:nvSpPr>
          <p:cNvPr id="33" name="TextBox 32">
            <a:extLst>
              <a:ext uri="{FF2B5EF4-FFF2-40B4-BE49-F238E27FC236}">
                <a16:creationId xmlns:a16="http://schemas.microsoft.com/office/drawing/2014/main" id="{5179E2FC-297D-4531-B3E8-27766E09B749}"/>
              </a:ext>
            </a:extLst>
          </p:cNvPr>
          <p:cNvSpPr txBox="1"/>
          <p:nvPr/>
        </p:nvSpPr>
        <p:spPr>
          <a:xfrm>
            <a:off x="342900" y="4043789"/>
            <a:ext cx="822960" cy="461665"/>
          </a:xfrm>
          <a:prstGeom prst="rect">
            <a:avLst/>
          </a:prstGeom>
          <a:noFill/>
        </p:spPr>
        <p:txBody>
          <a:bodyPr wrap="square" rtlCol="0">
            <a:spAutoFit/>
          </a:bodyPr>
          <a:lstStyle/>
          <a:p>
            <a:pPr algn="ctr" defTabSz="514350"/>
            <a:r>
              <a:rPr lang="en-US" sz="1200" b="1" dirty="0">
                <a:solidFill>
                  <a:srgbClr val="FFFFFF"/>
                </a:solidFill>
                <a:latin typeface="IBM Plex Sans"/>
              </a:rPr>
              <a:t>The</a:t>
            </a:r>
          </a:p>
          <a:p>
            <a:pPr defTabSz="514350"/>
            <a:r>
              <a:rPr lang="en-US" sz="1200" b="1" dirty="0">
                <a:solidFill>
                  <a:srgbClr val="FFFFFF"/>
                </a:solidFill>
                <a:latin typeface="IBM Plex Sans"/>
              </a:rPr>
              <a:t>Solution</a:t>
            </a:r>
          </a:p>
        </p:txBody>
      </p:sp>
      <p:sp>
        <p:nvSpPr>
          <p:cNvPr id="34" name="Oval 33">
            <a:extLst>
              <a:ext uri="{FF2B5EF4-FFF2-40B4-BE49-F238E27FC236}">
                <a16:creationId xmlns:a16="http://schemas.microsoft.com/office/drawing/2014/main" id="{2BF0A4F8-2837-484E-B322-9BCB725CF6EA}"/>
              </a:ext>
            </a:extLst>
          </p:cNvPr>
          <p:cNvSpPr/>
          <p:nvPr/>
        </p:nvSpPr>
        <p:spPr>
          <a:xfrm>
            <a:off x="352499" y="2703003"/>
            <a:ext cx="822960" cy="822960"/>
          </a:xfrm>
          <a:prstGeom prst="ellipse">
            <a:avLst/>
          </a:prstGeom>
          <a:solidFill>
            <a:srgbClr val="002060"/>
          </a:solidFill>
          <a:ln>
            <a:solidFill>
              <a:srgbClr val="000000"/>
            </a:solidFill>
          </a:ln>
        </p:spPr>
        <p:txBody>
          <a:bodyPr wrap="square" lIns="0" tIns="0" rIns="0" bIns="0" rtlCol="0" anchor="ctr">
            <a:noAutofit/>
          </a:bodyPr>
          <a:lstStyle/>
          <a:p>
            <a:pPr defTabSz="514350">
              <a:defRPr/>
            </a:pPr>
            <a:endParaRPr lang="en-US" sz="1200" b="1" kern="0" dirty="0">
              <a:solidFill>
                <a:srgbClr val="FFFFFF"/>
              </a:solidFill>
              <a:latin typeface="Arial"/>
              <a:cs typeface="Arial"/>
            </a:endParaRPr>
          </a:p>
        </p:txBody>
      </p:sp>
      <p:sp>
        <p:nvSpPr>
          <p:cNvPr id="35" name="TextBox 34">
            <a:extLst>
              <a:ext uri="{FF2B5EF4-FFF2-40B4-BE49-F238E27FC236}">
                <a16:creationId xmlns:a16="http://schemas.microsoft.com/office/drawing/2014/main" id="{A65F0BCA-0BC3-4CFF-86F3-C72F6E53A459}"/>
              </a:ext>
            </a:extLst>
          </p:cNvPr>
          <p:cNvSpPr txBox="1"/>
          <p:nvPr/>
        </p:nvSpPr>
        <p:spPr>
          <a:xfrm>
            <a:off x="352499" y="2821695"/>
            <a:ext cx="834429" cy="461665"/>
          </a:xfrm>
          <a:prstGeom prst="rect">
            <a:avLst/>
          </a:prstGeom>
          <a:noFill/>
        </p:spPr>
        <p:txBody>
          <a:bodyPr wrap="square" rtlCol="0">
            <a:spAutoFit/>
          </a:bodyPr>
          <a:lstStyle/>
          <a:p>
            <a:pPr algn="ctr" defTabSz="514350"/>
            <a:r>
              <a:rPr lang="en-US" sz="1200" b="1" dirty="0">
                <a:solidFill>
                  <a:srgbClr val="FFFFFF"/>
                </a:solidFill>
                <a:latin typeface="IBM Plex Sans"/>
              </a:rPr>
              <a:t>The </a:t>
            </a:r>
          </a:p>
          <a:p>
            <a:pPr defTabSz="514350"/>
            <a:r>
              <a:rPr lang="en-US" sz="1200" b="1" dirty="0">
                <a:solidFill>
                  <a:srgbClr val="FFFFFF"/>
                </a:solidFill>
                <a:latin typeface="IBM Plex Sans"/>
              </a:rPr>
              <a:t>Factors</a:t>
            </a:r>
          </a:p>
        </p:txBody>
      </p:sp>
      <p:sp>
        <p:nvSpPr>
          <p:cNvPr id="2" name="Footer Placeholder 1">
            <a:extLst>
              <a:ext uri="{FF2B5EF4-FFF2-40B4-BE49-F238E27FC236}">
                <a16:creationId xmlns:a16="http://schemas.microsoft.com/office/drawing/2014/main" id="{D8956C82-2483-E243-B390-4722C3633555}"/>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370F18C7-304E-1D49-937E-9860BB6026A8}"/>
              </a:ext>
            </a:extLst>
          </p:cNvPr>
          <p:cNvSpPr>
            <a:spLocks noGrp="1"/>
          </p:cNvSpPr>
          <p:nvPr>
            <p:ph type="sldNum" sz="quarter" idx="11"/>
          </p:nvPr>
        </p:nvSpPr>
        <p:spPr/>
        <p:txBody>
          <a:bodyPr/>
          <a:lstStyle/>
          <a:p>
            <a:fld id="{59395FB3-9C97-154F-86B2-7E381B951268}" type="slidenum">
              <a:rPr lang="en-US" smtClean="0"/>
              <a:pPr/>
              <a:t>8</a:t>
            </a:fld>
            <a:endParaRPr lang="en-US" dirty="0"/>
          </a:p>
        </p:txBody>
      </p:sp>
      <p:pic>
        <p:nvPicPr>
          <p:cNvPr id="18" name="Picture 17">
            <a:extLst>
              <a:ext uri="{FF2B5EF4-FFF2-40B4-BE49-F238E27FC236}">
                <a16:creationId xmlns:a16="http://schemas.microsoft.com/office/drawing/2014/main" id="{5FCA8EBC-A4A3-0549-A53B-246E99594B93}"/>
              </a:ext>
            </a:extLst>
          </p:cNvPr>
          <p:cNvPicPr>
            <a:picLocks noChangeAspect="1"/>
          </p:cNvPicPr>
          <p:nvPr/>
        </p:nvPicPr>
        <p:blipFill>
          <a:blip r:embed="rId3"/>
          <a:stretch>
            <a:fillRect/>
          </a:stretch>
        </p:blipFill>
        <p:spPr>
          <a:xfrm>
            <a:off x="8388628" y="141514"/>
            <a:ext cx="605352" cy="699791"/>
          </a:xfrm>
          <a:prstGeom prst="rect">
            <a:avLst/>
          </a:prstGeom>
        </p:spPr>
      </p:pic>
    </p:spTree>
    <p:extLst>
      <p:ext uri="{BB962C8B-B14F-4D97-AF65-F5344CB8AC3E}">
        <p14:creationId xmlns:p14="http://schemas.microsoft.com/office/powerpoint/2010/main" val="3710498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C5D4FD2-6960-5348-BC42-B566C0EF768E}"/>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26" name="Picture 8" descr="C:\Users\BURTVI~1\AppData\Local\Temp\SNAGHTML3764ddc.PNG">
            <a:extLst>
              <a:ext uri="{FF2B5EF4-FFF2-40B4-BE49-F238E27FC236}">
                <a16:creationId xmlns:a16="http://schemas.microsoft.com/office/drawing/2014/main" id="{3C83064C-3A9B-4544-AB35-24E0917063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742" y="1128526"/>
            <a:ext cx="848555" cy="121995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F63A1079-E700-F142-AECD-73ED93CE3DAC}"/>
              </a:ext>
            </a:extLst>
          </p:cNvPr>
          <p:cNvSpPr>
            <a:spLocks noGrp="1"/>
          </p:cNvSpPr>
          <p:nvPr>
            <p:ph type="title" idx="4294967295"/>
          </p:nvPr>
        </p:nvSpPr>
        <p:spPr>
          <a:xfrm>
            <a:off x="210311" y="201168"/>
            <a:ext cx="8783669" cy="587284"/>
          </a:xfrm>
        </p:spPr>
        <p:txBody>
          <a:bodyPr/>
          <a:lstStyle/>
          <a:p>
            <a:r>
              <a:rPr lang="en-US" dirty="0"/>
              <a:t>Analyze</a:t>
            </a:r>
            <a:br>
              <a:rPr lang="en-US" dirty="0"/>
            </a:br>
            <a:r>
              <a:rPr lang="en-US" sz="1800" dirty="0"/>
              <a:t>Premium Service: SPSS Modeler</a:t>
            </a:r>
            <a:br>
              <a:rPr lang="en-US" b="1" dirty="0"/>
            </a:br>
            <a:endParaRPr lang="en-US" dirty="0"/>
          </a:p>
        </p:txBody>
      </p:sp>
      <p:pic>
        <p:nvPicPr>
          <p:cNvPr id="1030" name="Picture 6" descr="C:\Users\BURTVI~1\AppData\Local\Temp\SNAGHTML34e19ed.PNG">
            <a:extLst>
              <a:ext uri="{FF2B5EF4-FFF2-40B4-BE49-F238E27FC236}">
                <a16:creationId xmlns:a16="http://schemas.microsoft.com/office/drawing/2014/main" id="{7F652D1E-2D09-40BB-97B4-6E13343C5F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4351" y="3366221"/>
            <a:ext cx="2121285" cy="15456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BURTVI~1\AppData\Local\Temp\SNAGHTML34a224d.PNG">
            <a:extLst>
              <a:ext uri="{FF2B5EF4-FFF2-40B4-BE49-F238E27FC236}">
                <a16:creationId xmlns:a16="http://schemas.microsoft.com/office/drawing/2014/main" id="{8F44C61F-9DA7-49B4-972B-282ED66EDE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108" y="1582911"/>
            <a:ext cx="5018163" cy="257703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4">
            <a:extLst>
              <a:ext uri="{FF2B5EF4-FFF2-40B4-BE49-F238E27FC236}">
                <a16:creationId xmlns:a16="http://schemas.microsoft.com/office/drawing/2014/main" id="{D8D33F7B-8E0A-4235-895D-447604C8BAB0}"/>
              </a:ext>
            </a:extLst>
          </p:cNvPr>
          <p:cNvSpPr/>
          <p:nvPr/>
        </p:nvSpPr>
        <p:spPr bwMode="auto">
          <a:xfrm>
            <a:off x="5911269" y="1253347"/>
            <a:ext cx="2989778" cy="2043104"/>
          </a:xfrm>
          <a:prstGeom prst="roundRect">
            <a:avLst>
              <a:gd name="adj" fmla="val 7069"/>
            </a:avLst>
          </a:prstGeom>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marL="0" lvl="1">
              <a:spcAft>
                <a:spcPct val="25000"/>
              </a:spcAft>
            </a:pPr>
            <a:endParaRPr lang="en-US" sz="1013" kern="0" dirty="0">
              <a:ea typeface="Verdana" panose="020B0604030504040204" pitchFamily="34" charset="0"/>
            </a:endParaRPr>
          </a:p>
        </p:txBody>
      </p:sp>
      <p:sp>
        <p:nvSpPr>
          <p:cNvPr id="29" name="Rectangle 14">
            <a:extLst>
              <a:ext uri="{FF2B5EF4-FFF2-40B4-BE49-F238E27FC236}">
                <a16:creationId xmlns:a16="http://schemas.microsoft.com/office/drawing/2014/main" id="{0A1B80CA-2959-46B9-BBE5-2C09AFFA0916}"/>
              </a:ext>
            </a:extLst>
          </p:cNvPr>
          <p:cNvSpPr txBox="1">
            <a:spLocks noChangeArrowheads="1"/>
          </p:cNvSpPr>
          <p:nvPr/>
        </p:nvSpPr>
        <p:spPr bwMode="auto">
          <a:xfrm>
            <a:off x="5962266" y="1352595"/>
            <a:ext cx="2893594" cy="1885737"/>
          </a:xfrm>
          <a:prstGeom prst="rect">
            <a:avLst/>
          </a:prstGeom>
          <a:noFill/>
          <a:ln w="9525" cap="flat" cmpd="sng" algn="ctr">
            <a:noFill/>
            <a:prstDash val="solid"/>
            <a:miter lim="800000"/>
            <a:headEnd/>
            <a:tailEnd/>
          </a:ln>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anchor="t" anchorCtr="0" compatLnSpc="1">
            <a:prstTxWarp prst="textNoShape">
              <a:avLst/>
            </a:prstTxWarp>
          </a:bodyPr>
          <a:lstStyle>
            <a:lvl1pPr marL="173038" indent="-173038" algn="l" rtl="0" fontAlgn="base">
              <a:spcBef>
                <a:spcPct val="20000"/>
              </a:spcBef>
              <a:spcAft>
                <a:spcPct val="0"/>
              </a:spcAft>
              <a:buClr>
                <a:schemeClr val="tx1"/>
              </a:buClr>
              <a:buFont typeface="Wingdings" pitchFamily="2" charset="2"/>
              <a:buChar char="§"/>
              <a:defRPr sz="1600">
                <a:solidFill>
                  <a:schemeClr val="dk1"/>
                </a:solidFill>
                <a:latin typeface="+mn-lt"/>
                <a:ea typeface="+mn-ea"/>
                <a:cs typeface="+mn-cs"/>
              </a:defRPr>
            </a:lvl1pPr>
            <a:lvl2pPr marL="509588" indent="-163513" algn="l" rtl="0" fontAlgn="base">
              <a:spcBef>
                <a:spcPct val="20000"/>
              </a:spcBef>
              <a:spcAft>
                <a:spcPct val="0"/>
              </a:spcAft>
              <a:buClr>
                <a:schemeClr val="tx1"/>
              </a:buClr>
              <a:buFont typeface="Arial" charset="0"/>
              <a:buChar char="–"/>
              <a:defRPr sz="1600">
                <a:solidFill>
                  <a:schemeClr val="dk1"/>
                </a:solidFill>
                <a:latin typeface="+mn-lt"/>
                <a:ea typeface="+mn-ea"/>
                <a:cs typeface="+mn-cs"/>
              </a:defRPr>
            </a:lvl2pPr>
            <a:lvl3pPr marL="855663" indent="-173038" algn="l" rtl="0" fontAlgn="base">
              <a:spcBef>
                <a:spcPct val="20000"/>
              </a:spcBef>
              <a:spcAft>
                <a:spcPct val="0"/>
              </a:spcAft>
              <a:buClr>
                <a:schemeClr val="tx1"/>
              </a:buClr>
              <a:buChar char="•"/>
              <a:defRPr sz="1600">
                <a:solidFill>
                  <a:schemeClr val="dk1"/>
                </a:solidFill>
                <a:latin typeface="+mn-lt"/>
                <a:ea typeface="+mn-ea"/>
                <a:cs typeface="+mn-cs"/>
              </a:defRPr>
            </a:lvl3pPr>
            <a:lvl4pPr marL="1203325" indent="-173038" algn="l" rtl="0" fontAlgn="base">
              <a:spcBef>
                <a:spcPct val="20000"/>
              </a:spcBef>
              <a:spcAft>
                <a:spcPct val="0"/>
              </a:spcAft>
              <a:buClr>
                <a:schemeClr val="bg1"/>
              </a:buClr>
              <a:defRPr sz="1600">
                <a:solidFill>
                  <a:schemeClr val="dk1"/>
                </a:solidFill>
                <a:latin typeface="+mn-lt"/>
                <a:ea typeface="+mn-ea"/>
                <a:cs typeface="+mn-cs"/>
              </a:defRPr>
            </a:lvl4pPr>
            <a:lvl5pPr marL="1539875" indent="-163513" algn="l" rtl="0" fontAlgn="base">
              <a:spcBef>
                <a:spcPct val="20000"/>
              </a:spcBef>
              <a:spcAft>
                <a:spcPct val="0"/>
              </a:spcAft>
              <a:buClr>
                <a:schemeClr val="bg1"/>
              </a:buClr>
              <a:buChar char="»"/>
              <a:defRPr sz="1600">
                <a:solidFill>
                  <a:schemeClr val="dk1"/>
                </a:solidFill>
                <a:latin typeface="+mn-lt"/>
                <a:ea typeface="+mn-ea"/>
                <a:cs typeface="+mn-cs"/>
              </a:defRPr>
            </a:lvl5pPr>
            <a:lvl6pPr marL="1997075" indent="-163513" algn="l" rtl="0" fontAlgn="base">
              <a:spcBef>
                <a:spcPct val="20000"/>
              </a:spcBef>
              <a:spcAft>
                <a:spcPct val="0"/>
              </a:spcAft>
              <a:buClr>
                <a:schemeClr val="bg1"/>
              </a:buClr>
              <a:buChar char="»"/>
              <a:defRPr sz="1600">
                <a:solidFill>
                  <a:schemeClr val="dk1"/>
                </a:solidFill>
                <a:latin typeface="+mn-lt"/>
                <a:ea typeface="+mn-ea"/>
                <a:cs typeface="+mn-cs"/>
              </a:defRPr>
            </a:lvl6pPr>
            <a:lvl7pPr marL="2454275" indent="-163513" algn="l" rtl="0" fontAlgn="base">
              <a:spcBef>
                <a:spcPct val="20000"/>
              </a:spcBef>
              <a:spcAft>
                <a:spcPct val="0"/>
              </a:spcAft>
              <a:buClr>
                <a:schemeClr val="bg1"/>
              </a:buClr>
              <a:buChar char="»"/>
              <a:defRPr sz="1600">
                <a:solidFill>
                  <a:schemeClr val="dk1"/>
                </a:solidFill>
                <a:latin typeface="+mn-lt"/>
                <a:ea typeface="+mn-ea"/>
                <a:cs typeface="+mn-cs"/>
              </a:defRPr>
            </a:lvl7pPr>
            <a:lvl8pPr marL="2911475" indent="-163513" algn="l" rtl="0" fontAlgn="base">
              <a:spcBef>
                <a:spcPct val="20000"/>
              </a:spcBef>
              <a:spcAft>
                <a:spcPct val="0"/>
              </a:spcAft>
              <a:buClr>
                <a:schemeClr val="bg1"/>
              </a:buClr>
              <a:buChar char="»"/>
              <a:defRPr sz="1600">
                <a:solidFill>
                  <a:schemeClr val="dk1"/>
                </a:solidFill>
                <a:latin typeface="+mn-lt"/>
                <a:ea typeface="+mn-ea"/>
                <a:cs typeface="+mn-cs"/>
              </a:defRPr>
            </a:lvl8pPr>
            <a:lvl9pPr marL="3368675" indent="-163513" algn="l" rtl="0" fontAlgn="base">
              <a:spcBef>
                <a:spcPct val="20000"/>
              </a:spcBef>
              <a:spcAft>
                <a:spcPct val="0"/>
              </a:spcAft>
              <a:buClr>
                <a:schemeClr val="bg1"/>
              </a:buClr>
              <a:buChar char="»"/>
              <a:defRPr sz="1600">
                <a:solidFill>
                  <a:schemeClr val="dk1"/>
                </a:solidFill>
                <a:latin typeface="+mn-lt"/>
                <a:ea typeface="+mn-ea"/>
                <a:cs typeface="+mn-cs"/>
              </a:defRPr>
            </a:lvl9pPr>
          </a:lstStyle>
          <a:p>
            <a:pPr marL="140732" lvl="1" indent="0" algn="ctr">
              <a:spcBef>
                <a:spcPts val="0"/>
              </a:spcBef>
              <a:spcAft>
                <a:spcPct val="25000"/>
              </a:spcAft>
              <a:buClr>
                <a:schemeClr val="bg1"/>
              </a:buClr>
              <a:buNone/>
            </a:pPr>
            <a:r>
              <a:rPr lang="en-US" sz="1050" b="1" kern="0" dirty="0">
                <a:solidFill>
                  <a:schemeClr val="bg1"/>
                </a:solidFill>
                <a:ea typeface="Verdana" panose="020B0604030504040204" pitchFamily="34" charset="0"/>
              </a:rPr>
              <a:t>SPSS Modeler</a:t>
            </a:r>
          </a:p>
          <a:p>
            <a:pPr>
              <a:spcBef>
                <a:spcPts val="0"/>
              </a:spcBef>
              <a:spcAft>
                <a:spcPct val="25000"/>
              </a:spcAft>
              <a:buClr>
                <a:schemeClr val="bg1"/>
              </a:buClr>
              <a:buFont typeface="Arial" panose="020B0604020202020204" pitchFamily="34" charset="0"/>
              <a:buChar char="•"/>
            </a:pPr>
            <a:r>
              <a:rPr lang="en-US" sz="1050" dirty="0"/>
              <a:t>A leading visual data science and machine-learning and predictive analytics solution</a:t>
            </a:r>
          </a:p>
          <a:p>
            <a:pPr>
              <a:spcBef>
                <a:spcPts val="0"/>
              </a:spcBef>
              <a:spcAft>
                <a:spcPct val="25000"/>
              </a:spcAft>
              <a:buClr>
                <a:schemeClr val="bg1"/>
              </a:buClr>
              <a:buFont typeface="Arial" panose="020B0604020202020204" pitchFamily="34" charset="0"/>
              <a:buChar char="•"/>
            </a:pPr>
            <a:r>
              <a:rPr lang="en-US" sz="1050" dirty="0"/>
              <a:t>Helps enterprises accelerate time to value and achieve desired outcomes by speeding up operational tasks for data scientists and business analysts</a:t>
            </a:r>
          </a:p>
          <a:p>
            <a:pPr>
              <a:spcBef>
                <a:spcPts val="0"/>
              </a:spcBef>
              <a:spcAft>
                <a:spcPct val="25000"/>
              </a:spcAft>
              <a:buClr>
                <a:schemeClr val="bg1"/>
              </a:buClr>
              <a:buFont typeface="Arial" panose="020B0604020202020204" pitchFamily="34" charset="0"/>
              <a:buChar char="•"/>
            </a:pPr>
            <a:r>
              <a:rPr lang="en-US" sz="1050" dirty="0"/>
              <a:t>Tap into data assets and modern applications, with complete algorithms and models that are ready for immediate use</a:t>
            </a:r>
            <a:endParaRPr lang="en-US" sz="1050" kern="0" dirty="0">
              <a:solidFill>
                <a:schemeClr val="tx1"/>
              </a:solidFill>
              <a:ea typeface="Verdana" panose="020B0604030504040204" pitchFamily="34" charset="0"/>
            </a:endParaRPr>
          </a:p>
        </p:txBody>
      </p:sp>
      <p:pic>
        <p:nvPicPr>
          <p:cNvPr id="1034" name="Picture 10" descr="C:\Users\BURTVI~1\AppData\Local\Temp\SNAGHTML377e014.PNG">
            <a:extLst>
              <a:ext uri="{FF2B5EF4-FFF2-40B4-BE49-F238E27FC236}">
                <a16:creationId xmlns:a16="http://schemas.microsoft.com/office/drawing/2014/main" id="{908AD7D4-8456-48CE-B328-5F3A8707B9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2593" y="3569286"/>
            <a:ext cx="2389334" cy="123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BURTVI~1\AppData\Local\Temp\SNAGHTML3784ae4.PNG">
            <a:extLst>
              <a:ext uri="{FF2B5EF4-FFF2-40B4-BE49-F238E27FC236}">
                <a16:creationId xmlns:a16="http://schemas.microsoft.com/office/drawing/2014/main" id="{BB75FE2F-7AE5-4721-B03E-5AB6867B40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7798" y="3238332"/>
            <a:ext cx="2139577" cy="142235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780776D-F3B4-9E40-9233-150C429F5C67}"/>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6BFA9FF0-199E-E040-82FD-298FC8F82736}"/>
              </a:ext>
            </a:extLst>
          </p:cNvPr>
          <p:cNvSpPr>
            <a:spLocks noGrp="1"/>
          </p:cNvSpPr>
          <p:nvPr>
            <p:ph type="sldNum" sz="quarter" idx="11"/>
          </p:nvPr>
        </p:nvSpPr>
        <p:spPr/>
        <p:txBody>
          <a:bodyPr/>
          <a:lstStyle/>
          <a:p>
            <a:fld id="{59395FB3-9C97-154F-86B2-7E381B951268}" type="slidenum">
              <a:rPr lang="en-US" smtClean="0"/>
              <a:pPr/>
              <a:t>80</a:t>
            </a:fld>
            <a:endParaRPr lang="en-US" dirty="0"/>
          </a:p>
        </p:txBody>
      </p:sp>
      <p:pic>
        <p:nvPicPr>
          <p:cNvPr id="6" name="Picture 5">
            <a:extLst>
              <a:ext uri="{FF2B5EF4-FFF2-40B4-BE49-F238E27FC236}">
                <a16:creationId xmlns:a16="http://schemas.microsoft.com/office/drawing/2014/main" id="{21E2F5BF-DDA4-5544-988F-EE3F44DFD883}"/>
              </a:ext>
            </a:extLst>
          </p:cNvPr>
          <p:cNvPicPr>
            <a:picLocks noChangeAspect="1"/>
          </p:cNvPicPr>
          <p:nvPr/>
        </p:nvPicPr>
        <p:blipFill>
          <a:blip r:embed="rId8"/>
          <a:stretch>
            <a:fillRect/>
          </a:stretch>
        </p:blipFill>
        <p:spPr>
          <a:xfrm>
            <a:off x="8364196" y="58222"/>
            <a:ext cx="730230" cy="730230"/>
          </a:xfrm>
          <a:prstGeom prst="rect">
            <a:avLst/>
          </a:prstGeom>
        </p:spPr>
      </p:pic>
    </p:spTree>
    <p:extLst>
      <p:ext uri="{BB962C8B-B14F-4D97-AF65-F5344CB8AC3E}">
        <p14:creationId xmlns:p14="http://schemas.microsoft.com/office/powerpoint/2010/main" val="40393625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ED4BF1AA-9D79-B347-B8DB-9EBB4EB1B810}"/>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588874"/>
          </a:xfrm>
        </p:spPr>
        <p:txBody>
          <a:bodyPr/>
          <a:lstStyle/>
          <a:p>
            <a:r>
              <a:rPr lang="en-US" dirty="0"/>
              <a:t>Analyze</a:t>
            </a:r>
            <a:br>
              <a:rPr lang="en-US" dirty="0"/>
            </a:br>
            <a:r>
              <a:rPr lang="en-US" sz="1800" dirty="0"/>
              <a:t>Premium Service: Decision Optimization</a:t>
            </a:r>
          </a:p>
        </p:txBody>
      </p:sp>
      <p:sp>
        <p:nvSpPr>
          <p:cNvPr id="2" name="TextBox 1">
            <a:extLst>
              <a:ext uri="{FF2B5EF4-FFF2-40B4-BE49-F238E27FC236}">
                <a16:creationId xmlns:a16="http://schemas.microsoft.com/office/drawing/2014/main" id="{0C9D48B3-2001-4A39-93C9-49B0E6792F2F}"/>
              </a:ext>
            </a:extLst>
          </p:cNvPr>
          <p:cNvSpPr txBox="1"/>
          <p:nvPr/>
        </p:nvSpPr>
        <p:spPr>
          <a:xfrm>
            <a:off x="365759" y="1097280"/>
            <a:ext cx="8470879" cy="1467068"/>
          </a:xfrm>
          <a:prstGeom prst="rect">
            <a:avLst/>
          </a:prstGeom>
          <a:noFill/>
        </p:spPr>
        <p:txBody>
          <a:bodyPr wrap="square" rtlCol="0">
            <a:spAutoFit/>
          </a:bodyPr>
          <a:lstStyle/>
          <a:p>
            <a:pPr>
              <a:spcBef>
                <a:spcPts val="450"/>
              </a:spcBef>
            </a:pPr>
            <a:r>
              <a:rPr lang="en-US" b="1" dirty="0"/>
              <a:t>Decision Optimization (DO) </a:t>
            </a:r>
            <a:r>
              <a:rPr lang="en-US" dirty="0"/>
              <a:t>enables</a:t>
            </a:r>
            <a:r>
              <a:rPr lang="en-US" b="1" dirty="0"/>
              <a:t> </a:t>
            </a:r>
            <a:r>
              <a:rPr lang="en-US" dirty="0"/>
              <a:t>data science teams to capitalize on the power of </a:t>
            </a:r>
            <a:r>
              <a:rPr lang="en-US" i="1" dirty="0"/>
              <a:t>prescriptive analytics </a:t>
            </a:r>
            <a:r>
              <a:rPr lang="en-US" dirty="0"/>
              <a:t>and build solutions using a combination of techniques like optimization and machine learning.</a:t>
            </a:r>
          </a:p>
          <a:p>
            <a:pPr>
              <a:spcBef>
                <a:spcPts val="450"/>
              </a:spcBef>
            </a:pPr>
            <a:r>
              <a:rPr lang="en-US" dirty="0"/>
              <a:t>Integrated with Watson Studio, Decision Optimization can combine optimization techniques with coding and non-coding tools, model management and deployment – as well as other data science capabilities.</a:t>
            </a:r>
          </a:p>
          <a:p>
            <a:pPr>
              <a:spcBef>
                <a:spcPts val="450"/>
              </a:spcBef>
            </a:pPr>
            <a:r>
              <a:rPr lang="en-US" dirty="0"/>
              <a:t>Decision Optimization evaluates millions of possibilities – balancing trade-offs and business constraints to find the best possible solution.</a:t>
            </a:r>
          </a:p>
        </p:txBody>
      </p:sp>
      <p:pic>
        <p:nvPicPr>
          <p:cNvPr id="3076" name="Picture 4" descr="C:\Users\BURTVI~1\AppData\Local\Temp\SNAGHTML5b24ad38.PNG">
            <a:extLst>
              <a:ext uri="{FF2B5EF4-FFF2-40B4-BE49-F238E27FC236}">
                <a16:creationId xmlns:a16="http://schemas.microsoft.com/office/drawing/2014/main" id="{1DDC92AC-5E2F-4143-8053-E94C0F735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765" y="2643088"/>
            <a:ext cx="6518603" cy="21618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sign&#10;&#10;Description automatically generated">
            <a:extLst>
              <a:ext uri="{FF2B5EF4-FFF2-40B4-BE49-F238E27FC236}">
                <a16:creationId xmlns:a16="http://schemas.microsoft.com/office/drawing/2014/main" id="{B2E4B835-FF9F-415E-A8D6-2F8CF652D9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5216" y="128122"/>
            <a:ext cx="519578" cy="519578"/>
          </a:xfrm>
          <a:prstGeom prst="rect">
            <a:avLst/>
          </a:prstGeom>
        </p:spPr>
      </p:pic>
      <p:sp>
        <p:nvSpPr>
          <p:cNvPr id="3" name="Footer Placeholder 2">
            <a:extLst>
              <a:ext uri="{FF2B5EF4-FFF2-40B4-BE49-F238E27FC236}">
                <a16:creationId xmlns:a16="http://schemas.microsoft.com/office/drawing/2014/main" id="{7D1263FF-CC14-CB40-B205-E7CB90C19E0B}"/>
              </a:ext>
            </a:extLst>
          </p:cNvPr>
          <p:cNvSpPr>
            <a:spLocks noGrp="1"/>
          </p:cNvSpPr>
          <p:nvPr>
            <p:ph type="ftr" sz="quarter" idx="10"/>
          </p:nvPr>
        </p:nvSpPr>
        <p:spPr/>
        <p:txBody>
          <a:bodyPr/>
          <a:lstStyle/>
          <a:p>
            <a:r>
              <a:rPr lang="en-US" dirty="0"/>
              <a:t>IBM Cloud Pak for Data Workshop v3.0.1 / © 2020 IBM Corporation</a:t>
            </a:r>
          </a:p>
        </p:txBody>
      </p:sp>
      <p:sp>
        <p:nvSpPr>
          <p:cNvPr id="5" name="Slide Number Placeholder 4">
            <a:extLst>
              <a:ext uri="{FF2B5EF4-FFF2-40B4-BE49-F238E27FC236}">
                <a16:creationId xmlns:a16="http://schemas.microsoft.com/office/drawing/2014/main" id="{555207DD-0C42-804B-ACB1-FC8801B1C825}"/>
              </a:ext>
            </a:extLst>
          </p:cNvPr>
          <p:cNvSpPr>
            <a:spLocks noGrp="1"/>
          </p:cNvSpPr>
          <p:nvPr>
            <p:ph type="sldNum" sz="quarter" idx="11"/>
          </p:nvPr>
        </p:nvSpPr>
        <p:spPr/>
        <p:txBody>
          <a:bodyPr/>
          <a:lstStyle/>
          <a:p>
            <a:fld id="{59395FB3-9C97-154F-86B2-7E381B951268}" type="slidenum">
              <a:rPr lang="en-US" smtClean="0"/>
              <a:pPr/>
              <a:t>81</a:t>
            </a:fld>
            <a:endParaRPr lang="en-US" dirty="0"/>
          </a:p>
        </p:txBody>
      </p:sp>
    </p:spTree>
    <p:extLst>
      <p:ext uri="{BB962C8B-B14F-4D97-AF65-F5344CB8AC3E}">
        <p14:creationId xmlns:p14="http://schemas.microsoft.com/office/powerpoint/2010/main" val="1120618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3480E53-DC26-E144-8953-DD17AC28BC81}"/>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Title 11">
            <a:extLst>
              <a:ext uri="{FF2B5EF4-FFF2-40B4-BE49-F238E27FC236}">
                <a16:creationId xmlns:a16="http://schemas.microsoft.com/office/drawing/2014/main" id="{F63A1079-E700-F142-AECD-73ED93CE3DAC}"/>
              </a:ext>
            </a:extLst>
          </p:cNvPr>
          <p:cNvSpPr>
            <a:spLocks noGrp="1"/>
          </p:cNvSpPr>
          <p:nvPr>
            <p:ph type="title" idx="4294967295"/>
          </p:nvPr>
        </p:nvSpPr>
        <p:spPr>
          <a:xfrm>
            <a:off x="210312" y="201168"/>
            <a:ext cx="8683625" cy="479822"/>
          </a:xfrm>
        </p:spPr>
        <p:txBody>
          <a:bodyPr/>
          <a:lstStyle/>
          <a:p>
            <a:r>
              <a:rPr lang="en-US" dirty="0"/>
              <a:t>Analyze</a:t>
            </a:r>
            <a:br>
              <a:rPr lang="en-US" dirty="0"/>
            </a:br>
            <a:r>
              <a:rPr lang="en-US" sz="1800" dirty="0"/>
              <a:t>Watson Machine Learning : WML Accelerator for Deep Learning</a:t>
            </a:r>
            <a:br>
              <a:rPr lang="en-US" sz="1800" dirty="0"/>
            </a:br>
            <a:endParaRPr lang="en-US" sz="1800" dirty="0"/>
          </a:p>
        </p:txBody>
      </p:sp>
      <p:sp>
        <p:nvSpPr>
          <p:cNvPr id="3" name="TextBox 2">
            <a:extLst>
              <a:ext uri="{FF2B5EF4-FFF2-40B4-BE49-F238E27FC236}">
                <a16:creationId xmlns:a16="http://schemas.microsoft.com/office/drawing/2014/main" id="{74B64A70-8DE7-4F8F-82CA-2F7B8E453932}"/>
              </a:ext>
            </a:extLst>
          </p:cNvPr>
          <p:cNvSpPr txBox="1"/>
          <p:nvPr/>
        </p:nvSpPr>
        <p:spPr>
          <a:xfrm>
            <a:off x="365760" y="1093211"/>
            <a:ext cx="5940620" cy="3831333"/>
          </a:xfrm>
          <a:prstGeom prst="rect">
            <a:avLst/>
          </a:prstGeom>
          <a:noFill/>
        </p:spPr>
        <p:txBody>
          <a:bodyPr wrap="square" rtlCol="0">
            <a:normAutofit fontScale="92500"/>
          </a:bodyPr>
          <a:lstStyle/>
          <a:p>
            <a:pPr>
              <a:spcBef>
                <a:spcPts val="450"/>
              </a:spcBef>
              <a:spcAft>
                <a:spcPts val="450"/>
              </a:spcAft>
            </a:pPr>
            <a:r>
              <a:rPr lang="en-US" sz="1400" dirty="0"/>
              <a:t>The </a:t>
            </a:r>
            <a:r>
              <a:rPr lang="en-US" sz="1400" b="1" dirty="0"/>
              <a:t>Experiment Builder </a:t>
            </a:r>
            <a:r>
              <a:rPr lang="en-US" sz="1400" dirty="0"/>
              <a:t>GUI interface is available from a WML project when you install the </a:t>
            </a:r>
            <a:r>
              <a:rPr lang="en-US" sz="1400" b="1" dirty="0"/>
              <a:t>WML Accelerator</a:t>
            </a:r>
            <a:r>
              <a:rPr lang="en-US" sz="1400" dirty="0"/>
              <a:t>. It is the simplest method to perform Deep Learning experiments.</a:t>
            </a:r>
          </a:p>
          <a:p>
            <a:pPr>
              <a:spcBef>
                <a:spcPts val="450"/>
              </a:spcBef>
              <a:spcAft>
                <a:spcPts val="450"/>
              </a:spcAft>
            </a:pPr>
            <a:r>
              <a:rPr lang="en-US" sz="1400" dirty="0"/>
              <a:t>The Watson Machine Learning Accelerator has the following components:</a:t>
            </a:r>
          </a:p>
          <a:p>
            <a:pPr marL="214313" indent="-214313">
              <a:spcBef>
                <a:spcPts val="450"/>
              </a:spcBef>
              <a:spcAft>
                <a:spcPts val="225"/>
              </a:spcAft>
              <a:buClr>
                <a:schemeClr val="accent1">
                  <a:lumMod val="50000"/>
                </a:schemeClr>
              </a:buClr>
              <a:buFont typeface="Arial" panose="020B0604020202020204" pitchFamily="34" charset="0"/>
              <a:buChar char="•"/>
            </a:pPr>
            <a:r>
              <a:rPr lang="en-US" sz="1400" b="1" dirty="0">
                <a:solidFill>
                  <a:schemeClr val="accent1">
                    <a:lumMod val="50000"/>
                  </a:schemeClr>
                </a:solidFill>
              </a:rPr>
              <a:t>IBM Spectrum Conductor Deep Learning Impact version 2.1.0: </a:t>
            </a:r>
          </a:p>
          <a:p>
            <a:pPr marL="205740"/>
            <a:r>
              <a:rPr lang="en-US" sz="1400" dirty="0"/>
              <a:t>Provides robust, end-to-end workflow support for deep learning application logic for the complete lifecycle management from data ingest and preparation to building, optimizing, training and testing the model. </a:t>
            </a:r>
          </a:p>
          <a:p>
            <a:pPr marL="214313" indent="-214313">
              <a:spcBef>
                <a:spcPts val="450"/>
              </a:spcBef>
              <a:spcAft>
                <a:spcPts val="225"/>
              </a:spcAft>
              <a:buClr>
                <a:schemeClr val="accent1">
                  <a:lumMod val="50000"/>
                </a:schemeClr>
              </a:buClr>
              <a:buFont typeface="Arial" panose="020B0604020202020204" pitchFamily="34" charset="0"/>
              <a:buChar char="•"/>
            </a:pPr>
            <a:r>
              <a:rPr lang="en-US" sz="1400" b="1" dirty="0">
                <a:solidFill>
                  <a:schemeClr val="accent1">
                    <a:lumMod val="50000"/>
                  </a:schemeClr>
                </a:solidFill>
              </a:rPr>
              <a:t>IBM Spectrum Conductor version 2.4.0: </a:t>
            </a:r>
          </a:p>
          <a:p>
            <a:pPr marL="205740"/>
            <a:r>
              <a:rPr lang="en-US" sz="1400" dirty="0"/>
              <a:t>A </a:t>
            </a:r>
            <a:r>
              <a:rPr lang="en-US" sz="1400" i="1" dirty="0"/>
              <a:t>highly available </a:t>
            </a:r>
            <a:r>
              <a:rPr lang="en-US" sz="1400" dirty="0"/>
              <a:t>and resilient</a:t>
            </a:r>
            <a:r>
              <a:rPr lang="en-US" sz="1400" i="1" dirty="0"/>
              <a:t> multitenant distributed</a:t>
            </a:r>
            <a:r>
              <a:rPr lang="en-US" sz="1400" dirty="0"/>
              <a:t> framework, providing deep learning application lifecycle support, centralized management and monitoring, and end-to-end security. </a:t>
            </a:r>
          </a:p>
          <a:p>
            <a:pPr marL="214313" indent="-214313">
              <a:spcBef>
                <a:spcPts val="450"/>
              </a:spcBef>
              <a:spcAft>
                <a:spcPts val="225"/>
              </a:spcAft>
              <a:buClr>
                <a:schemeClr val="accent1">
                  <a:lumMod val="50000"/>
                </a:schemeClr>
              </a:buClr>
              <a:buFont typeface="Arial" panose="020B0604020202020204" pitchFamily="34" charset="0"/>
              <a:buChar char="•"/>
            </a:pPr>
            <a:r>
              <a:rPr lang="en-US" sz="1400" b="1" dirty="0">
                <a:solidFill>
                  <a:schemeClr val="accent1">
                    <a:lumMod val="50000"/>
                  </a:schemeClr>
                </a:solidFill>
              </a:rPr>
              <a:t>Deep Learning Frameworks: </a:t>
            </a:r>
          </a:p>
          <a:p>
            <a:pPr marL="205740"/>
            <a:r>
              <a:rPr lang="en-US" sz="1400" dirty="0"/>
              <a:t>TensorFlow, PyTorch, Keras, and Caffe</a:t>
            </a:r>
          </a:p>
          <a:p>
            <a:pPr marL="214313" indent="-214313">
              <a:spcBef>
                <a:spcPts val="450"/>
              </a:spcBef>
              <a:spcAft>
                <a:spcPts val="225"/>
              </a:spcAft>
              <a:buClr>
                <a:schemeClr val="accent1">
                  <a:lumMod val="50000"/>
                </a:schemeClr>
              </a:buClr>
              <a:buFont typeface="Arial" panose="020B0604020202020204" pitchFamily="34" charset="0"/>
              <a:buChar char="•"/>
            </a:pPr>
            <a:r>
              <a:rPr lang="en-US" sz="1400" b="1" dirty="0">
                <a:solidFill>
                  <a:schemeClr val="accent1">
                    <a:lumMod val="50000"/>
                  </a:schemeClr>
                </a:solidFill>
              </a:rPr>
              <a:t>Deep Learning Rest API</a:t>
            </a:r>
            <a:endParaRPr lang="en-US" sz="1400" dirty="0"/>
          </a:p>
        </p:txBody>
      </p:sp>
      <p:pic>
        <p:nvPicPr>
          <p:cNvPr id="7" name="Picture 6">
            <a:extLst>
              <a:ext uri="{FF2B5EF4-FFF2-40B4-BE49-F238E27FC236}">
                <a16:creationId xmlns:a16="http://schemas.microsoft.com/office/drawing/2014/main" id="{9AA35A16-BDBF-48A1-9524-87FDF96339AA}"/>
              </a:ext>
            </a:extLst>
          </p:cNvPr>
          <p:cNvPicPr>
            <a:picLocks noChangeAspect="1"/>
          </p:cNvPicPr>
          <p:nvPr/>
        </p:nvPicPr>
        <p:blipFill>
          <a:blip r:embed="rId3"/>
          <a:stretch>
            <a:fillRect/>
          </a:stretch>
        </p:blipFill>
        <p:spPr>
          <a:xfrm>
            <a:off x="4971534" y="4064853"/>
            <a:ext cx="892173" cy="7603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6D95D201-5338-44DB-A1B8-4F5015338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9221" y="89806"/>
            <a:ext cx="545987" cy="545987"/>
          </a:xfrm>
          <a:prstGeom prst="rect">
            <a:avLst/>
          </a:prstGeom>
        </p:spPr>
      </p:pic>
      <p:sp>
        <p:nvSpPr>
          <p:cNvPr id="6" name="Rectangle: Rounded Corners 4">
            <a:extLst>
              <a:ext uri="{FF2B5EF4-FFF2-40B4-BE49-F238E27FC236}">
                <a16:creationId xmlns:a16="http://schemas.microsoft.com/office/drawing/2014/main" id="{EC825572-880E-4939-857E-9AE73E8E0734}"/>
              </a:ext>
            </a:extLst>
          </p:cNvPr>
          <p:cNvSpPr/>
          <p:nvPr/>
        </p:nvSpPr>
        <p:spPr bwMode="auto">
          <a:xfrm>
            <a:off x="6306380" y="1266759"/>
            <a:ext cx="2586658" cy="3425805"/>
          </a:xfrm>
          <a:prstGeom prst="roundRect">
            <a:avLst>
              <a:gd name="adj" fmla="val 8323"/>
            </a:avLst>
          </a:prstGeom>
          <a:gradFill>
            <a:gsLst>
              <a:gs pos="0">
                <a:schemeClr val="accent2">
                  <a:lumMod val="40000"/>
                  <a:lumOff val="60000"/>
                </a:schemeClr>
              </a:gs>
              <a:gs pos="74000">
                <a:schemeClr val="accent2">
                  <a:lumMod val="95000"/>
                  <a:lumOff val="5000"/>
                </a:schemeClr>
              </a:gs>
              <a:gs pos="100000">
                <a:schemeClr val="accent2">
                  <a:lumMod val="60000"/>
                </a:schemeClr>
              </a:gs>
            </a:gsLst>
            <a:path path="circle">
              <a:fillToRect l="50000" t="130000" r="50000" b="-30000"/>
            </a:path>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algn="ctr"/>
            <a:endParaRPr lang="en-US" sz="1200" b="1" dirty="0">
              <a:solidFill>
                <a:schemeClr val="bg1"/>
              </a:solidFill>
            </a:endParaRPr>
          </a:p>
          <a:p>
            <a:pPr algn="ctr">
              <a:spcBef>
                <a:spcPts val="450"/>
              </a:spcBef>
              <a:spcAft>
                <a:spcPts val="450"/>
              </a:spcAft>
            </a:pPr>
            <a:r>
              <a:rPr lang="en-US" sz="1200" b="1" dirty="0">
                <a:solidFill>
                  <a:schemeClr val="bg1"/>
                </a:solidFill>
              </a:rPr>
              <a:t>Key Features</a:t>
            </a:r>
          </a:p>
          <a:p>
            <a:pPr marL="228594" indent="-228594" eaLnBrk="0" hangingPunct="0">
              <a:spcBef>
                <a:spcPts val="267"/>
              </a:spcBef>
              <a:buFont typeface="Arial" charset="0"/>
              <a:buChar char="•"/>
              <a:defRPr/>
            </a:pPr>
            <a:r>
              <a:rPr lang="en-US" sz="1013" dirty="0">
                <a:solidFill>
                  <a:schemeClr val="bg1"/>
                </a:solidFill>
              </a:rPr>
              <a:t>Supported AI frameworks with performance optimizations for GPU acceleration</a:t>
            </a:r>
          </a:p>
          <a:p>
            <a:pPr marL="228594" indent="-228594" eaLnBrk="0" hangingPunct="0">
              <a:spcBef>
                <a:spcPts val="267"/>
              </a:spcBef>
              <a:buFont typeface="Arial" charset="0"/>
              <a:buChar char="•"/>
              <a:defRPr/>
            </a:pPr>
            <a:r>
              <a:rPr lang="en-US" sz="1013" dirty="0">
                <a:solidFill>
                  <a:schemeClr val="bg1"/>
                </a:solidFill>
              </a:rPr>
              <a:t>Transparent GPU Topology for Distributed Training</a:t>
            </a:r>
          </a:p>
          <a:p>
            <a:pPr marL="228594" indent="-228594" eaLnBrk="0" hangingPunct="0">
              <a:spcBef>
                <a:spcPts val="267"/>
              </a:spcBef>
              <a:buFont typeface="Arial" charset="0"/>
              <a:buChar char="•"/>
              <a:defRPr/>
            </a:pPr>
            <a:r>
              <a:rPr lang="en-US" sz="1013" dirty="0">
                <a:solidFill>
                  <a:schemeClr val="bg1"/>
                </a:solidFill>
              </a:rPr>
              <a:t>Auto Hyper Parameter Optimization (HPO)</a:t>
            </a:r>
          </a:p>
          <a:p>
            <a:pPr marL="228594" indent="-228594" eaLnBrk="0" hangingPunct="0">
              <a:spcBef>
                <a:spcPts val="267"/>
              </a:spcBef>
              <a:buFont typeface="Arial" charset="0"/>
              <a:buChar char="•"/>
              <a:defRPr/>
            </a:pPr>
            <a:r>
              <a:rPr lang="en-US" sz="1013" dirty="0">
                <a:solidFill>
                  <a:schemeClr val="bg1"/>
                </a:solidFill>
              </a:rPr>
              <a:t>Multi-Tenancy for Training and Inference</a:t>
            </a:r>
          </a:p>
          <a:p>
            <a:pPr marL="228594" indent="-228594" eaLnBrk="0" hangingPunct="0">
              <a:spcBef>
                <a:spcPts val="267"/>
              </a:spcBef>
              <a:buFont typeface="Arial" charset="0"/>
              <a:buChar char="•"/>
              <a:defRPr/>
            </a:pPr>
            <a:r>
              <a:rPr lang="en-US" sz="1013" dirty="0">
                <a:solidFill>
                  <a:schemeClr val="bg1"/>
                </a:solidFill>
              </a:rPr>
              <a:t>Elastic Distributed Training (EDT)</a:t>
            </a:r>
          </a:p>
          <a:p>
            <a:pPr marL="228594" indent="-228594" eaLnBrk="0" hangingPunct="0">
              <a:spcBef>
                <a:spcPts val="267"/>
              </a:spcBef>
              <a:buFont typeface="Arial" charset="0"/>
              <a:buChar char="•"/>
              <a:defRPr/>
            </a:pPr>
            <a:r>
              <a:rPr lang="en-US" sz="1013" dirty="0">
                <a:solidFill>
                  <a:schemeClr val="bg1"/>
                </a:solidFill>
              </a:rPr>
              <a:t>Resource Utilization, Monitoring, and Reporting</a:t>
            </a:r>
          </a:p>
          <a:p>
            <a:pPr marL="228594" indent="-228594" eaLnBrk="0" hangingPunct="0">
              <a:spcBef>
                <a:spcPts val="267"/>
              </a:spcBef>
              <a:buFont typeface="Arial" charset="0"/>
              <a:buChar char="•"/>
              <a:defRPr/>
            </a:pPr>
            <a:r>
              <a:rPr lang="en-US" sz="1013" dirty="0">
                <a:solidFill>
                  <a:schemeClr val="bg1"/>
                </a:solidFill>
              </a:rPr>
              <a:t>Elastic Distributed Inference (EDI)</a:t>
            </a:r>
          </a:p>
          <a:p>
            <a:pPr marL="228594" indent="-228594" eaLnBrk="0" hangingPunct="0">
              <a:spcBef>
                <a:spcPts val="267"/>
              </a:spcBef>
              <a:buFont typeface="Arial" charset="0"/>
              <a:buChar char="•"/>
              <a:defRPr/>
            </a:pPr>
            <a:r>
              <a:rPr lang="en-US" sz="1013" dirty="0">
                <a:solidFill>
                  <a:schemeClr val="bg1"/>
                </a:solidFill>
              </a:rPr>
              <a:t>Secure Deployment Model</a:t>
            </a:r>
          </a:p>
          <a:p>
            <a:pPr marL="228594" indent="-228594" eaLnBrk="0" hangingPunct="0">
              <a:spcBef>
                <a:spcPts val="267"/>
              </a:spcBef>
              <a:buFont typeface="Arial" charset="0"/>
              <a:buChar char="•"/>
              <a:defRPr/>
            </a:pPr>
            <a:r>
              <a:rPr lang="en-US" sz="1013" dirty="0">
                <a:solidFill>
                  <a:schemeClr val="bg1"/>
                </a:solidFill>
              </a:rPr>
              <a:t>Role Based Access Control / Kerberos Authentication</a:t>
            </a:r>
            <a:endParaRPr lang="en-US" sz="1200" dirty="0">
              <a:solidFill>
                <a:schemeClr val="bg1"/>
              </a:solidFill>
            </a:endParaRPr>
          </a:p>
          <a:p>
            <a:pPr algn="ctr"/>
            <a:endParaRPr lang="en-US" sz="1200" b="1" dirty="0">
              <a:solidFill>
                <a:schemeClr val="bg1"/>
              </a:solidFill>
            </a:endParaRPr>
          </a:p>
        </p:txBody>
      </p:sp>
      <p:sp>
        <p:nvSpPr>
          <p:cNvPr id="2" name="Footer Placeholder 1">
            <a:extLst>
              <a:ext uri="{FF2B5EF4-FFF2-40B4-BE49-F238E27FC236}">
                <a16:creationId xmlns:a16="http://schemas.microsoft.com/office/drawing/2014/main" id="{9F0A68AF-DDD9-074C-A6D9-98ADA2DEA739}"/>
              </a:ext>
            </a:extLst>
          </p:cNvPr>
          <p:cNvSpPr>
            <a:spLocks noGrp="1"/>
          </p:cNvSpPr>
          <p:nvPr>
            <p:ph type="ftr" sz="quarter" idx="10"/>
          </p:nvPr>
        </p:nvSpPr>
        <p:spPr/>
        <p:txBody>
          <a:bodyPr/>
          <a:lstStyle/>
          <a:p>
            <a:r>
              <a:rPr lang="en-US" dirty="0"/>
              <a:t>IBM Cloud Pak for Data Workshop v3.0.1 / © 2020 IBM Corporation</a:t>
            </a:r>
          </a:p>
        </p:txBody>
      </p:sp>
      <p:sp>
        <p:nvSpPr>
          <p:cNvPr id="4" name="Slide Number Placeholder 3">
            <a:extLst>
              <a:ext uri="{FF2B5EF4-FFF2-40B4-BE49-F238E27FC236}">
                <a16:creationId xmlns:a16="http://schemas.microsoft.com/office/drawing/2014/main" id="{FAF74EC0-98FB-5E4B-824F-5F423F84697F}"/>
              </a:ext>
            </a:extLst>
          </p:cNvPr>
          <p:cNvSpPr>
            <a:spLocks noGrp="1"/>
          </p:cNvSpPr>
          <p:nvPr>
            <p:ph type="sldNum" sz="quarter" idx="11"/>
          </p:nvPr>
        </p:nvSpPr>
        <p:spPr/>
        <p:txBody>
          <a:bodyPr/>
          <a:lstStyle/>
          <a:p>
            <a:fld id="{59395FB3-9C97-154F-86B2-7E381B951268}" type="slidenum">
              <a:rPr lang="en-US" smtClean="0"/>
              <a:pPr/>
              <a:t>82</a:t>
            </a:fld>
            <a:endParaRPr lang="en-US" dirty="0"/>
          </a:p>
        </p:txBody>
      </p:sp>
    </p:spTree>
    <p:extLst>
      <p:ext uri="{BB962C8B-B14F-4D97-AF65-F5344CB8AC3E}">
        <p14:creationId xmlns:p14="http://schemas.microsoft.com/office/powerpoint/2010/main" val="25387598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4EDF3A-00F3-B243-91F6-6B113C618A3E}"/>
              </a:ext>
            </a:extLst>
          </p:cNvPr>
          <p:cNvPicPr>
            <a:picLocks noChangeAspect="1"/>
          </p:cNvPicPr>
          <p:nvPr/>
        </p:nvPicPr>
        <p:blipFill>
          <a:blip r:embed="rId3"/>
          <a:stretch>
            <a:fillRect/>
          </a:stretch>
        </p:blipFill>
        <p:spPr>
          <a:xfrm>
            <a:off x="0" y="2490952"/>
            <a:ext cx="9144000" cy="2422683"/>
          </a:xfrm>
          <a:prstGeom prst="rect">
            <a:avLst/>
          </a:prstGeom>
        </p:spPr>
      </p:pic>
      <p:sp>
        <p:nvSpPr>
          <p:cNvPr id="976898" name="Rectangle 2"/>
          <p:cNvSpPr>
            <a:spLocks noGrp="1" noChangeArrowheads="1"/>
          </p:cNvSpPr>
          <p:nvPr>
            <p:ph type="ctrTitle" idx="4294967295"/>
          </p:nvPr>
        </p:nvSpPr>
        <p:spPr>
          <a:xfrm>
            <a:off x="1177290" y="1954530"/>
            <a:ext cx="6450818" cy="1440180"/>
          </a:xfrm>
        </p:spPr>
        <p:txBody>
          <a:bodyPr/>
          <a:lstStyle/>
          <a:p>
            <a:r>
              <a:rPr lang="en-US" sz="2700" dirty="0"/>
              <a:t>Deploy</a:t>
            </a:r>
            <a:br>
              <a:rPr lang="en-US" dirty="0"/>
            </a:br>
            <a:br>
              <a:rPr lang="en-US" dirty="0"/>
            </a:br>
            <a:r>
              <a:rPr lang="en-US" sz="1500" i="1" dirty="0"/>
              <a:t>Lab 07 – Deploy</a:t>
            </a:r>
            <a:br>
              <a:rPr lang="en-US" sz="1500" i="1" dirty="0"/>
            </a:br>
            <a:br>
              <a:rPr lang="en-US" sz="1500" i="1" dirty="0"/>
            </a:br>
            <a:endParaRPr lang="en-US" sz="1500" i="1" dirty="0"/>
          </a:p>
        </p:txBody>
      </p:sp>
      <p:sp>
        <p:nvSpPr>
          <p:cNvPr id="2" name="Footer Placeholder 1">
            <a:extLst>
              <a:ext uri="{FF2B5EF4-FFF2-40B4-BE49-F238E27FC236}">
                <a16:creationId xmlns:a16="http://schemas.microsoft.com/office/drawing/2014/main" id="{2DD6DCDC-73DC-3447-83BD-B824F1F1544C}"/>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8D9DAB99-661C-2B45-ABA5-1395256B701D}"/>
              </a:ext>
            </a:extLst>
          </p:cNvPr>
          <p:cNvSpPr>
            <a:spLocks noGrp="1"/>
          </p:cNvSpPr>
          <p:nvPr>
            <p:ph type="sldNum" sz="quarter" idx="11"/>
          </p:nvPr>
        </p:nvSpPr>
        <p:spPr/>
        <p:txBody>
          <a:bodyPr/>
          <a:lstStyle/>
          <a:p>
            <a:fld id="{59395FB3-9C97-154F-86B2-7E381B951268}" type="slidenum">
              <a:rPr lang="en-US" smtClean="0"/>
              <a:pPr/>
              <a:t>83</a:t>
            </a:fld>
            <a:endParaRPr lang="en-US" dirty="0"/>
          </a:p>
        </p:txBody>
      </p:sp>
      <p:pic>
        <p:nvPicPr>
          <p:cNvPr id="5" name="Picture 4">
            <a:extLst>
              <a:ext uri="{FF2B5EF4-FFF2-40B4-BE49-F238E27FC236}">
                <a16:creationId xmlns:a16="http://schemas.microsoft.com/office/drawing/2014/main" id="{08222A9D-B3A3-7140-B27E-DE236CB3893B}"/>
              </a:ext>
            </a:extLst>
          </p:cNvPr>
          <p:cNvPicPr>
            <a:picLocks noChangeAspect="1"/>
          </p:cNvPicPr>
          <p:nvPr/>
        </p:nvPicPr>
        <p:blipFill>
          <a:blip r:embed="rId4"/>
          <a:stretch>
            <a:fillRect/>
          </a:stretch>
        </p:blipFill>
        <p:spPr>
          <a:xfrm>
            <a:off x="6430718" y="275606"/>
            <a:ext cx="2371919" cy="2741953"/>
          </a:xfrm>
          <a:prstGeom prst="rect">
            <a:avLst/>
          </a:prstGeom>
        </p:spPr>
      </p:pic>
    </p:spTree>
    <p:extLst>
      <p:ext uri="{BB962C8B-B14F-4D97-AF65-F5344CB8AC3E}">
        <p14:creationId xmlns:p14="http://schemas.microsoft.com/office/powerpoint/2010/main" val="127400146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DF2DB06-090D-DE4B-AE6B-0D1FC3BCEBAE}"/>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Title 11">
            <a:extLst>
              <a:ext uri="{FF2B5EF4-FFF2-40B4-BE49-F238E27FC236}">
                <a16:creationId xmlns:a16="http://schemas.microsoft.com/office/drawing/2014/main" id="{F63A1079-E700-F142-AECD-73ED93CE3DAC}"/>
              </a:ext>
            </a:extLst>
          </p:cNvPr>
          <p:cNvSpPr>
            <a:spLocks noGrp="1"/>
          </p:cNvSpPr>
          <p:nvPr>
            <p:ph type="title" idx="4294967295"/>
          </p:nvPr>
        </p:nvSpPr>
        <p:spPr>
          <a:xfrm>
            <a:off x="210312" y="201168"/>
            <a:ext cx="8683625" cy="479822"/>
          </a:xfrm>
        </p:spPr>
        <p:txBody>
          <a:bodyPr/>
          <a:lstStyle/>
          <a:p>
            <a:r>
              <a:rPr lang="en-US" dirty="0"/>
              <a:t>Deploy</a:t>
            </a:r>
            <a:br>
              <a:rPr lang="en-US" dirty="0"/>
            </a:br>
            <a:r>
              <a:rPr lang="en-US" sz="1800" dirty="0"/>
              <a:t>Watson Machine Learning: Deployment Spaces</a:t>
            </a:r>
            <a:br>
              <a:rPr lang="en-US" sz="1800" dirty="0"/>
            </a:br>
            <a:endParaRPr lang="en-US" sz="1800" dirty="0"/>
          </a:p>
        </p:txBody>
      </p:sp>
      <p:grpSp>
        <p:nvGrpSpPr>
          <p:cNvPr id="27" name="Group 26">
            <a:extLst>
              <a:ext uri="{FF2B5EF4-FFF2-40B4-BE49-F238E27FC236}">
                <a16:creationId xmlns:a16="http://schemas.microsoft.com/office/drawing/2014/main" id="{EADAE813-50AF-479F-BF5B-043110C3AB56}"/>
              </a:ext>
            </a:extLst>
          </p:cNvPr>
          <p:cNvGrpSpPr/>
          <p:nvPr/>
        </p:nvGrpSpPr>
        <p:grpSpPr>
          <a:xfrm>
            <a:off x="4226114" y="1400674"/>
            <a:ext cx="4558659" cy="2145907"/>
            <a:chOff x="5253818" y="1693393"/>
            <a:chExt cx="6078212" cy="2861209"/>
          </a:xfrm>
        </p:grpSpPr>
        <p:sp>
          <p:nvSpPr>
            <p:cNvPr id="4" name="Rectangle: Rounded Corners 3">
              <a:extLst>
                <a:ext uri="{FF2B5EF4-FFF2-40B4-BE49-F238E27FC236}">
                  <a16:creationId xmlns:a16="http://schemas.microsoft.com/office/drawing/2014/main" id="{7956D814-2EFE-4F7D-BAA7-21A9EA7726D4}"/>
                </a:ext>
              </a:extLst>
            </p:cNvPr>
            <p:cNvSpPr/>
            <p:nvPr/>
          </p:nvSpPr>
          <p:spPr bwMode="auto">
            <a:xfrm>
              <a:off x="5253818" y="1747822"/>
              <a:ext cx="2394857" cy="1556657"/>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9050">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b="1" dirty="0">
                  <a:solidFill>
                    <a:schemeClr val="tx1"/>
                  </a:solidFill>
                  <a:latin typeface="Arial" charset="0"/>
                  <a:cs typeface="Arial" charset="0"/>
                </a:rPr>
                <a:t>Watson Studio </a:t>
              </a:r>
            </a:p>
            <a:p>
              <a:pPr algn="ctr" defTabSz="685800" fontAlgn="base">
                <a:spcBef>
                  <a:spcPct val="0"/>
                </a:spcBef>
                <a:spcAft>
                  <a:spcPct val="0"/>
                </a:spcAft>
                <a:buClr>
                  <a:schemeClr val="tx2"/>
                </a:buClr>
              </a:pPr>
              <a:r>
                <a:rPr lang="en-US" b="1" dirty="0">
                  <a:solidFill>
                    <a:schemeClr val="tx1"/>
                  </a:solidFill>
                  <a:latin typeface="Arial" charset="0"/>
                  <a:cs typeface="Arial" charset="0"/>
                </a:rPr>
                <a:t>PROJECT</a:t>
              </a:r>
            </a:p>
            <a:p>
              <a:pPr algn="ctr" defTabSz="685800" fontAlgn="base">
                <a:spcBef>
                  <a:spcPct val="0"/>
                </a:spcBef>
                <a:spcAft>
                  <a:spcPct val="0"/>
                </a:spcAft>
                <a:buClr>
                  <a:schemeClr val="tx2"/>
                </a:buClr>
              </a:pPr>
              <a:endParaRPr lang="en-US"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b="1" dirty="0">
                <a:solidFill>
                  <a:schemeClr val="tx1"/>
                </a:solidFill>
                <a:latin typeface="Arial" charset="0"/>
                <a:cs typeface="Arial" charset="0"/>
              </a:endParaRPr>
            </a:p>
          </p:txBody>
        </p:sp>
        <p:sp>
          <p:nvSpPr>
            <p:cNvPr id="7" name="Oval 6">
              <a:extLst>
                <a:ext uri="{FF2B5EF4-FFF2-40B4-BE49-F238E27FC236}">
                  <a16:creationId xmlns:a16="http://schemas.microsoft.com/office/drawing/2014/main" id="{2A8E08C3-A5DC-4212-A422-6EA6713A6FE0}"/>
                </a:ext>
              </a:extLst>
            </p:cNvPr>
            <p:cNvSpPr/>
            <p:nvPr/>
          </p:nvSpPr>
          <p:spPr bwMode="auto">
            <a:xfrm>
              <a:off x="5961388" y="2498936"/>
              <a:ext cx="936171" cy="5442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050" dirty="0">
                  <a:solidFill>
                    <a:schemeClr val="tx1"/>
                  </a:solidFill>
                  <a:latin typeface="Arial" charset="0"/>
                  <a:cs typeface="Arial" charset="0"/>
                </a:rPr>
                <a:t>Asset</a:t>
              </a:r>
            </a:p>
          </p:txBody>
        </p:sp>
        <p:sp>
          <p:nvSpPr>
            <p:cNvPr id="8" name="Rectangle: Rounded Corners 7">
              <a:extLst>
                <a:ext uri="{FF2B5EF4-FFF2-40B4-BE49-F238E27FC236}">
                  <a16:creationId xmlns:a16="http://schemas.microsoft.com/office/drawing/2014/main" id="{A787EB8B-BDEF-4579-AAFE-86275A84842D}"/>
                </a:ext>
              </a:extLst>
            </p:cNvPr>
            <p:cNvSpPr/>
            <p:nvPr/>
          </p:nvSpPr>
          <p:spPr bwMode="auto">
            <a:xfrm>
              <a:off x="8084104" y="1693393"/>
              <a:ext cx="3243942" cy="2362199"/>
            </a:xfrm>
            <a:prstGeom prst="roundRect">
              <a:avLst/>
            </a:prstGeom>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ln w="19050">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b="1" dirty="0">
                  <a:solidFill>
                    <a:schemeClr val="tx1"/>
                  </a:solidFill>
                  <a:latin typeface="Arial" charset="0"/>
                  <a:cs typeface="Arial" charset="0"/>
                </a:rPr>
                <a:t>Watson Machine Learning </a:t>
              </a:r>
            </a:p>
            <a:p>
              <a:pPr algn="ctr" defTabSz="685800" fontAlgn="base">
                <a:spcBef>
                  <a:spcPct val="0"/>
                </a:spcBef>
                <a:spcAft>
                  <a:spcPct val="0"/>
                </a:spcAft>
                <a:buClr>
                  <a:schemeClr val="tx2"/>
                </a:buClr>
              </a:pPr>
              <a:r>
                <a:rPr lang="en-US" b="1" dirty="0">
                  <a:solidFill>
                    <a:schemeClr val="tx1"/>
                  </a:solidFill>
                  <a:latin typeface="Arial" charset="0"/>
                  <a:cs typeface="Arial" charset="0"/>
                </a:rPr>
                <a:t>DEPLOYMENT SPACE</a:t>
              </a:r>
            </a:p>
            <a:p>
              <a:pPr algn="ctr" defTabSz="685800" fontAlgn="base">
                <a:spcBef>
                  <a:spcPct val="0"/>
                </a:spcBef>
                <a:spcAft>
                  <a:spcPct val="0"/>
                </a:spcAft>
                <a:buClr>
                  <a:schemeClr val="tx2"/>
                </a:buClr>
              </a:pPr>
              <a:endParaRPr lang="en-US"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b="1" dirty="0">
                <a:solidFill>
                  <a:schemeClr val="tx1"/>
                </a:solidFill>
                <a:latin typeface="Arial" charset="0"/>
                <a:cs typeface="Arial" charset="0"/>
              </a:endParaRPr>
            </a:p>
            <a:p>
              <a:pPr algn="ctr" defTabSz="685800" fontAlgn="base">
                <a:spcBef>
                  <a:spcPct val="0"/>
                </a:spcBef>
                <a:spcAft>
                  <a:spcPct val="0"/>
                </a:spcAft>
                <a:buClr>
                  <a:schemeClr val="tx2"/>
                </a:buClr>
              </a:pPr>
              <a:endParaRPr lang="en-US" b="1" dirty="0">
                <a:solidFill>
                  <a:schemeClr val="tx1"/>
                </a:solidFill>
                <a:latin typeface="Arial" charset="0"/>
                <a:cs typeface="Arial" charset="0"/>
              </a:endParaRPr>
            </a:p>
          </p:txBody>
        </p:sp>
        <p:sp>
          <p:nvSpPr>
            <p:cNvPr id="9" name="Oval 8">
              <a:extLst>
                <a:ext uri="{FF2B5EF4-FFF2-40B4-BE49-F238E27FC236}">
                  <a16:creationId xmlns:a16="http://schemas.microsoft.com/office/drawing/2014/main" id="{ABF9275F-E882-45F1-99AE-B8F38A46D948}"/>
                </a:ext>
              </a:extLst>
            </p:cNvPr>
            <p:cNvSpPr/>
            <p:nvPr/>
          </p:nvSpPr>
          <p:spPr bwMode="auto">
            <a:xfrm>
              <a:off x="9270646" y="2509822"/>
              <a:ext cx="936171" cy="5442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050" dirty="0">
                  <a:solidFill>
                    <a:schemeClr val="tx1"/>
                  </a:solidFill>
                  <a:latin typeface="Arial" charset="0"/>
                  <a:cs typeface="Arial" charset="0"/>
                </a:rPr>
                <a:t>Asset</a:t>
              </a:r>
            </a:p>
          </p:txBody>
        </p:sp>
        <p:sp>
          <p:nvSpPr>
            <p:cNvPr id="6" name="Rectangle 5">
              <a:extLst>
                <a:ext uri="{FF2B5EF4-FFF2-40B4-BE49-F238E27FC236}">
                  <a16:creationId xmlns:a16="http://schemas.microsoft.com/office/drawing/2014/main" id="{805E3C9C-1172-49C6-A54D-38DF6C017FE3}"/>
                </a:ext>
              </a:extLst>
            </p:cNvPr>
            <p:cNvSpPr/>
            <p:nvPr/>
          </p:nvSpPr>
          <p:spPr bwMode="auto">
            <a:xfrm>
              <a:off x="8421561" y="3337136"/>
              <a:ext cx="1262743" cy="457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13" dirty="0">
                  <a:solidFill>
                    <a:schemeClr val="tx1"/>
                  </a:solidFill>
                </a:rPr>
                <a:t>Deployment</a:t>
              </a:r>
            </a:p>
          </p:txBody>
        </p:sp>
        <p:sp>
          <p:nvSpPr>
            <p:cNvPr id="11" name="Rectangle 10">
              <a:extLst>
                <a:ext uri="{FF2B5EF4-FFF2-40B4-BE49-F238E27FC236}">
                  <a16:creationId xmlns:a16="http://schemas.microsoft.com/office/drawing/2014/main" id="{A878A98B-4F54-49FF-992C-CA1D1765EDEF}"/>
                </a:ext>
              </a:extLst>
            </p:cNvPr>
            <p:cNvSpPr/>
            <p:nvPr/>
          </p:nvSpPr>
          <p:spPr bwMode="auto">
            <a:xfrm>
              <a:off x="9782276" y="3326250"/>
              <a:ext cx="1262743" cy="457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13" dirty="0">
                  <a:solidFill>
                    <a:schemeClr val="tx1"/>
                  </a:solidFill>
                </a:rPr>
                <a:t>Deployment</a:t>
              </a:r>
            </a:p>
          </p:txBody>
        </p:sp>
        <p:cxnSp>
          <p:nvCxnSpPr>
            <p:cNvPr id="13" name="Straight Arrow Connector 12">
              <a:extLst>
                <a:ext uri="{FF2B5EF4-FFF2-40B4-BE49-F238E27FC236}">
                  <a16:creationId xmlns:a16="http://schemas.microsoft.com/office/drawing/2014/main" id="{94032A1E-3B40-4C15-AE4A-F41DEA6C8508}"/>
                </a:ext>
              </a:extLst>
            </p:cNvPr>
            <p:cNvCxnSpPr>
              <a:cxnSpLocks/>
              <a:stCxn id="7" idx="6"/>
              <a:endCxn id="9" idx="2"/>
            </p:cNvCxnSpPr>
            <p:nvPr/>
          </p:nvCxnSpPr>
          <p:spPr bwMode="auto">
            <a:xfrm>
              <a:off x="6897559" y="2771079"/>
              <a:ext cx="2373087" cy="10886"/>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cxnSp>
          <p:nvCxnSpPr>
            <p:cNvPr id="16" name="Straight Arrow Connector 15">
              <a:extLst>
                <a:ext uri="{FF2B5EF4-FFF2-40B4-BE49-F238E27FC236}">
                  <a16:creationId xmlns:a16="http://schemas.microsoft.com/office/drawing/2014/main" id="{318883EB-32E9-46AD-B378-AB3BCF5733B1}"/>
                </a:ext>
              </a:extLst>
            </p:cNvPr>
            <p:cNvCxnSpPr>
              <a:cxnSpLocks/>
              <a:stCxn id="9" idx="5"/>
            </p:cNvCxnSpPr>
            <p:nvPr/>
          </p:nvCxnSpPr>
          <p:spPr bwMode="auto">
            <a:xfrm>
              <a:off x="10069718" y="2974399"/>
              <a:ext cx="147985" cy="330080"/>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cxnSp>
          <p:nvCxnSpPr>
            <p:cNvPr id="22" name="Straight Arrow Connector 21">
              <a:extLst>
                <a:ext uri="{FF2B5EF4-FFF2-40B4-BE49-F238E27FC236}">
                  <a16:creationId xmlns:a16="http://schemas.microsoft.com/office/drawing/2014/main" id="{0B5D5776-635C-44E1-BB2F-3F3FE475086C}"/>
                </a:ext>
              </a:extLst>
            </p:cNvPr>
            <p:cNvCxnSpPr>
              <a:cxnSpLocks/>
            </p:cNvCxnSpPr>
            <p:nvPr/>
          </p:nvCxnSpPr>
          <p:spPr bwMode="auto">
            <a:xfrm flipH="1">
              <a:off x="9346846" y="3017942"/>
              <a:ext cx="124157" cy="297423"/>
            </a:xfrm>
            <a:prstGeom prst="straightConnector1">
              <a:avLst/>
            </a:prstGeom>
            <a:solidFill>
              <a:srgbClr val="EAEAEA"/>
            </a:solidFill>
            <a:ln w="19050" cap="flat" cmpd="sng" algn="ctr">
              <a:solidFill>
                <a:srgbClr val="002060"/>
              </a:solidFill>
              <a:prstDash val="solid"/>
              <a:round/>
              <a:headEnd type="none" w="med" len="med"/>
              <a:tailEnd type="triangle" w="lg" len="med"/>
            </a:ln>
            <a:effectLst/>
          </p:spPr>
        </p:cxnSp>
        <p:sp>
          <p:nvSpPr>
            <p:cNvPr id="25" name="TextBox 24">
              <a:extLst>
                <a:ext uri="{FF2B5EF4-FFF2-40B4-BE49-F238E27FC236}">
                  <a16:creationId xmlns:a16="http://schemas.microsoft.com/office/drawing/2014/main" id="{798B899D-AE88-42AE-B83B-71130ECB26E7}"/>
                </a:ext>
              </a:extLst>
            </p:cNvPr>
            <p:cNvSpPr txBox="1"/>
            <p:nvPr/>
          </p:nvSpPr>
          <p:spPr>
            <a:xfrm>
              <a:off x="5344886" y="3428999"/>
              <a:ext cx="2264229" cy="330945"/>
            </a:xfrm>
            <a:prstGeom prst="rect">
              <a:avLst/>
            </a:prstGeom>
            <a:noFill/>
          </p:spPr>
          <p:txBody>
            <a:bodyPr wrap="square" rtlCol="0">
              <a:spAutoFit/>
            </a:bodyPr>
            <a:lstStyle/>
            <a:p>
              <a:r>
                <a:rPr lang="en-US" sz="1013" dirty="0"/>
                <a:t>Prepare data and train</a:t>
              </a:r>
            </a:p>
          </p:txBody>
        </p:sp>
        <p:sp>
          <p:nvSpPr>
            <p:cNvPr id="26" name="TextBox 25">
              <a:extLst>
                <a:ext uri="{FF2B5EF4-FFF2-40B4-BE49-F238E27FC236}">
                  <a16:creationId xmlns:a16="http://schemas.microsoft.com/office/drawing/2014/main" id="{E60D65BC-1DF9-4A08-AD98-76728BDB5767}"/>
                </a:ext>
              </a:extLst>
            </p:cNvPr>
            <p:cNvSpPr txBox="1"/>
            <p:nvPr/>
          </p:nvSpPr>
          <p:spPr>
            <a:xfrm>
              <a:off x="8186058" y="4223657"/>
              <a:ext cx="3145972" cy="330945"/>
            </a:xfrm>
            <a:prstGeom prst="rect">
              <a:avLst/>
            </a:prstGeom>
            <a:noFill/>
          </p:spPr>
          <p:txBody>
            <a:bodyPr wrap="square" rtlCol="0">
              <a:spAutoFit/>
            </a:bodyPr>
            <a:lstStyle/>
            <a:p>
              <a:r>
                <a:rPr lang="en-US" sz="1013" dirty="0"/>
                <a:t>Configure, test, deploy and monitor</a:t>
              </a:r>
            </a:p>
          </p:txBody>
        </p:sp>
      </p:grpSp>
      <p:sp>
        <p:nvSpPr>
          <p:cNvPr id="28" name="Rectangle 27">
            <a:extLst>
              <a:ext uri="{FF2B5EF4-FFF2-40B4-BE49-F238E27FC236}">
                <a16:creationId xmlns:a16="http://schemas.microsoft.com/office/drawing/2014/main" id="{C7CC68B2-8D9A-4C1B-A13A-422242203FE8}"/>
              </a:ext>
            </a:extLst>
          </p:cNvPr>
          <p:cNvSpPr/>
          <p:nvPr/>
        </p:nvSpPr>
        <p:spPr>
          <a:xfrm>
            <a:off x="362214" y="1097280"/>
            <a:ext cx="3811368" cy="1651734"/>
          </a:xfrm>
          <a:prstGeom prst="rect">
            <a:avLst/>
          </a:prstGeom>
        </p:spPr>
        <p:txBody>
          <a:bodyPr wrap="square">
            <a:spAutoFit/>
          </a:bodyPr>
          <a:lstStyle/>
          <a:p>
            <a:pPr>
              <a:spcBef>
                <a:spcPts val="450"/>
              </a:spcBef>
              <a:spcAft>
                <a:spcPts val="450"/>
              </a:spcAft>
            </a:pPr>
            <a:r>
              <a:rPr lang="en-US" dirty="0"/>
              <a:t>A </a:t>
            </a:r>
            <a:r>
              <a:rPr lang="en-US" b="1" dirty="0"/>
              <a:t>Deployment Space </a:t>
            </a:r>
            <a:r>
              <a:rPr lang="en-US" dirty="0"/>
              <a:t>is where you can:</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t>Promote and save models</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t>Create the deployments from the models</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t>Find the information you need to score the model and get a prediction back</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t>Embed the deployment in an app so you can interact with it programmatically</a:t>
            </a:r>
            <a:endParaRPr lang="en-US" sz="1013" b="1" dirty="0"/>
          </a:p>
        </p:txBody>
      </p:sp>
      <p:pic>
        <p:nvPicPr>
          <p:cNvPr id="1028" name="Picture 4" descr="C:\Users\BURTVI~1\AppData\Local\Temp\SNAGHTML7000150a.PNG">
            <a:extLst>
              <a:ext uri="{FF2B5EF4-FFF2-40B4-BE49-F238E27FC236}">
                <a16:creationId xmlns:a16="http://schemas.microsoft.com/office/drawing/2014/main" id="{14A081B6-7062-41BB-87A4-C6F891F09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05" y="2879479"/>
            <a:ext cx="3401296" cy="15388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BURTVI~1\AppData\Local\Temp\SNAGHTML70028742.PNG">
            <a:extLst>
              <a:ext uri="{FF2B5EF4-FFF2-40B4-BE49-F238E27FC236}">
                <a16:creationId xmlns:a16="http://schemas.microsoft.com/office/drawing/2014/main" id="{3765469B-68BE-47DC-9329-9D5D91305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4761" y="3298372"/>
            <a:ext cx="2716640" cy="14580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E0266F8-8130-4C5D-9F64-625075845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5387" y="89806"/>
            <a:ext cx="479821" cy="479821"/>
          </a:xfrm>
          <a:prstGeom prst="rect">
            <a:avLst/>
          </a:prstGeom>
        </p:spPr>
      </p:pic>
      <p:sp>
        <p:nvSpPr>
          <p:cNvPr id="2" name="Footer Placeholder 1">
            <a:extLst>
              <a:ext uri="{FF2B5EF4-FFF2-40B4-BE49-F238E27FC236}">
                <a16:creationId xmlns:a16="http://schemas.microsoft.com/office/drawing/2014/main" id="{A4BE198A-9FD8-A547-B89D-A8E74154EE18}"/>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1CBEB9A6-A09E-734E-B7AF-4943B1D3BBA1}"/>
              </a:ext>
            </a:extLst>
          </p:cNvPr>
          <p:cNvSpPr>
            <a:spLocks noGrp="1"/>
          </p:cNvSpPr>
          <p:nvPr>
            <p:ph type="sldNum" sz="quarter" idx="11"/>
          </p:nvPr>
        </p:nvSpPr>
        <p:spPr/>
        <p:txBody>
          <a:bodyPr/>
          <a:lstStyle/>
          <a:p>
            <a:fld id="{59395FB3-9C97-154F-86B2-7E381B951268}" type="slidenum">
              <a:rPr lang="en-US" smtClean="0"/>
              <a:pPr/>
              <a:t>84</a:t>
            </a:fld>
            <a:endParaRPr lang="en-US" dirty="0"/>
          </a:p>
        </p:txBody>
      </p:sp>
    </p:spTree>
    <p:extLst>
      <p:ext uri="{BB962C8B-B14F-4D97-AF65-F5344CB8AC3E}">
        <p14:creationId xmlns:p14="http://schemas.microsoft.com/office/powerpoint/2010/main" val="27097234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07644B7-D30F-9A43-96E3-7E852993C5E4}"/>
              </a:ext>
            </a:extLst>
          </p:cNvPr>
          <p:cNvSpPr/>
          <p:nvPr/>
        </p:nvSpPr>
        <p:spPr bwMode="auto">
          <a:xfrm>
            <a:off x="205741"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Title 11">
            <a:extLst>
              <a:ext uri="{FF2B5EF4-FFF2-40B4-BE49-F238E27FC236}">
                <a16:creationId xmlns:a16="http://schemas.microsoft.com/office/drawing/2014/main" id="{F63A1079-E700-F142-AECD-73ED93CE3DAC}"/>
              </a:ext>
            </a:extLst>
          </p:cNvPr>
          <p:cNvSpPr>
            <a:spLocks noGrp="1"/>
          </p:cNvSpPr>
          <p:nvPr>
            <p:ph type="title" idx="4294967295"/>
          </p:nvPr>
        </p:nvSpPr>
        <p:spPr>
          <a:xfrm>
            <a:off x="210312" y="201168"/>
            <a:ext cx="8683625" cy="479822"/>
          </a:xfrm>
        </p:spPr>
        <p:txBody>
          <a:bodyPr/>
          <a:lstStyle/>
          <a:p>
            <a:r>
              <a:rPr lang="en-US" dirty="0"/>
              <a:t>Deploy</a:t>
            </a:r>
            <a:br>
              <a:rPr lang="en-US" dirty="0"/>
            </a:br>
            <a:r>
              <a:rPr lang="en-US" sz="1800" dirty="0"/>
              <a:t>Watson Machine Learning: Deployments</a:t>
            </a:r>
            <a:br>
              <a:rPr lang="en-US" sz="1800" dirty="0"/>
            </a:br>
            <a:endParaRPr lang="en-US" sz="1800" dirty="0"/>
          </a:p>
        </p:txBody>
      </p:sp>
      <p:sp>
        <p:nvSpPr>
          <p:cNvPr id="29" name="Rectangle 28">
            <a:extLst>
              <a:ext uri="{FF2B5EF4-FFF2-40B4-BE49-F238E27FC236}">
                <a16:creationId xmlns:a16="http://schemas.microsoft.com/office/drawing/2014/main" id="{2A39C929-FB69-40AE-B11B-DB30DD8CD7AD}"/>
              </a:ext>
            </a:extLst>
          </p:cNvPr>
          <p:cNvSpPr/>
          <p:nvPr/>
        </p:nvSpPr>
        <p:spPr>
          <a:xfrm>
            <a:off x="365760" y="1097280"/>
            <a:ext cx="8470879" cy="3302892"/>
          </a:xfrm>
          <a:prstGeom prst="rect">
            <a:avLst/>
          </a:prstGeom>
        </p:spPr>
        <p:txBody>
          <a:bodyPr wrap="square">
            <a:spAutoFit/>
          </a:bodyPr>
          <a:lstStyle/>
          <a:p>
            <a:pPr>
              <a:spcBef>
                <a:spcPts val="450"/>
              </a:spcBef>
              <a:spcAft>
                <a:spcPts val="450"/>
              </a:spcAft>
            </a:pPr>
            <a:r>
              <a:rPr lang="en-US" dirty="0"/>
              <a:t>A </a:t>
            </a:r>
            <a:r>
              <a:rPr lang="en-US" b="1" dirty="0"/>
              <a:t>Deployment </a:t>
            </a:r>
            <a:r>
              <a:rPr lang="en-US" dirty="0"/>
              <a:t>is the last stage of the model development work. It means you put the model into production so that you can pass data to the model and return a score (or prediction).</a:t>
            </a:r>
          </a:p>
          <a:p>
            <a:pPr>
              <a:spcBef>
                <a:spcPts val="450"/>
              </a:spcBef>
              <a:spcAft>
                <a:spcPts val="450"/>
              </a:spcAft>
            </a:pPr>
            <a:r>
              <a:rPr lang="en-US" dirty="0"/>
              <a:t>After deploying a model, you can access the model </a:t>
            </a:r>
            <a:r>
              <a:rPr lang="en-US" i="1" dirty="0"/>
              <a:t>endpoint</a:t>
            </a:r>
            <a:r>
              <a:rPr lang="en-US" dirty="0"/>
              <a:t>, which you will need to make the model available for wider use in applications.</a:t>
            </a:r>
          </a:p>
          <a:p>
            <a:pPr>
              <a:spcBef>
                <a:spcPts val="450"/>
              </a:spcBef>
              <a:spcAft>
                <a:spcPts val="450"/>
              </a:spcAft>
            </a:pPr>
            <a:r>
              <a:rPr lang="en-US" dirty="0"/>
              <a:t>There are three type of WML deployments:</a:t>
            </a:r>
          </a:p>
          <a:p>
            <a:pPr marL="214313" indent="-214313">
              <a:spcBef>
                <a:spcPts val="450"/>
              </a:spcBef>
              <a:spcAft>
                <a:spcPts val="450"/>
              </a:spcAft>
              <a:buFont typeface="Arial" panose="020B0604020202020204" pitchFamily="34" charset="0"/>
              <a:buChar char="•"/>
            </a:pPr>
            <a:r>
              <a:rPr lang="en-US" b="1" dirty="0">
                <a:solidFill>
                  <a:schemeClr val="accent1">
                    <a:lumMod val="50000"/>
                  </a:schemeClr>
                </a:solidFill>
              </a:rPr>
              <a:t>Online – </a:t>
            </a:r>
            <a:r>
              <a:rPr lang="en-US" dirty="0"/>
              <a:t>Provides an API endpoint needed to access the deployment programmatically to use in an application. Code snippets are provided in a variety of programming languages that illustrate how to access the deployment.</a:t>
            </a:r>
            <a:endParaRPr lang="en-US" b="1" dirty="0">
              <a:solidFill>
                <a:schemeClr val="accent1">
                  <a:lumMod val="50000"/>
                </a:schemeClr>
              </a:solidFill>
            </a:endParaRPr>
          </a:p>
          <a:p>
            <a:pPr marL="214313" indent="-214313">
              <a:spcBef>
                <a:spcPts val="450"/>
              </a:spcBef>
              <a:spcAft>
                <a:spcPts val="450"/>
              </a:spcAft>
              <a:buFont typeface="Arial" panose="020B0604020202020204" pitchFamily="34" charset="0"/>
              <a:buChar char="•"/>
            </a:pPr>
            <a:r>
              <a:rPr lang="en-US" b="1" dirty="0">
                <a:solidFill>
                  <a:schemeClr val="accent1">
                    <a:lumMod val="50000"/>
                  </a:schemeClr>
                </a:solidFill>
              </a:rPr>
              <a:t>Batch – </a:t>
            </a:r>
            <a:r>
              <a:rPr lang="en-US" dirty="0"/>
              <a:t>Processes input data from a file and writes the output to a file. </a:t>
            </a:r>
            <a:endParaRPr lang="en-US" b="1" dirty="0">
              <a:solidFill>
                <a:schemeClr val="accent1">
                  <a:lumMod val="50000"/>
                </a:schemeClr>
              </a:solidFill>
            </a:endParaRPr>
          </a:p>
          <a:p>
            <a:pPr marL="214313" indent="-214313">
              <a:spcBef>
                <a:spcPts val="450"/>
              </a:spcBef>
              <a:spcAft>
                <a:spcPts val="450"/>
              </a:spcAft>
              <a:buFont typeface="Arial" panose="020B0604020202020204" pitchFamily="34" charset="0"/>
              <a:buChar char="•"/>
            </a:pPr>
            <a:r>
              <a:rPr lang="en-US" b="1" dirty="0">
                <a:solidFill>
                  <a:schemeClr val="accent1">
                    <a:lumMod val="50000"/>
                  </a:schemeClr>
                </a:solidFill>
              </a:rPr>
              <a:t>Virtual </a:t>
            </a:r>
            <a:r>
              <a:rPr lang="en-US" sz="1013" b="1" dirty="0">
                <a:solidFill>
                  <a:schemeClr val="accent1">
                    <a:lumMod val="50000"/>
                  </a:schemeClr>
                </a:solidFill>
              </a:rPr>
              <a:t>– </a:t>
            </a:r>
            <a:r>
              <a:rPr lang="en-US" dirty="0"/>
              <a:t>For models downloaded into WML from different frameworks other than those built on the CPD platform.</a:t>
            </a:r>
          </a:p>
          <a:p>
            <a:pPr marL="214313" indent="-214313">
              <a:spcBef>
                <a:spcPts val="450"/>
              </a:spcBef>
              <a:spcAft>
                <a:spcPts val="450"/>
              </a:spcAft>
              <a:buFont typeface="Arial" panose="020B0604020202020204" pitchFamily="34" charset="0"/>
              <a:buChar char="•"/>
            </a:pPr>
            <a:endParaRPr lang="en-US" sz="1013" b="1" dirty="0">
              <a:solidFill>
                <a:schemeClr val="accent1">
                  <a:lumMod val="50000"/>
                </a:schemeClr>
              </a:solidFill>
            </a:endParaRPr>
          </a:p>
        </p:txBody>
      </p:sp>
      <p:sp>
        <p:nvSpPr>
          <p:cNvPr id="2" name="Footer Placeholder 1">
            <a:extLst>
              <a:ext uri="{FF2B5EF4-FFF2-40B4-BE49-F238E27FC236}">
                <a16:creationId xmlns:a16="http://schemas.microsoft.com/office/drawing/2014/main" id="{7BBE44E2-CA4A-2747-B90B-4757994C0BCD}"/>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8E121A35-DA3A-BB47-9B4E-96D6EDA11D8A}"/>
              </a:ext>
            </a:extLst>
          </p:cNvPr>
          <p:cNvSpPr>
            <a:spLocks noGrp="1"/>
          </p:cNvSpPr>
          <p:nvPr>
            <p:ph type="sldNum" sz="quarter" idx="11"/>
          </p:nvPr>
        </p:nvSpPr>
        <p:spPr/>
        <p:txBody>
          <a:bodyPr/>
          <a:lstStyle/>
          <a:p>
            <a:fld id="{59395FB3-9C97-154F-86B2-7E381B951268}" type="slidenum">
              <a:rPr lang="en-US" smtClean="0"/>
              <a:pPr/>
              <a:t>85</a:t>
            </a:fld>
            <a:endParaRPr lang="en-US" dirty="0"/>
          </a:p>
        </p:txBody>
      </p:sp>
      <p:pic>
        <p:nvPicPr>
          <p:cNvPr id="8" name="Picture 7">
            <a:extLst>
              <a:ext uri="{FF2B5EF4-FFF2-40B4-BE49-F238E27FC236}">
                <a16:creationId xmlns:a16="http://schemas.microsoft.com/office/drawing/2014/main" id="{8C8B7400-E11D-DA4D-9C65-94C111F58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5387" y="89806"/>
            <a:ext cx="479821" cy="479821"/>
          </a:xfrm>
          <a:prstGeom prst="rect">
            <a:avLst/>
          </a:prstGeom>
        </p:spPr>
      </p:pic>
    </p:spTree>
    <p:extLst>
      <p:ext uri="{BB962C8B-B14F-4D97-AF65-F5344CB8AC3E}">
        <p14:creationId xmlns:p14="http://schemas.microsoft.com/office/powerpoint/2010/main" val="1303786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63A1079-E700-F142-AECD-73ED93CE3DAC}"/>
              </a:ext>
            </a:extLst>
          </p:cNvPr>
          <p:cNvSpPr>
            <a:spLocks noGrp="1"/>
          </p:cNvSpPr>
          <p:nvPr>
            <p:ph type="title" idx="4294967295"/>
          </p:nvPr>
        </p:nvSpPr>
        <p:spPr>
          <a:xfrm>
            <a:off x="210312" y="201168"/>
            <a:ext cx="8683625" cy="479822"/>
          </a:xfrm>
        </p:spPr>
        <p:txBody>
          <a:bodyPr/>
          <a:lstStyle/>
          <a:p>
            <a:r>
              <a:rPr lang="en-US" dirty="0"/>
              <a:t>Deploy </a:t>
            </a:r>
            <a:br>
              <a:rPr lang="en-US" dirty="0"/>
            </a:br>
            <a:r>
              <a:rPr lang="en-US" sz="1800" dirty="0"/>
              <a:t>Watson Machine Learning: Supported Frameworks for deployments</a:t>
            </a:r>
            <a:br>
              <a:rPr lang="en-US" sz="1800" dirty="0"/>
            </a:br>
            <a:endParaRPr lang="en-US" sz="1800" dirty="0"/>
          </a:p>
        </p:txBody>
      </p:sp>
      <p:pic>
        <p:nvPicPr>
          <p:cNvPr id="5" name="Picture 4">
            <a:extLst>
              <a:ext uri="{FF2B5EF4-FFF2-40B4-BE49-F238E27FC236}">
                <a16:creationId xmlns:a16="http://schemas.microsoft.com/office/drawing/2014/main" id="{2A12DCE3-623D-44FE-A123-A98C8B69F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5387" y="89806"/>
            <a:ext cx="479821" cy="479821"/>
          </a:xfrm>
          <a:prstGeom prst="rect">
            <a:avLst/>
          </a:prstGeom>
        </p:spPr>
      </p:pic>
      <p:graphicFrame>
        <p:nvGraphicFramePr>
          <p:cNvPr id="10" name="Table 3">
            <a:extLst>
              <a:ext uri="{FF2B5EF4-FFF2-40B4-BE49-F238E27FC236}">
                <a16:creationId xmlns:a16="http://schemas.microsoft.com/office/drawing/2014/main" id="{294D1233-9187-4527-AE58-CCF9A1C1C397}"/>
              </a:ext>
            </a:extLst>
          </p:cNvPr>
          <p:cNvGraphicFramePr>
            <a:graphicFrameLocks noGrp="1"/>
          </p:cNvGraphicFramePr>
          <p:nvPr>
            <p:extLst>
              <p:ext uri="{D42A27DB-BD31-4B8C-83A1-F6EECF244321}">
                <p14:modId xmlns:p14="http://schemas.microsoft.com/office/powerpoint/2010/main" val="2310641006"/>
              </p:ext>
            </p:extLst>
          </p:nvPr>
        </p:nvGraphicFramePr>
        <p:xfrm>
          <a:off x="242953" y="1367511"/>
          <a:ext cx="3929477" cy="2743200"/>
        </p:xfrm>
        <a:graphic>
          <a:graphicData uri="http://schemas.openxmlformats.org/drawingml/2006/table">
            <a:tbl>
              <a:tblPr firstRow="1" bandRow="1">
                <a:tableStyleId>{21E4AEA4-8DFA-4A89-87EB-49C32662AFE0}</a:tableStyleId>
              </a:tblPr>
              <a:tblGrid>
                <a:gridCol w="1699056">
                  <a:extLst>
                    <a:ext uri="{9D8B030D-6E8A-4147-A177-3AD203B41FA5}">
                      <a16:colId xmlns:a16="http://schemas.microsoft.com/office/drawing/2014/main" val="168105544"/>
                    </a:ext>
                  </a:extLst>
                </a:gridCol>
                <a:gridCol w="2230421">
                  <a:extLst>
                    <a:ext uri="{9D8B030D-6E8A-4147-A177-3AD203B41FA5}">
                      <a16:colId xmlns:a16="http://schemas.microsoft.com/office/drawing/2014/main" val="1202354780"/>
                    </a:ext>
                  </a:extLst>
                </a:gridCol>
              </a:tblGrid>
              <a:tr h="297180">
                <a:tc>
                  <a:txBody>
                    <a:bodyPr/>
                    <a:lstStyle/>
                    <a:p>
                      <a:r>
                        <a:rPr lang="en-US" sz="1800" dirty="0"/>
                        <a:t>Framework</a:t>
                      </a:r>
                    </a:p>
                  </a:txBody>
                  <a:tcPr marL="68580" marR="68580" marT="34290" marB="34290"/>
                </a:tc>
                <a:tc>
                  <a:txBody>
                    <a:bodyPr/>
                    <a:lstStyle/>
                    <a:p>
                      <a:r>
                        <a:rPr lang="en-US" sz="1800" dirty="0"/>
                        <a:t>Version</a:t>
                      </a:r>
                    </a:p>
                  </a:txBody>
                  <a:tcPr marL="68580" marR="68580" marT="34290" marB="34290"/>
                </a:tc>
                <a:extLst>
                  <a:ext uri="{0D108BD9-81ED-4DB2-BD59-A6C34878D82A}">
                    <a16:rowId xmlns:a16="http://schemas.microsoft.com/office/drawing/2014/main" val="141716021"/>
                  </a:ext>
                </a:extLst>
              </a:tr>
              <a:tr h="297180">
                <a:tc>
                  <a:txBody>
                    <a:bodyPr/>
                    <a:lstStyle/>
                    <a:p>
                      <a:r>
                        <a:rPr lang="en-US" sz="1800" dirty="0">
                          <a:solidFill>
                            <a:schemeClr val="tx1"/>
                          </a:solidFill>
                        </a:rPr>
                        <a:t>Spark</a:t>
                      </a:r>
                    </a:p>
                  </a:txBody>
                  <a:tcPr marL="68580" marR="68580" marT="34290" marB="34290" anchor="ctr"/>
                </a:tc>
                <a:tc>
                  <a:txBody>
                    <a:bodyPr/>
                    <a:lstStyle/>
                    <a:p>
                      <a:r>
                        <a:rPr lang="en-US" sz="1800" dirty="0">
                          <a:solidFill>
                            <a:schemeClr val="tx1"/>
                          </a:solidFill>
                        </a:rPr>
                        <a:t>2.3, 2.4</a:t>
                      </a:r>
                    </a:p>
                  </a:txBody>
                  <a:tcPr marL="68580" marR="68580" marT="34290" marB="34290" anchor="ctr"/>
                </a:tc>
                <a:extLst>
                  <a:ext uri="{0D108BD9-81ED-4DB2-BD59-A6C34878D82A}">
                    <a16:rowId xmlns:a16="http://schemas.microsoft.com/office/drawing/2014/main" val="806295365"/>
                  </a:ext>
                </a:extLst>
              </a:tr>
              <a:tr h="297180">
                <a:tc>
                  <a:txBody>
                    <a:bodyPr/>
                    <a:lstStyle/>
                    <a:p>
                      <a:r>
                        <a:rPr lang="en-US" sz="1800" dirty="0">
                          <a:solidFill>
                            <a:schemeClr val="tx1"/>
                          </a:solidFill>
                        </a:rPr>
                        <a:t>PMML</a:t>
                      </a:r>
                    </a:p>
                  </a:txBody>
                  <a:tcPr marL="68580" marR="68580" marT="34290" marB="34290" anchor="ctr"/>
                </a:tc>
                <a:tc>
                  <a:txBody>
                    <a:bodyPr/>
                    <a:lstStyle/>
                    <a:p>
                      <a:r>
                        <a:rPr lang="en-US" sz="1800" dirty="0">
                          <a:solidFill>
                            <a:schemeClr val="tx1"/>
                          </a:solidFill>
                        </a:rPr>
                        <a:t>3.0 to 4.3</a:t>
                      </a:r>
                    </a:p>
                  </a:txBody>
                  <a:tcPr marL="68580" marR="68580" marT="34290" marB="34290" anchor="ctr"/>
                </a:tc>
                <a:extLst>
                  <a:ext uri="{0D108BD9-81ED-4DB2-BD59-A6C34878D82A}">
                    <a16:rowId xmlns:a16="http://schemas.microsoft.com/office/drawing/2014/main" val="1004071722"/>
                  </a:ext>
                </a:extLst>
              </a:tr>
              <a:tr h="297180">
                <a:tc>
                  <a:txBody>
                    <a:bodyPr/>
                    <a:lstStyle/>
                    <a:p>
                      <a:r>
                        <a:rPr lang="en-US" sz="1800" dirty="0">
                          <a:solidFill>
                            <a:schemeClr val="tx1"/>
                          </a:solidFill>
                        </a:rPr>
                        <a:t>Hybrid/AutoML</a:t>
                      </a:r>
                    </a:p>
                  </a:txBody>
                  <a:tcPr marL="68580" marR="68580" marT="34290" marB="34290" anchor="ctr"/>
                </a:tc>
                <a:tc>
                  <a:txBody>
                    <a:bodyPr/>
                    <a:lstStyle/>
                    <a:p>
                      <a:r>
                        <a:rPr lang="en-US" sz="1800" dirty="0">
                          <a:solidFill>
                            <a:schemeClr val="tx1"/>
                          </a:solidFill>
                        </a:rPr>
                        <a:t>0.1</a:t>
                      </a:r>
                    </a:p>
                  </a:txBody>
                  <a:tcPr marL="68580" marR="68580" marT="34290" marB="34290" anchor="ctr"/>
                </a:tc>
                <a:extLst>
                  <a:ext uri="{0D108BD9-81ED-4DB2-BD59-A6C34878D82A}">
                    <a16:rowId xmlns:a16="http://schemas.microsoft.com/office/drawing/2014/main" val="1792220271"/>
                  </a:ext>
                </a:extLst>
              </a:tr>
              <a:tr h="297180">
                <a:tc>
                  <a:txBody>
                    <a:bodyPr/>
                    <a:lstStyle/>
                    <a:p>
                      <a:r>
                        <a:rPr lang="en-US" sz="1800" dirty="0">
                          <a:solidFill>
                            <a:schemeClr val="tx1"/>
                          </a:solidFill>
                        </a:rPr>
                        <a:t>SPSS</a:t>
                      </a:r>
                    </a:p>
                  </a:txBody>
                  <a:tcPr marL="68580" marR="68580" marT="34290" marB="34290" anchor="ctr"/>
                </a:tc>
                <a:tc>
                  <a:txBody>
                    <a:bodyPr/>
                    <a:lstStyle/>
                    <a:p>
                      <a:r>
                        <a:rPr lang="en-US" sz="1800" dirty="0">
                          <a:solidFill>
                            <a:schemeClr val="tx1"/>
                          </a:solidFill>
                        </a:rPr>
                        <a:t>17.1, 18.1, 18.2</a:t>
                      </a:r>
                    </a:p>
                  </a:txBody>
                  <a:tcPr marL="68580" marR="68580" marT="34290" marB="34290" anchor="ctr"/>
                </a:tc>
                <a:extLst>
                  <a:ext uri="{0D108BD9-81ED-4DB2-BD59-A6C34878D82A}">
                    <a16:rowId xmlns:a16="http://schemas.microsoft.com/office/drawing/2014/main" val="743405863"/>
                  </a:ext>
                </a:extLst>
              </a:tr>
              <a:tr h="297180">
                <a:tc>
                  <a:txBody>
                    <a:bodyPr/>
                    <a:lstStyle/>
                    <a:p>
                      <a:r>
                        <a:rPr lang="en-US" sz="1800" dirty="0">
                          <a:solidFill>
                            <a:schemeClr val="tx1"/>
                          </a:solidFill>
                        </a:rPr>
                        <a:t>Scikit-learn</a:t>
                      </a:r>
                    </a:p>
                  </a:txBody>
                  <a:tcPr marL="68580" marR="68580" marT="34290" marB="34290" anchor="ctr"/>
                </a:tc>
                <a:tc>
                  <a:txBody>
                    <a:bodyPr/>
                    <a:lstStyle/>
                    <a:p>
                      <a:r>
                        <a:rPr lang="en-US" sz="1800" dirty="0">
                          <a:solidFill>
                            <a:schemeClr val="tx1"/>
                          </a:solidFill>
                        </a:rPr>
                        <a:t>0.20, 0.22</a:t>
                      </a:r>
                    </a:p>
                  </a:txBody>
                  <a:tcPr marL="68580" marR="68580" marT="34290" marB="34290" anchor="ctr"/>
                </a:tc>
                <a:extLst>
                  <a:ext uri="{0D108BD9-81ED-4DB2-BD59-A6C34878D82A}">
                    <a16:rowId xmlns:a16="http://schemas.microsoft.com/office/drawing/2014/main" val="2251472289"/>
                  </a:ext>
                </a:extLst>
              </a:tr>
              <a:tr h="297180">
                <a:tc>
                  <a:txBody>
                    <a:bodyPr/>
                    <a:lstStyle/>
                    <a:p>
                      <a:r>
                        <a:rPr lang="en-US" sz="1800" dirty="0">
                          <a:solidFill>
                            <a:schemeClr val="tx1"/>
                          </a:solidFill>
                        </a:rPr>
                        <a:t>XGBoost 0.82</a:t>
                      </a:r>
                    </a:p>
                  </a:txBody>
                  <a:tcPr marL="68580" marR="68580" marT="34290" marB="34290" anchor="ctr"/>
                </a:tc>
                <a:tc>
                  <a:txBody>
                    <a:bodyPr/>
                    <a:lstStyle/>
                    <a:p>
                      <a:r>
                        <a:rPr lang="en-US" sz="1800" dirty="0">
                          <a:solidFill>
                            <a:schemeClr val="tx1"/>
                          </a:solidFill>
                        </a:rPr>
                        <a:t>xgboost_0.82</a:t>
                      </a:r>
                    </a:p>
                  </a:txBody>
                  <a:tcPr marL="68580" marR="68580" marT="34290" marB="34290" anchor="ctr"/>
                </a:tc>
                <a:extLst>
                  <a:ext uri="{0D108BD9-81ED-4DB2-BD59-A6C34878D82A}">
                    <a16:rowId xmlns:a16="http://schemas.microsoft.com/office/drawing/2014/main" val="1273958771"/>
                  </a:ext>
                </a:extLst>
              </a:tr>
              <a:tr h="297180">
                <a:tc>
                  <a:txBody>
                    <a:bodyPr/>
                    <a:lstStyle/>
                    <a:p>
                      <a:r>
                        <a:rPr lang="en-US" sz="1800" dirty="0">
                          <a:solidFill>
                            <a:schemeClr val="tx1"/>
                          </a:solidFill>
                        </a:rPr>
                        <a:t>XGBoost 0.90</a:t>
                      </a:r>
                    </a:p>
                  </a:txBody>
                  <a:tcPr marL="68580" marR="68580" marT="34290" marB="34290" anchor="ctr"/>
                </a:tc>
                <a:tc>
                  <a:txBody>
                    <a:bodyPr/>
                    <a:lstStyle/>
                    <a:p>
                      <a:r>
                        <a:rPr lang="en-US" sz="1800" dirty="0">
                          <a:solidFill>
                            <a:schemeClr val="tx1"/>
                          </a:solidFill>
                        </a:rPr>
                        <a:t>xgboost_0.90</a:t>
                      </a:r>
                    </a:p>
                  </a:txBody>
                  <a:tcPr marL="68580" marR="68580" marT="34290" marB="34290" anchor="ctr"/>
                </a:tc>
                <a:extLst>
                  <a:ext uri="{0D108BD9-81ED-4DB2-BD59-A6C34878D82A}">
                    <a16:rowId xmlns:a16="http://schemas.microsoft.com/office/drawing/2014/main" val="3437486387"/>
                  </a:ext>
                </a:extLst>
              </a:tr>
            </a:tbl>
          </a:graphicData>
        </a:graphic>
      </p:graphicFrame>
      <p:graphicFrame>
        <p:nvGraphicFramePr>
          <p:cNvPr id="13" name="Table 3">
            <a:extLst>
              <a:ext uri="{FF2B5EF4-FFF2-40B4-BE49-F238E27FC236}">
                <a16:creationId xmlns:a16="http://schemas.microsoft.com/office/drawing/2014/main" id="{8299FFCF-3A73-46D8-A239-8B5F245916E2}"/>
              </a:ext>
            </a:extLst>
          </p:cNvPr>
          <p:cNvGraphicFramePr>
            <a:graphicFrameLocks noGrp="1"/>
          </p:cNvGraphicFramePr>
          <p:nvPr>
            <p:extLst>
              <p:ext uri="{D42A27DB-BD31-4B8C-83A1-F6EECF244321}">
                <p14:modId xmlns:p14="http://schemas.microsoft.com/office/powerpoint/2010/main" val="1589977811"/>
              </p:ext>
            </p:extLst>
          </p:nvPr>
        </p:nvGraphicFramePr>
        <p:xfrm>
          <a:off x="4300333" y="1367456"/>
          <a:ext cx="4225054" cy="2743200"/>
        </p:xfrm>
        <a:graphic>
          <a:graphicData uri="http://schemas.openxmlformats.org/drawingml/2006/table">
            <a:tbl>
              <a:tblPr firstRow="1" bandRow="1">
                <a:tableStyleId>{21E4AEA4-8DFA-4A89-87EB-49C32662AFE0}</a:tableStyleId>
              </a:tblPr>
              <a:tblGrid>
                <a:gridCol w="2592245">
                  <a:extLst>
                    <a:ext uri="{9D8B030D-6E8A-4147-A177-3AD203B41FA5}">
                      <a16:colId xmlns:a16="http://schemas.microsoft.com/office/drawing/2014/main" val="168105544"/>
                    </a:ext>
                  </a:extLst>
                </a:gridCol>
                <a:gridCol w="1632809">
                  <a:extLst>
                    <a:ext uri="{9D8B030D-6E8A-4147-A177-3AD203B41FA5}">
                      <a16:colId xmlns:a16="http://schemas.microsoft.com/office/drawing/2014/main" val="1202354780"/>
                    </a:ext>
                  </a:extLst>
                </a:gridCol>
              </a:tblGrid>
              <a:tr h="297180">
                <a:tc>
                  <a:txBody>
                    <a:bodyPr/>
                    <a:lstStyle/>
                    <a:p>
                      <a:r>
                        <a:rPr lang="en-US" sz="1800" dirty="0"/>
                        <a:t>Framework</a:t>
                      </a:r>
                    </a:p>
                  </a:txBody>
                  <a:tcPr marL="68580" marR="68580" marT="34290" marB="34290"/>
                </a:tc>
                <a:tc>
                  <a:txBody>
                    <a:bodyPr/>
                    <a:lstStyle/>
                    <a:p>
                      <a:r>
                        <a:rPr lang="en-US" sz="1800" dirty="0"/>
                        <a:t>Version</a:t>
                      </a:r>
                    </a:p>
                  </a:txBody>
                  <a:tcPr marL="68580" marR="68580" marT="34290" marB="34290"/>
                </a:tc>
                <a:extLst>
                  <a:ext uri="{0D108BD9-81ED-4DB2-BD59-A6C34878D82A}">
                    <a16:rowId xmlns:a16="http://schemas.microsoft.com/office/drawing/2014/main" val="141716021"/>
                  </a:ext>
                </a:extLst>
              </a:tr>
              <a:tr h="297180">
                <a:tc>
                  <a:txBody>
                    <a:bodyPr/>
                    <a:lstStyle/>
                    <a:p>
                      <a:r>
                        <a:rPr lang="en-US" sz="1800" dirty="0">
                          <a:solidFill>
                            <a:schemeClr val="tx1"/>
                          </a:solidFill>
                        </a:rPr>
                        <a:t>Tensorflow</a:t>
                      </a:r>
                    </a:p>
                  </a:txBody>
                  <a:tcPr marL="68580" marR="68580" marT="34290" marB="34290" anchor="ctr"/>
                </a:tc>
                <a:tc>
                  <a:txBody>
                    <a:bodyPr/>
                    <a:lstStyle/>
                    <a:p>
                      <a:r>
                        <a:rPr lang="en-US" sz="1800" dirty="0">
                          <a:solidFill>
                            <a:schemeClr val="tx1"/>
                          </a:solidFill>
                        </a:rPr>
                        <a:t>1.15</a:t>
                      </a:r>
                    </a:p>
                  </a:txBody>
                  <a:tcPr marL="68580" marR="68580" marT="34290" marB="34290" anchor="ctr"/>
                </a:tc>
                <a:extLst>
                  <a:ext uri="{0D108BD9-81ED-4DB2-BD59-A6C34878D82A}">
                    <a16:rowId xmlns:a16="http://schemas.microsoft.com/office/drawing/2014/main" val="484703616"/>
                  </a:ext>
                </a:extLst>
              </a:tr>
              <a:tr h="297180">
                <a:tc>
                  <a:txBody>
                    <a:bodyPr/>
                    <a:lstStyle/>
                    <a:p>
                      <a:r>
                        <a:rPr lang="en-US" sz="1800" dirty="0">
                          <a:solidFill>
                            <a:schemeClr val="tx1"/>
                          </a:solidFill>
                        </a:rPr>
                        <a:t>Keras</a:t>
                      </a:r>
                    </a:p>
                  </a:txBody>
                  <a:tcPr marL="68580" marR="68580" marT="34290" marB="34290" anchor="ctr"/>
                </a:tc>
                <a:tc>
                  <a:txBody>
                    <a:bodyPr/>
                    <a:lstStyle/>
                    <a:p>
                      <a:r>
                        <a:rPr lang="en-US" sz="1800" dirty="0">
                          <a:solidFill>
                            <a:schemeClr val="tx1"/>
                          </a:solidFill>
                        </a:rPr>
                        <a:t>2.2.5</a:t>
                      </a:r>
                    </a:p>
                  </a:txBody>
                  <a:tcPr marL="68580" marR="68580" marT="34290" marB="34290" anchor="ctr"/>
                </a:tc>
                <a:extLst>
                  <a:ext uri="{0D108BD9-81ED-4DB2-BD59-A6C34878D82A}">
                    <a16:rowId xmlns:a16="http://schemas.microsoft.com/office/drawing/2014/main" val="1988884654"/>
                  </a:ext>
                </a:extLst>
              </a:tr>
              <a:tr h="297180">
                <a:tc>
                  <a:txBody>
                    <a:bodyPr/>
                    <a:lstStyle/>
                    <a:p>
                      <a:r>
                        <a:rPr lang="en-US" sz="1800" dirty="0">
                          <a:solidFill>
                            <a:schemeClr val="tx1"/>
                          </a:solidFill>
                        </a:rPr>
                        <a:t>Caffe</a:t>
                      </a:r>
                    </a:p>
                  </a:txBody>
                  <a:tcPr marL="68580" marR="68580" marT="34290" marB="34290" anchor="ctr"/>
                </a:tc>
                <a:tc>
                  <a:txBody>
                    <a:bodyPr/>
                    <a:lstStyle/>
                    <a:p>
                      <a:r>
                        <a:rPr lang="en-US" sz="1800" dirty="0">
                          <a:solidFill>
                            <a:schemeClr val="tx1"/>
                          </a:solidFill>
                        </a:rPr>
                        <a:t>1.0</a:t>
                      </a:r>
                    </a:p>
                  </a:txBody>
                  <a:tcPr marL="68580" marR="68580" marT="34290" marB="34290" anchor="ctr"/>
                </a:tc>
                <a:extLst>
                  <a:ext uri="{0D108BD9-81ED-4DB2-BD59-A6C34878D82A}">
                    <a16:rowId xmlns:a16="http://schemas.microsoft.com/office/drawing/2014/main" val="197129810"/>
                  </a:ext>
                </a:extLst>
              </a:tr>
              <a:tr h="297180">
                <a:tc>
                  <a:txBody>
                    <a:bodyPr/>
                    <a:lstStyle/>
                    <a:p>
                      <a:r>
                        <a:rPr lang="en-US" sz="1800" dirty="0">
                          <a:solidFill>
                            <a:schemeClr val="tx1"/>
                          </a:solidFill>
                        </a:rPr>
                        <a:t>PyTorch</a:t>
                      </a:r>
                    </a:p>
                  </a:txBody>
                  <a:tcPr marL="68580" marR="68580" marT="34290" marB="34290" anchor="ctr"/>
                </a:tc>
                <a:tc>
                  <a:txBody>
                    <a:bodyPr/>
                    <a:lstStyle/>
                    <a:p>
                      <a:r>
                        <a:rPr lang="en-US" sz="1800" dirty="0">
                          <a:solidFill>
                            <a:schemeClr val="tx1"/>
                          </a:solidFill>
                        </a:rPr>
                        <a:t>1.0, 1.1, 1.2</a:t>
                      </a:r>
                    </a:p>
                  </a:txBody>
                  <a:tcPr marL="68580" marR="68580" marT="34290" marB="34290" anchor="ctr"/>
                </a:tc>
                <a:extLst>
                  <a:ext uri="{0D108BD9-81ED-4DB2-BD59-A6C34878D82A}">
                    <a16:rowId xmlns:a16="http://schemas.microsoft.com/office/drawing/2014/main" val="2206195835"/>
                  </a:ext>
                </a:extLst>
              </a:tr>
              <a:tr h="297180">
                <a:tc>
                  <a:txBody>
                    <a:bodyPr/>
                    <a:lstStyle/>
                    <a:p>
                      <a:r>
                        <a:rPr lang="en-US" sz="1800" dirty="0">
                          <a:solidFill>
                            <a:schemeClr val="tx1"/>
                          </a:solidFill>
                        </a:rPr>
                        <a:t>Decision Optimization</a:t>
                      </a:r>
                    </a:p>
                  </a:txBody>
                  <a:tcPr marL="68580" marR="68580" marT="34290" marB="34290" anchor="ctr"/>
                </a:tc>
                <a:tc>
                  <a:txBody>
                    <a:bodyPr/>
                    <a:lstStyle/>
                    <a:p>
                      <a:r>
                        <a:rPr lang="en-US" sz="1800" dirty="0">
                          <a:solidFill>
                            <a:schemeClr val="tx1"/>
                          </a:solidFill>
                        </a:rPr>
                        <a:t>12.9, 12.10</a:t>
                      </a:r>
                    </a:p>
                  </a:txBody>
                  <a:tcPr marL="68580" marR="68580" marT="34290" marB="34290" anchor="ctr"/>
                </a:tc>
                <a:extLst>
                  <a:ext uri="{0D108BD9-81ED-4DB2-BD59-A6C34878D82A}">
                    <a16:rowId xmlns:a16="http://schemas.microsoft.com/office/drawing/2014/main" val="2642314144"/>
                  </a:ext>
                </a:extLst>
              </a:tr>
              <a:tr h="297180">
                <a:tc>
                  <a:txBody>
                    <a:bodyPr/>
                    <a:lstStyle/>
                    <a:p>
                      <a:r>
                        <a:rPr lang="en-US" sz="1800" dirty="0">
                          <a:solidFill>
                            <a:schemeClr val="tx1"/>
                          </a:solidFill>
                        </a:rPr>
                        <a:t>Python Functions</a:t>
                      </a:r>
                    </a:p>
                  </a:txBody>
                  <a:tcPr marL="68580" marR="68580" marT="34290" marB="34290" anchor="ctr"/>
                </a:tc>
                <a:tc>
                  <a:txBody>
                    <a:bodyPr/>
                    <a:lstStyle/>
                    <a:p>
                      <a:r>
                        <a:rPr lang="en-US" sz="1800" dirty="0">
                          <a:solidFill>
                            <a:schemeClr val="tx1"/>
                          </a:solidFill>
                        </a:rPr>
                        <a:t>0.1</a:t>
                      </a:r>
                    </a:p>
                  </a:txBody>
                  <a:tcPr marL="68580" marR="68580" marT="34290" marB="34290" anchor="ctr"/>
                </a:tc>
                <a:extLst>
                  <a:ext uri="{0D108BD9-81ED-4DB2-BD59-A6C34878D82A}">
                    <a16:rowId xmlns:a16="http://schemas.microsoft.com/office/drawing/2014/main" val="1170951009"/>
                  </a:ext>
                </a:extLst>
              </a:tr>
              <a:tr h="297180">
                <a:tc>
                  <a:txBody>
                    <a:bodyPr/>
                    <a:lstStyle/>
                    <a:p>
                      <a:r>
                        <a:rPr lang="en-US" sz="1800" dirty="0">
                          <a:solidFill>
                            <a:schemeClr val="tx1"/>
                          </a:solidFill>
                        </a:rPr>
                        <a:t>Python Scripts</a:t>
                      </a:r>
                    </a:p>
                  </a:txBody>
                  <a:tcPr marL="68580" marR="68580" marT="34290" marB="34290" anchor="ctr"/>
                </a:tc>
                <a:tc>
                  <a:txBody>
                    <a:bodyPr/>
                    <a:lstStyle/>
                    <a:p>
                      <a:r>
                        <a:rPr lang="en-US" sz="1800" dirty="0">
                          <a:solidFill>
                            <a:schemeClr val="tx1"/>
                          </a:solidFill>
                        </a:rPr>
                        <a:t>1.0</a:t>
                      </a:r>
                    </a:p>
                  </a:txBody>
                  <a:tcPr marL="68580" marR="68580" marT="34290" marB="34290" anchor="ctr"/>
                </a:tc>
                <a:extLst>
                  <a:ext uri="{0D108BD9-81ED-4DB2-BD59-A6C34878D82A}">
                    <a16:rowId xmlns:a16="http://schemas.microsoft.com/office/drawing/2014/main" val="3124036983"/>
                  </a:ext>
                </a:extLst>
              </a:tr>
            </a:tbl>
          </a:graphicData>
        </a:graphic>
      </p:graphicFrame>
      <p:sp>
        <p:nvSpPr>
          <p:cNvPr id="2" name="Footer Placeholder 1">
            <a:extLst>
              <a:ext uri="{FF2B5EF4-FFF2-40B4-BE49-F238E27FC236}">
                <a16:creationId xmlns:a16="http://schemas.microsoft.com/office/drawing/2014/main" id="{61434160-3238-9148-83C1-760CF89D961E}"/>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85BC1E85-E3A4-8E44-A61C-9800117D3F48}"/>
              </a:ext>
            </a:extLst>
          </p:cNvPr>
          <p:cNvSpPr>
            <a:spLocks noGrp="1"/>
          </p:cNvSpPr>
          <p:nvPr>
            <p:ph type="sldNum" sz="quarter" idx="11"/>
          </p:nvPr>
        </p:nvSpPr>
        <p:spPr/>
        <p:txBody>
          <a:bodyPr/>
          <a:lstStyle/>
          <a:p>
            <a:fld id="{59395FB3-9C97-154F-86B2-7E381B951268}" type="slidenum">
              <a:rPr lang="en-US" smtClean="0"/>
              <a:pPr/>
              <a:t>86</a:t>
            </a:fld>
            <a:endParaRPr lang="en-US" dirty="0"/>
          </a:p>
        </p:txBody>
      </p:sp>
    </p:spTree>
    <p:extLst>
      <p:ext uri="{BB962C8B-B14F-4D97-AF65-F5344CB8AC3E}">
        <p14:creationId xmlns:p14="http://schemas.microsoft.com/office/powerpoint/2010/main" val="1766672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867E964-A1BD-7B4F-AB74-C64407BB50D6}"/>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Title 11">
            <a:extLst>
              <a:ext uri="{FF2B5EF4-FFF2-40B4-BE49-F238E27FC236}">
                <a16:creationId xmlns:a16="http://schemas.microsoft.com/office/drawing/2014/main" id="{F63A1079-E700-F142-AECD-73ED93CE3DAC}"/>
              </a:ext>
            </a:extLst>
          </p:cNvPr>
          <p:cNvSpPr>
            <a:spLocks noGrp="1"/>
          </p:cNvSpPr>
          <p:nvPr>
            <p:ph type="title" idx="4294967295"/>
          </p:nvPr>
        </p:nvSpPr>
        <p:spPr>
          <a:xfrm>
            <a:off x="210312" y="201168"/>
            <a:ext cx="8683625" cy="479822"/>
          </a:xfrm>
        </p:spPr>
        <p:txBody>
          <a:bodyPr/>
          <a:lstStyle/>
          <a:p>
            <a:r>
              <a:rPr lang="en-US" dirty="0"/>
              <a:t>Deploy</a:t>
            </a:r>
            <a:br>
              <a:rPr lang="en-US" dirty="0"/>
            </a:br>
            <a:r>
              <a:rPr lang="en-US" sz="1800" dirty="0"/>
              <a:t>Watson Machine Learning: Online deployment testing</a:t>
            </a:r>
            <a:br>
              <a:rPr lang="en-US" sz="1800" dirty="0"/>
            </a:br>
            <a:endParaRPr lang="en-US" sz="1800" dirty="0"/>
          </a:p>
        </p:txBody>
      </p:sp>
      <p:pic>
        <p:nvPicPr>
          <p:cNvPr id="2052" name="Picture 4" descr="C:\Users\BURTVI~1\AppData\Local\Temp\SNAGHTML5bbf7b69.PNG">
            <a:extLst>
              <a:ext uri="{FF2B5EF4-FFF2-40B4-BE49-F238E27FC236}">
                <a16:creationId xmlns:a16="http://schemas.microsoft.com/office/drawing/2014/main" id="{FBB8EAF8-19BF-44C0-930D-C890464EB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13" y="1172350"/>
            <a:ext cx="5628774" cy="35206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4">
            <a:extLst>
              <a:ext uri="{FF2B5EF4-FFF2-40B4-BE49-F238E27FC236}">
                <a16:creationId xmlns:a16="http://schemas.microsoft.com/office/drawing/2014/main" id="{B3200481-1680-4AE0-AC9E-2ED0537BF03E}"/>
              </a:ext>
            </a:extLst>
          </p:cNvPr>
          <p:cNvSpPr/>
          <p:nvPr/>
        </p:nvSpPr>
        <p:spPr bwMode="auto">
          <a:xfrm>
            <a:off x="6312969" y="1846908"/>
            <a:ext cx="2545690" cy="1994451"/>
          </a:xfrm>
          <a:prstGeom prst="roundRect">
            <a:avLst>
              <a:gd name="adj" fmla="val 7069"/>
            </a:avLst>
          </a:prstGeom>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ctr" anchorCtr="0" compatLnSpc="1">
            <a:prstTxWarp prst="textNoShape">
              <a:avLst/>
            </a:prstTxWarp>
          </a:bodyPr>
          <a:lstStyle/>
          <a:p>
            <a:pPr marL="0" lvl="1">
              <a:spcAft>
                <a:spcPct val="25000"/>
              </a:spcAft>
            </a:pPr>
            <a:endParaRPr lang="en-US" sz="1013" kern="0" dirty="0">
              <a:ea typeface="Verdana" panose="020B0604030504040204" pitchFamily="34" charset="0"/>
            </a:endParaRPr>
          </a:p>
        </p:txBody>
      </p:sp>
      <p:sp>
        <p:nvSpPr>
          <p:cNvPr id="7" name="Rectangle 14">
            <a:extLst>
              <a:ext uri="{FF2B5EF4-FFF2-40B4-BE49-F238E27FC236}">
                <a16:creationId xmlns:a16="http://schemas.microsoft.com/office/drawing/2014/main" id="{ADA4642B-A9E5-4FB5-B3C6-319BDA3C3380}"/>
              </a:ext>
            </a:extLst>
          </p:cNvPr>
          <p:cNvSpPr txBox="1">
            <a:spLocks noChangeArrowheads="1"/>
          </p:cNvSpPr>
          <p:nvPr/>
        </p:nvSpPr>
        <p:spPr bwMode="auto">
          <a:xfrm>
            <a:off x="6413773" y="1999001"/>
            <a:ext cx="2480164" cy="1929409"/>
          </a:xfrm>
          <a:prstGeom prst="rect">
            <a:avLst/>
          </a:prstGeom>
          <a:noFill/>
          <a:ln w="9525" cap="flat" cmpd="sng" algn="ctr">
            <a:noFill/>
            <a:prstDash val="solid"/>
            <a:miter lim="800000"/>
            <a:headEnd/>
            <a:tailEnd/>
          </a:ln>
          <a:effec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anchor="t" anchorCtr="0" compatLnSpc="1">
            <a:prstTxWarp prst="textNoShape">
              <a:avLst/>
            </a:prstTxWarp>
          </a:bodyPr>
          <a:lstStyle>
            <a:lvl1pPr marL="173038" indent="-173038" algn="l" rtl="0" fontAlgn="base">
              <a:spcBef>
                <a:spcPct val="20000"/>
              </a:spcBef>
              <a:spcAft>
                <a:spcPct val="0"/>
              </a:spcAft>
              <a:buClr>
                <a:schemeClr val="tx1"/>
              </a:buClr>
              <a:buFont typeface="Wingdings" pitchFamily="2" charset="2"/>
              <a:buChar char="§"/>
              <a:defRPr sz="1600">
                <a:solidFill>
                  <a:schemeClr val="dk1"/>
                </a:solidFill>
                <a:latin typeface="+mn-lt"/>
                <a:ea typeface="+mn-ea"/>
                <a:cs typeface="+mn-cs"/>
              </a:defRPr>
            </a:lvl1pPr>
            <a:lvl2pPr marL="509588" indent="-163513" algn="l" rtl="0" fontAlgn="base">
              <a:spcBef>
                <a:spcPct val="20000"/>
              </a:spcBef>
              <a:spcAft>
                <a:spcPct val="0"/>
              </a:spcAft>
              <a:buClr>
                <a:schemeClr val="tx1"/>
              </a:buClr>
              <a:buFont typeface="Arial" charset="0"/>
              <a:buChar char="–"/>
              <a:defRPr sz="1600">
                <a:solidFill>
                  <a:schemeClr val="dk1"/>
                </a:solidFill>
                <a:latin typeface="+mn-lt"/>
                <a:ea typeface="+mn-ea"/>
                <a:cs typeface="+mn-cs"/>
              </a:defRPr>
            </a:lvl2pPr>
            <a:lvl3pPr marL="855663" indent="-173038" algn="l" rtl="0" fontAlgn="base">
              <a:spcBef>
                <a:spcPct val="20000"/>
              </a:spcBef>
              <a:spcAft>
                <a:spcPct val="0"/>
              </a:spcAft>
              <a:buClr>
                <a:schemeClr val="tx1"/>
              </a:buClr>
              <a:buChar char="•"/>
              <a:defRPr sz="1600">
                <a:solidFill>
                  <a:schemeClr val="dk1"/>
                </a:solidFill>
                <a:latin typeface="+mn-lt"/>
                <a:ea typeface="+mn-ea"/>
                <a:cs typeface="+mn-cs"/>
              </a:defRPr>
            </a:lvl3pPr>
            <a:lvl4pPr marL="1203325" indent="-173038" algn="l" rtl="0" fontAlgn="base">
              <a:spcBef>
                <a:spcPct val="20000"/>
              </a:spcBef>
              <a:spcAft>
                <a:spcPct val="0"/>
              </a:spcAft>
              <a:buClr>
                <a:schemeClr val="bg1"/>
              </a:buClr>
              <a:defRPr sz="1600">
                <a:solidFill>
                  <a:schemeClr val="dk1"/>
                </a:solidFill>
                <a:latin typeface="+mn-lt"/>
                <a:ea typeface="+mn-ea"/>
                <a:cs typeface="+mn-cs"/>
              </a:defRPr>
            </a:lvl4pPr>
            <a:lvl5pPr marL="1539875" indent="-163513" algn="l" rtl="0" fontAlgn="base">
              <a:spcBef>
                <a:spcPct val="20000"/>
              </a:spcBef>
              <a:spcAft>
                <a:spcPct val="0"/>
              </a:spcAft>
              <a:buClr>
                <a:schemeClr val="bg1"/>
              </a:buClr>
              <a:buChar char="»"/>
              <a:defRPr sz="1600">
                <a:solidFill>
                  <a:schemeClr val="dk1"/>
                </a:solidFill>
                <a:latin typeface="+mn-lt"/>
                <a:ea typeface="+mn-ea"/>
                <a:cs typeface="+mn-cs"/>
              </a:defRPr>
            </a:lvl5pPr>
            <a:lvl6pPr marL="1997075" indent="-163513" algn="l" rtl="0" fontAlgn="base">
              <a:spcBef>
                <a:spcPct val="20000"/>
              </a:spcBef>
              <a:spcAft>
                <a:spcPct val="0"/>
              </a:spcAft>
              <a:buClr>
                <a:schemeClr val="bg1"/>
              </a:buClr>
              <a:buChar char="»"/>
              <a:defRPr sz="1600">
                <a:solidFill>
                  <a:schemeClr val="dk1"/>
                </a:solidFill>
                <a:latin typeface="+mn-lt"/>
                <a:ea typeface="+mn-ea"/>
                <a:cs typeface="+mn-cs"/>
              </a:defRPr>
            </a:lvl6pPr>
            <a:lvl7pPr marL="2454275" indent="-163513" algn="l" rtl="0" fontAlgn="base">
              <a:spcBef>
                <a:spcPct val="20000"/>
              </a:spcBef>
              <a:spcAft>
                <a:spcPct val="0"/>
              </a:spcAft>
              <a:buClr>
                <a:schemeClr val="bg1"/>
              </a:buClr>
              <a:buChar char="»"/>
              <a:defRPr sz="1600">
                <a:solidFill>
                  <a:schemeClr val="dk1"/>
                </a:solidFill>
                <a:latin typeface="+mn-lt"/>
                <a:ea typeface="+mn-ea"/>
                <a:cs typeface="+mn-cs"/>
              </a:defRPr>
            </a:lvl7pPr>
            <a:lvl8pPr marL="2911475" indent="-163513" algn="l" rtl="0" fontAlgn="base">
              <a:spcBef>
                <a:spcPct val="20000"/>
              </a:spcBef>
              <a:spcAft>
                <a:spcPct val="0"/>
              </a:spcAft>
              <a:buClr>
                <a:schemeClr val="bg1"/>
              </a:buClr>
              <a:buChar char="»"/>
              <a:defRPr sz="1600">
                <a:solidFill>
                  <a:schemeClr val="dk1"/>
                </a:solidFill>
                <a:latin typeface="+mn-lt"/>
                <a:ea typeface="+mn-ea"/>
                <a:cs typeface="+mn-cs"/>
              </a:defRPr>
            </a:lvl8pPr>
            <a:lvl9pPr marL="3368675" indent="-163513" algn="l" rtl="0" fontAlgn="base">
              <a:spcBef>
                <a:spcPct val="20000"/>
              </a:spcBef>
              <a:spcAft>
                <a:spcPct val="0"/>
              </a:spcAft>
              <a:buClr>
                <a:schemeClr val="bg1"/>
              </a:buClr>
              <a:buChar char="»"/>
              <a:defRPr sz="1600">
                <a:solidFill>
                  <a:schemeClr val="dk1"/>
                </a:solidFill>
                <a:latin typeface="+mn-lt"/>
                <a:ea typeface="+mn-ea"/>
                <a:cs typeface="+mn-cs"/>
              </a:defRPr>
            </a:lvl9pPr>
          </a:lstStyle>
          <a:p>
            <a:pPr>
              <a:spcBef>
                <a:spcPts val="450"/>
              </a:spcBef>
              <a:spcAft>
                <a:spcPts val="450"/>
              </a:spcAft>
              <a:buFont typeface="Arial" panose="020B0604020202020204" pitchFamily="34" charset="0"/>
              <a:buChar char="•"/>
            </a:pPr>
            <a:r>
              <a:rPr lang="en-US" sz="1350" dirty="0">
                <a:solidFill>
                  <a:schemeClr val="tx1"/>
                </a:solidFill>
              </a:rPr>
              <a:t>You can use the </a:t>
            </a:r>
            <a:r>
              <a:rPr lang="en-US" sz="1350" i="1" dirty="0">
                <a:solidFill>
                  <a:schemeClr val="tx1"/>
                </a:solidFill>
              </a:rPr>
              <a:t>form </a:t>
            </a:r>
            <a:r>
              <a:rPr lang="en-US" sz="1350" dirty="0">
                <a:solidFill>
                  <a:schemeClr val="tx1"/>
                </a:solidFill>
              </a:rPr>
              <a:t>in the </a:t>
            </a:r>
            <a:r>
              <a:rPr lang="en-US" sz="1350" i="1" dirty="0">
                <a:solidFill>
                  <a:schemeClr val="tx1"/>
                </a:solidFill>
              </a:rPr>
              <a:t>Deployment Space </a:t>
            </a:r>
            <a:r>
              <a:rPr lang="en-US" sz="1350" dirty="0">
                <a:solidFill>
                  <a:schemeClr val="tx1"/>
                </a:solidFill>
              </a:rPr>
              <a:t>to easily test an online deployment.</a:t>
            </a:r>
          </a:p>
          <a:p>
            <a:pPr>
              <a:spcBef>
                <a:spcPts val="450"/>
              </a:spcBef>
              <a:spcAft>
                <a:spcPts val="450"/>
              </a:spcAft>
              <a:buFont typeface="Arial" panose="020B0604020202020204" pitchFamily="34" charset="0"/>
              <a:buChar char="•"/>
            </a:pPr>
            <a:r>
              <a:rPr lang="en-US" sz="1350" dirty="0">
                <a:solidFill>
                  <a:schemeClr val="tx1"/>
                </a:solidFill>
              </a:rPr>
              <a:t>On the </a:t>
            </a:r>
            <a:r>
              <a:rPr lang="en-US" sz="1350" i="1" dirty="0">
                <a:solidFill>
                  <a:schemeClr val="tx1"/>
                </a:solidFill>
              </a:rPr>
              <a:t>Test</a:t>
            </a:r>
            <a:r>
              <a:rPr lang="en-US" sz="1350" dirty="0">
                <a:solidFill>
                  <a:schemeClr val="tx1"/>
                </a:solidFill>
              </a:rPr>
              <a:t> tab of the Deployment details page, enter test data, and click </a:t>
            </a:r>
            <a:r>
              <a:rPr lang="en-US" sz="1350" i="1" dirty="0">
                <a:solidFill>
                  <a:schemeClr val="tx1"/>
                </a:solidFill>
              </a:rPr>
              <a:t>Predict</a:t>
            </a:r>
            <a:r>
              <a:rPr lang="en-US" sz="1350" dirty="0">
                <a:solidFill>
                  <a:schemeClr val="tx1"/>
                </a:solidFill>
              </a:rPr>
              <a:t> to see the result. </a:t>
            </a:r>
          </a:p>
        </p:txBody>
      </p:sp>
      <p:sp>
        <p:nvSpPr>
          <p:cNvPr id="2" name="Footer Placeholder 1">
            <a:extLst>
              <a:ext uri="{FF2B5EF4-FFF2-40B4-BE49-F238E27FC236}">
                <a16:creationId xmlns:a16="http://schemas.microsoft.com/office/drawing/2014/main" id="{FF2DE05C-5984-4145-8590-97AC7E68B4B2}"/>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D83FCFEC-DD86-C84A-B56F-3D45DE146079}"/>
              </a:ext>
            </a:extLst>
          </p:cNvPr>
          <p:cNvSpPr>
            <a:spLocks noGrp="1"/>
          </p:cNvSpPr>
          <p:nvPr>
            <p:ph type="sldNum" sz="quarter" idx="11"/>
          </p:nvPr>
        </p:nvSpPr>
        <p:spPr/>
        <p:txBody>
          <a:bodyPr/>
          <a:lstStyle/>
          <a:p>
            <a:fld id="{59395FB3-9C97-154F-86B2-7E381B951268}" type="slidenum">
              <a:rPr lang="en-US" smtClean="0"/>
              <a:pPr/>
              <a:t>87</a:t>
            </a:fld>
            <a:endParaRPr lang="en-US" dirty="0"/>
          </a:p>
        </p:txBody>
      </p:sp>
      <p:pic>
        <p:nvPicPr>
          <p:cNvPr id="10" name="Picture 9">
            <a:extLst>
              <a:ext uri="{FF2B5EF4-FFF2-40B4-BE49-F238E27FC236}">
                <a16:creationId xmlns:a16="http://schemas.microsoft.com/office/drawing/2014/main" id="{95F117E2-08C1-8E46-BCF0-33B0E123A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5387" y="89806"/>
            <a:ext cx="479821" cy="479821"/>
          </a:xfrm>
          <a:prstGeom prst="rect">
            <a:avLst/>
          </a:prstGeom>
        </p:spPr>
      </p:pic>
    </p:spTree>
    <p:extLst>
      <p:ext uri="{BB962C8B-B14F-4D97-AF65-F5344CB8AC3E}">
        <p14:creationId xmlns:p14="http://schemas.microsoft.com/office/powerpoint/2010/main" val="14738004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CDDF1-B32E-CD45-967F-30D9BDA402FE}"/>
              </a:ext>
            </a:extLst>
          </p:cNvPr>
          <p:cNvPicPr>
            <a:picLocks noChangeAspect="1"/>
          </p:cNvPicPr>
          <p:nvPr/>
        </p:nvPicPr>
        <p:blipFill>
          <a:blip r:embed="rId3"/>
          <a:stretch>
            <a:fillRect/>
          </a:stretch>
        </p:blipFill>
        <p:spPr>
          <a:xfrm>
            <a:off x="0" y="2490952"/>
            <a:ext cx="9144000" cy="2422683"/>
          </a:xfrm>
          <a:prstGeom prst="rect">
            <a:avLst/>
          </a:prstGeom>
        </p:spPr>
      </p:pic>
      <p:sp>
        <p:nvSpPr>
          <p:cNvPr id="976898" name="Rectangle 2"/>
          <p:cNvSpPr>
            <a:spLocks noGrp="1" noChangeArrowheads="1"/>
          </p:cNvSpPr>
          <p:nvPr>
            <p:ph type="ctrTitle" idx="4294967295"/>
          </p:nvPr>
        </p:nvSpPr>
        <p:spPr>
          <a:xfrm>
            <a:off x="1165860" y="1920240"/>
            <a:ext cx="6450818" cy="1508760"/>
          </a:xfrm>
        </p:spPr>
        <p:txBody>
          <a:bodyPr/>
          <a:lstStyle/>
          <a:p>
            <a:r>
              <a:rPr lang="en-US" sz="2700" dirty="0"/>
              <a:t>Infuse</a:t>
            </a:r>
            <a:br>
              <a:rPr lang="en-US" dirty="0"/>
            </a:br>
            <a:br>
              <a:rPr lang="en-US" dirty="0"/>
            </a:br>
            <a:r>
              <a:rPr lang="en-US" sz="1500" i="1" dirty="0"/>
              <a:t>Lab 08 – Infuse: Watson OpenScale</a:t>
            </a:r>
            <a:br>
              <a:rPr lang="en-US" sz="1500" i="1" dirty="0"/>
            </a:br>
            <a:r>
              <a:rPr lang="en-US" sz="1500" i="1" dirty="0"/>
              <a:t>Lab 09 – Infuse: Cognos Analytics</a:t>
            </a:r>
            <a:br>
              <a:rPr lang="en-US" sz="1500" i="1" dirty="0"/>
            </a:br>
            <a:br>
              <a:rPr lang="en-US" sz="1500" i="1" dirty="0"/>
            </a:br>
            <a:endParaRPr lang="en-US" sz="1500" i="1" dirty="0"/>
          </a:p>
        </p:txBody>
      </p:sp>
      <p:sp>
        <p:nvSpPr>
          <p:cNvPr id="2" name="Footer Placeholder 1">
            <a:extLst>
              <a:ext uri="{FF2B5EF4-FFF2-40B4-BE49-F238E27FC236}">
                <a16:creationId xmlns:a16="http://schemas.microsoft.com/office/drawing/2014/main" id="{A8DB3345-4504-384D-BB80-509A028CBA38}"/>
              </a:ext>
            </a:extLst>
          </p:cNvPr>
          <p:cNvSpPr>
            <a:spLocks noGrp="1"/>
          </p:cNvSpPr>
          <p:nvPr>
            <p:ph type="ftr" sz="quarter" idx="10"/>
          </p:nvPr>
        </p:nvSpPr>
        <p:spPr/>
        <p:txBody>
          <a:bodyPr/>
          <a:lstStyle/>
          <a:p>
            <a:r>
              <a:rPr lang="en-US" dirty="0"/>
              <a:t>IBM Cloud Pak for Data Workshop v3.0.1 / © 2020 IBM Corporation</a:t>
            </a:r>
          </a:p>
        </p:txBody>
      </p:sp>
      <p:sp>
        <p:nvSpPr>
          <p:cNvPr id="3" name="Slide Number Placeholder 2">
            <a:extLst>
              <a:ext uri="{FF2B5EF4-FFF2-40B4-BE49-F238E27FC236}">
                <a16:creationId xmlns:a16="http://schemas.microsoft.com/office/drawing/2014/main" id="{83FE8FCE-47ED-A448-AE85-1D98A06B1E91}"/>
              </a:ext>
            </a:extLst>
          </p:cNvPr>
          <p:cNvSpPr>
            <a:spLocks noGrp="1"/>
          </p:cNvSpPr>
          <p:nvPr>
            <p:ph type="sldNum" sz="quarter" idx="11"/>
          </p:nvPr>
        </p:nvSpPr>
        <p:spPr/>
        <p:txBody>
          <a:bodyPr/>
          <a:lstStyle/>
          <a:p>
            <a:fld id="{59395FB3-9C97-154F-86B2-7E381B951268}" type="slidenum">
              <a:rPr lang="en-US" smtClean="0"/>
              <a:pPr/>
              <a:t>88</a:t>
            </a:fld>
            <a:endParaRPr lang="en-US" dirty="0"/>
          </a:p>
        </p:txBody>
      </p:sp>
      <p:pic>
        <p:nvPicPr>
          <p:cNvPr id="5" name="Picture 4">
            <a:extLst>
              <a:ext uri="{FF2B5EF4-FFF2-40B4-BE49-F238E27FC236}">
                <a16:creationId xmlns:a16="http://schemas.microsoft.com/office/drawing/2014/main" id="{11E18064-5BEF-BA47-8AC7-F90998EEEEA0}"/>
              </a:ext>
            </a:extLst>
          </p:cNvPr>
          <p:cNvPicPr>
            <a:picLocks noChangeAspect="1"/>
          </p:cNvPicPr>
          <p:nvPr/>
        </p:nvPicPr>
        <p:blipFill>
          <a:blip r:embed="rId4"/>
          <a:stretch>
            <a:fillRect/>
          </a:stretch>
        </p:blipFill>
        <p:spPr>
          <a:xfrm>
            <a:off x="6430718" y="275606"/>
            <a:ext cx="2371919" cy="2741953"/>
          </a:xfrm>
          <a:prstGeom prst="rect">
            <a:avLst/>
          </a:prstGeom>
        </p:spPr>
      </p:pic>
    </p:spTree>
    <p:extLst>
      <p:ext uri="{BB962C8B-B14F-4D97-AF65-F5344CB8AC3E}">
        <p14:creationId xmlns:p14="http://schemas.microsoft.com/office/powerpoint/2010/main" val="31908103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8203054-BC1F-7D43-A0D5-2181D2352F46}"/>
              </a:ext>
            </a:extLst>
          </p:cNvPr>
          <p:cNvSpPr/>
          <p:nvPr/>
        </p:nvSpPr>
        <p:spPr bwMode="auto">
          <a:xfrm>
            <a:off x="205740"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588874"/>
          </a:xfrm>
        </p:spPr>
        <p:txBody>
          <a:bodyPr/>
          <a:lstStyle/>
          <a:p>
            <a:r>
              <a:rPr lang="en-US" dirty="0"/>
              <a:t>Infuse</a:t>
            </a:r>
            <a:br>
              <a:rPr lang="en-US" dirty="0"/>
            </a:br>
            <a:r>
              <a:rPr lang="en-US" sz="1800" dirty="0"/>
              <a:t>Watson OpenScale: Overview</a:t>
            </a:r>
          </a:p>
        </p:txBody>
      </p:sp>
      <p:sp>
        <p:nvSpPr>
          <p:cNvPr id="4" name="Rectangle 3">
            <a:extLst>
              <a:ext uri="{FF2B5EF4-FFF2-40B4-BE49-F238E27FC236}">
                <a16:creationId xmlns:a16="http://schemas.microsoft.com/office/drawing/2014/main" id="{67574D45-1655-4A6B-BD8D-9C90C18A54CD}"/>
              </a:ext>
            </a:extLst>
          </p:cNvPr>
          <p:cNvSpPr/>
          <p:nvPr/>
        </p:nvSpPr>
        <p:spPr>
          <a:xfrm>
            <a:off x="365760" y="1188720"/>
            <a:ext cx="2872196" cy="2905924"/>
          </a:xfrm>
          <a:prstGeom prst="rect">
            <a:avLst/>
          </a:prstGeom>
        </p:spPr>
        <p:txBody>
          <a:bodyPr wrap="square">
            <a:spAutoFit/>
          </a:bodyPr>
          <a:lstStyle/>
          <a:p>
            <a:pPr algn="ctr">
              <a:spcBef>
                <a:spcPts val="225"/>
              </a:spcBef>
              <a:spcAft>
                <a:spcPts val="225"/>
              </a:spcAft>
            </a:pPr>
            <a:r>
              <a:rPr lang="en-US" b="1" dirty="0"/>
              <a:t>Watson OpenScale: </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dirty="0">
                <a:solidFill>
                  <a:schemeClr val="accent1">
                    <a:lumMod val="50000"/>
                  </a:schemeClr>
                </a:solidFill>
              </a:rPr>
              <a:t>Automates and operates AI at scale across its entire lifecycle </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dirty="0">
                <a:solidFill>
                  <a:schemeClr val="accent1">
                    <a:lumMod val="50000"/>
                  </a:schemeClr>
                </a:solidFill>
              </a:rPr>
              <a:t>Delivers transparent, explainable outcomes freed from bias and drift</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dirty="0">
                <a:solidFill>
                  <a:schemeClr val="accent1">
                    <a:lumMod val="50000"/>
                  </a:schemeClr>
                </a:solidFill>
              </a:rPr>
              <a:t>Provides confidence in AI outcomes and spans the gap between the teams that operate AI and the business units that use these applications</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dirty="0">
                <a:solidFill>
                  <a:schemeClr val="accent1">
                    <a:lumMod val="50000"/>
                  </a:schemeClr>
                </a:solidFill>
              </a:rPr>
              <a:t>Monitors models developed in a 3rd party IDE, open source framework and hosted in a 3rd party or private model serve engine</a:t>
            </a:r>
          </a:p>
        </p:txBody>
      </p:sp>
      <p:grpSp>
        <p:nvGrpSpPr>
          <p:cNvPr id="49" name="Group 48">
            <a:extLst>
              <a:ext uri="{FF2B5EF4-FFF2-40B4-BE49-F238E27FC236}">
                <a16:creationId xmlns:a16="http://schemas.microsoft.com/office/drawing/2014/main" id="{C9181F6F-9C02-4B69-B1F6-DB17913C7CA3}"/>
              </a:ext>
            </a:extLst>
          </p:cNvPr>
          <p:cNvGrpSpPr/>
          <p:nvPr/>
        </p:nvGrpSpPr>
        <p:grpSpPr>
          <a:xfrm>
            <a:off x="5831235" y="1188720"/>
            <a:ext cx="3139126" cy="3518252"/>
            <a:chOff x="7655237" y="1552303"/>
            <a:chExt cx="4185501" cy="4691002"/>
          </a:xfrm>
        </p:grpSpPr>
        <p:pic>
          <p:nvPicPr>
            <p:cNvPr id="13" name="Picture 12">
              <a:extLst>
                <a:ext uri="{FF2B5EF4-FFF2-40B4-BE49-F238E27FC236}">
                  <a16:creationId xmlns:a16="http://schemas.microsoft.com/office/drawing/2014/main" id="{3FFC5DCB-0BFB-44FD-9395-D053B0664BE5}"/>
                </a:ext>
              </a:extLst>
            </p:cNvPr>
            <p:cNvPicPr>
              <a:picLocks noChangeAspect="1"/>
            </p:cNvPicPr>
            <p:nvPr/>
          </p:nvPicPr>
          <p:blipFill>
            <a:blip r:embed="rId3"/>
            <a:stretch>
              <a:fillRect/>
            </a:stretch>
          </p:blipFill>
          <p:spPr>
            <a:xfrm>
              <a:off x="8050291" y="2149101"/>
              <a:ext cx="1396686" cy="840912"/>
            </a:xfrm>
            <a:prstGeom prst="rect">
              <a:avLst/>
            </a:prstGeom>
          </p:spPr>
        </p:pic>
        <p:pic>
          <p:nvPicPr>
            <p:cNvPr id="14" name="Picture 13">
              <a:extLst>
                <a:ext uri="{FF2B5EF4-FFF2-40B4-BE49-F238E27FC236}">
                  <a16:creationId xmlns:a16="http://schemas.microsoft.com/office/drawing/2014/main" id="{AA759B13-197F-4137-84A4-A617EDDDB1C6}"/>
                </a:ext>
              </a:extLst>
            </p:cNvPr>
            <p:cNvPicPr>
              <a:picLocks noChangeAspect="1"/>
            </p:cNvPicPr>
            <p:nvPr/>
          </p:nvPicPr>
          <p:blipFill>
            <a:blip r:embed="rId4"/>
            <a:stretch>
              <a:fillRect/>
            </a:stretch>
          </p:blipFill>
          <p:spPr>
            <a:xfrm>
              <a:off x="8130604" y="3004592"/>
              <a:ext cx="1335226" cy="402870"/>
            </a:xfrm>
            <a:prstGeom prst="rect">
              <a:avLst/>
            </a:prstGeom>
          </p:spPr>
        </p:pic>
        <p:pic>
          <p:nvPicPr>
            <p:cNvPr id="15" name="Picture 14">
              <a:extLst>
                <a:ext uri="{FF2B5EF4-FFF2-40B4-BE49-F238E27FC236}">
                  <a16:creationId xmlns:a16="http://schemas.microsoft.com/office/drawing/2014/main" id="{A74EA202-F10E-424A-89E0-CFFEC0B60E10}"/>
                </a:ext>
              </a:extLst>
            </p:cNvPr>
            <p:cNvPicPr>
              <a:picLocks noChangeAspect="1"/>
            </p:cNvPicPr>
            <p:nvPr/>
          </p:nvPicPr>
          <p:blipFill>
            <a:blip r:embed="rId5"/>
            <a:stretch>
              <a:fillRect/>
            </a:stretch>
          </p:blipFill>
          <p:spPr>
            <a:xfrm>
              <a:off x="10034115" y="3054505"/>
              <a:ext cx="1116284" cy="224378"/>
            </a:xfrm>
            <a:prstGeom prst="rect">
              <a:avLst/>
            </a:prstGeom>
          </p:spPr>
        </p:pic>
        <p:pic>
          <p:nvPicPr>
            <p:cNvPr id="16" name="Picture 15">
              <a:extLst>
                <a:ext uri="{FF2B5EF4-FFF2-40B4-BE49-F238E27FC236}">
                  <a16:creationId xmlns:a16="http://schemas.microsoft.com/office/drawing/2014/main" id="{0E5EB431-4F17-4709-8707-07FB7B681DD6}"/>
                </a:ext>
              </a:extLst>
            </p:cNvPr>
            <p:cNvPicPr>
              <a:picLocks noChangeAspect="1"/>
            </p:cNvPicPr>
            <p:nvPr/>
          </p:nvPicPr>
          <p:blipFill>
            <a:blip r:embed="rId6"/>
            <a:stretch>
              <a:fillRect/>
            </a:stretch>
          </p:blipFill>
          <p:spPr>
            <a:xfrm>
              <a:off x="9974436" y="2205131"/>
              <a:ext cx="1140914" cy="614193"/>
            </a:xfrm>
            <a:prstGeom prst="rect">
              <a:avLst/>
            </a:prstGeom>
          </p:spPr>
        </p:pic>
        <p:pic>
          <p:nvPicPr>
            <p:cNvPr id="23" name="Picture 22">
              <a:extLst>
                <a:ext uri="{FF2B5EF4-FFF2-40B4-BE49-F238E27FC236}">
                  <a16:creationId xmlns:a16="http://schemas.microsoft.com/office/drawing/2014/main" id="{B9E25172-EF7C-4D8A-9FED-6FDED927C609}"/>
                </a:ext>
              </a:extLst>
            </p:cNvPr>
            <p:cNvPicPr>
              <a:picLocks noChangeAspect="1"/>
            </p:cNvPicPr>
            <p:nvPr/>
          </p:nvPicPr>
          <p:blipFill>
            <a:blip r:embed="rId7"/>
            <a:stretch>
              <a:fillRect/>
            </a:stretch>
          </p:blipFill>
          <p:spPr>
            <a:xfrm>
              <a:off x="10147235" y="3463559"/>
              <a:ext cx="1024919" cy="704556"/>
            </a:xfrm>
            <a:prstGeom prst="rect">
              <a:avLst/>
            </a:prstGeom>
          </p:spPr>
        </p:pic>
        <p:pic>
          <p:nvPicPr>
            <p:cNvPr id="18" name="Picture 17">
              <a:extLst>
                <a:ext uri="{FF2B5EF4-FFF2-40B4-BE49-F238E27FC236}">
                  <a16:creationId xmlns:a16="http://schemas.microsoft.com/office/drawing/2014/main" id="{D42E3DA0-098B-4BE9-BD78-6FE72FFFBEEA}"/>
                </a:ext>
              </a:extLst>
            </p:cNvPr>
            <p:cNvPicPr>
              <a:picLocks noChangeAspect="1"/>
            </p:cNvPicPr>
            <p:nvPr/>
          </p:nvPicPr>
          <p:blipFill>
            <a:blip r:embed="rId8"/>
            <a:stretch>
              <a:fillRect/>
            </a:stretch>
          </p:blipFill>
          <p:spPr>
            <a:xfrm>
              <a:off x="8102325" y="3606013"/>
              <a:ext cx="1363083" cy="392657"/>
            </a:xfrm>
            <a:prstGeom prst="rect">
              <a:avLst/>
            </a:prstGeom>
          </p:spPr>
        </p:pic>
        <p:pic>
          <p:nvPicPr>
            <p:cNvPr id="19" name="Picture 18">
              <a:extLst>
                <a:ext uri="{FF2B5EF4-FFF2-40B4-BE49-F238E27FC236}">
                  <a16:creationId xmlns:a16="http://schemas.microsoft.com/office/drawing/2014/main" id="{0A82636E-EC23-42C1-A237-A20FCAB842DD}"/>
                </a:ext>
              </a:extLst>
            </p:cNvPr>
            <p:cNvPicPr>
              <a:picLocks noChangeAspect="1"/>
            </p:cNvPicPr>
            <p:nvPr/>
          </p:nvPicPr>
          <p:blipFill>
            <a:blip r:embed="rId9"/>
            <a:stretch>
              <a:fillRect/>
            </a:stretch>
          </p:blipFill>
          <p:spPr>
            <a:xfrm>
              <a:off x="9372397" y="4873019"/>
              <a:ext cx="1370286" cy="1370286"/>
            </a:xfrm>
            <a:prstGeom prst="rect">
              <a:avLst/>
            </a:prstGeom>
          </p:spPr>
        </p:pic>
        <p:pic>
          <p:nvPicPr>
            <p:cNvPr id="20" name="Picture 19">
              <a:extLst>
                <a:ext uri="{FF2B5EF4-FFF2-40B4-BE49-F238E27FC236}">
                  <a16:creationId xmlns:a16="http://schemas.microsoft.com/office/drawing/2014/main" id="{79EED96B-49C5-4A92-8F1E-5DB45129738C}"/>
                </a:ext>
              </a:extLst>
            </p:cNvPr>
            <p:cNvPicPr>
              <a:picLocks noChangeAspect="1"/>
            </p:cNvPicPr>
            <p:nvPr/>
          </p:nvPicPr>
          <p:blipFill>
            <a:blip r:embed="rId10"/>
            <a:stretch>
              <a:fillRect/>
            </a:stretch>
          </p:blipFill>
          <p:spPr>
            <a:xfrm>
              <a:off x="7973777" y="5243737"/>
              <a:ext cx="1638036" cy="351975"/>
            </a:xfrm>
            <a:prstGeom prst="rect">
              <a:avLst/>
            </a:prstGeom>
          </p:spPr>
        </p:pic>
        <p:sp>
          <p:nvSpPr>
            <p:cNvPr id="21" name="TextBox 20">
              <a:extLst>
                <a:ext uri="{FF2B5EF4-FFF2-40B4-BE49-F238E27FC236}">
                  <a16:creationId xmlns:a16="http://schemas.microsoft.com/office/drawing/2014/main" id="{745A6E32-F727-463E-9CA8-C8F856E57D96}"/>
                </a:ext>
              </a:extLst>
            </p:cNvPr>
            <p:cNvSpPr txBox="1"/>
            <p:nvPr/>
          </p:nvSpPr>
          <p:spPr>
            <a:xfrm>
              <a:off x="7655237" y="4592761"/>
              <a:ext cx="4185501" cy="400109"/>
            </a:xfrm>
            <a:prstGeom prst="rect">
              <a:avLst/>
            </a:prstGeom>
            <a:noFill/>
          </p:spPr>
          <p:txBody>
            <a:bodyPr wrap="square" rtlCol="0">
              <a:spAutoFit/>
            </a:bodyPr>
            <a:lstStyle/>
            <a:p>
              <a:r>
                <a:rPr lang="en-US" b="1" dirty="0">
                  <a:solidFill>
                    <a:schemeClr val="accent1">
                      <a:lumMod val="50000"/>
                    </a:schemeClr>
                  </a:solidFill>
                </a:rPr>
                <a:t>Model serving environments</a:t>
              </a:r>
            </a:p>
          </p:txBody>
        </p:sp>
        <p:sp>
          <p:nvSpPr>
            <p:cNvPr id="22" name="TextBox 21">
              <a:extLst>
                <a:ext uri="{FF2B5EF4-FFF2-40B4-BE49-F238E27FC236}">
                  <a16:creationId xmlns:a16="http://schemas.microsoft.com/office/drawing/2014/main" id="{C39043CC-9636-4378-8728-94B96A80ABBA}"/>
                </a:ext>
              </a:extLst>
            </p:cNvPr>
            <p:cNvSpPr txBox="1"/>
            <p:nvPr/>
          </p:nvSpPr>
          <p:spPr>
            <a:xfrm>
              <a:off x="7754604" y="1552303"/>
              <a:ext cx="3834681" cy="400109"/>
            </a:xfrm>
            <a:prstGeom prst="rect">
              <a:avLst/>
            </a:prstGeom>
            <a:noFill/>
          </p:spPr>
          <p:txBody>
            <a:bodyPr wrap="square" rtlCol="0">
              <a:spAutoFit/>
            </a:bodyPr>
            <a:lstStyle/>
            <a:p>
              <a:r>
                <a:rPr lang="en-US" b="1" dirty="0">
                  <a:solidFill>
                    <a:schemeClr val="accent1">
                      <a:lumMod val="50000"/>
                    </a:schemeClr>
                  </a:solidFill>
                </a:rPr>
                <a:t>Model build / train frameworks</a:t>
              </a:r>
            </a:p>
          </p:txBody>
        </p:sp>
        <p:pic>
          <p:nvPicPr>
            <p:cNvPr id="46" name="Picture 45">
              <a:extLst>
                <a:ext uri="{FF2B5EF4-FFF2-40B4-BE49-F238E27FC236}">
                  <a16:creationId xmlns:a16="http://schemas.microsoft.com/office/drawing/2014/main" id="{70127D65-9E6D-4D10-AD66-816FC28F30D6}"/>
                </a:ext>
              </a:extLst>
            </p:cNvPr>
            <p:cNvPicPr>
              <a:picLocks noChangeAspect="1"/>
            </p:cNvPicPr>
            <p:nvPr/>
          </p:nvPicPr>
          <p:blipFill>
            <a:blip r:embed="rId11"/>
            <a:stretch>
              <a:fillRect/>
            </a:stretch>
          </p:blipFill>
          <p:spPr>
            <a:xfrm>
              <a:off x="10338147" y="5170275"/>
              <a:ext cx="1173387" cy="616975"/>
            </a:xfrm>
            <a:prstGeom prst="rect">
              <a:avLst/>
            </a:prstGeom>
          </p:spPr>
        </p:pic>
      </p:grpSp>
      <p:sp>
        <p:nvSpPr>
          <p:cNvPr id="35" name="Rounded Rectangle 81">
            <a:extLst>
              <a:ext uri="{FF2B5EF4-FFF2-40B4-BE49-F238E27FC236}">
                <a16:creationId xmlns:a16="http://schemas.microsoft.com/office/drawing/2014/main" id="{95CFF57A-00B4-4EA3-9FC6-492520BCE877}"/>
              </a:ext>
            </a:extLst>
          </p:cNvPr>
          <p:cNvSpPr/>
          <p:nvPr/>
        </p:nvSpPr>
        <p:spPr>
          <a:xfrm>
            <a:off x="3383280" y="1188720"/>
            <a:ext cx="2149395" cy="217922"/>
          </a:xfrm>
          <a:prstGeom prst="roundRect">
            <a:avLst/>
          </a:prstGeom>
          <a:noFill/>
        </p:spPr>
        <p:txBody>
          <a:bodyPr wrap="square" lIns="0" tIns="0" rIns="0" bIns="0" rtlCol="0" anchor="ctr">
            <a:noAutofit/>
          </a:bodyPr>
          <a:lstStyle/>
          <a:p>
            <a:pPr algn="ctr">
              <a:defRPr/>
            </a:pPr>
            <a:r>
              <a:rPr lang="en-US" b="1" dirty="0">
                <a:solidFill>
                  <a:schemeClr val="accent1">
                    <a:lumMod val="50000"/>
                  </a:schemeClr>
                </a:solidFill>
                <a:sym typeface="HelvNeue Roman for IBM"/>
              </a:rPr>
              <a:t>Manage AI at Scale</a:t>
            </a:r>
          </a:p>
        </p:txBody>
      </p:sp>
      <p:grpSp>
        <p:nvGrpSpPr>
          <p:cNvPr id="57" name="Group 56">
            <a:extLst>
              <a:ext uri="{FF2B5EF4-FFF2-40B4-BE49-F238E27FC236}">
                <a16:creationId xmlns:a16="http://schemas.microsoft.com/office/drawing/2014/main" id="{5BEE2BA5-9C31-4422-8BA0-3057C0ACE9C5}"/>
              </a:ext>
            </a:extLst>
          </p:cNvPr>
          <p:cNvGrpSpPr/>
          <p:nvPr/>
        </p:nvGrpSpPr>
        <p:grpSpPr>
          <a:xfrm>
            <a:off x="3418202" y="1571333"/>
            <a:ext cx="2156406" cy="2811543"/>
            <a:chOff x="4609674" y="2095896"/>
            <a:chExt cx="2875208" cy="3748724"/>
          </a:xfrm>
        </p:grpSpPr>
        <p:sp>
          <p:nvSpPr>
            <p:cNvPr id="26" name="Rounded Rectangle 44">
              <a:extLst>
                <a:ext uri="{FF2B5EF4-FFF2-40B4-BE49-F238E27FC236}">
                  <a16:creationId xmlns:a16="http://schemas.microsoft.com/office/drawing/2014/main" id="{55D7C28C-40F8-4A21-BDA3-6A30230A5185}"/>
                </a:ext>
              </a:extLst>
            </p:cNvPr>
            <p:cNvSpPr/>
            <p:nvPr/>
          </p:nvSpPr>
          <p:spPr>
            <a:xfrm>
              <a:off x="4609674" y="2095896"/>
              <a:ext cx="2875208" cy="3748724"/>
            </a:xfrm>
            <a:prstGeom prst="roundRect">
              <a:avLst>
                <a:gd name="adj" fmla="val 12789"/>
              </a:avLst>
            </a:prstGeom>
            <a:solidFill>
              <a:schemeClr val="bg1">
                <a:lumMod val="95000"/>
              </a:schemeClr>
            </a:solidFill>
            <a:ln w="19050">
              <a:solidFill>
                <a:schemeClr val="accent1">
                  <a:lumMod val="50000"/>
                </a:schemeClr>
              </a:solidFill>
            </a:ln>
          </p:spPr>
          <p:txBody>
            <a:bodyPr wrap="square" lIns="0" tIns="0" rIns="0" bIns="0" rtlCol="0" anchor="ctr">
              <a:noAutofit/>
            </a:bodyPr>
            <a:lstStyle/>
            <a:p>
              <a:pPr algn="ctr">
                <a:defRPr/>
              </a:pPr>
              <a:endParaRPr lang="en-US" sz="900" dirty="0">
                <a:solidFill>
                  <a:schemeClr val="tx1">
                    <a:lumMod val="95000"/>
                    <a:lumOff val="5000"/>
                  </a:schemeClr>
                </a:solidFill>
                <a:latin typeface="IBM Plex Sans" panose="020B0503050000000000" pitchFamily="34" charset="77"/>
                <a:cs typeface="Arial"/>
              </a:endParaRPr>
            </a:p>
          </p:txBody>
        </p:sp>
        <p:sp>
          <p:nvSpPr>
            <p:cNvPr id="27" name="Rectangle 26">
              <a:extLst>
                <a:ext uri="{FF2B5EF4-FFF2-40B4-BE49-F238E27FC236}">
                  <a16:creationId xmlns:a16="http://schemas.microsoft.com/office/drawing/2014/main" id="{4B7EF432-1689-42A6-910B-03A596224F75}"/>
                </a:ext>
              </a:extLst>
            </p:cNvPr>
            <p:cNvSpPr/>
            <p:nvPr/>
          </p:nvSpPr>
          <p:spPr>
            <a:xfrm>
              <a:off x="6721037" y="2293480"/>
              <a:ext cx="184752" cy="338555"/>
            </a:xfrm>
            <a:prstGeom prst="rect">
              <a:avLst/>
            </a:prstGeom>
          </p:spPr>
          <p:txBody>
            <a:bodyPr wrap="none" lIns="68580" tIns="34290" rIns="68580" bIns="34290">
              <a:spAutoFit/>
            </a:bodyPr>
            <a:lstStyle/>
            <a:p>
              <a:pPr>
                <a:defRPr/>
              </a:pPr>
              <a:endParaRPr lang="en-US" sz="1200" b="1" dirty="0">
                <a:solidFill>
                  <a:schemeClr val="tx1">
                    <a:lumMod val="95000"/>
                    <a:lumOff val="5000"/>
                  </a:schemeClr>
                </a:solidFill>
                <a:latin typeface="IBM Plex Sans" panose="020B0503050000000000" pitchFamily="34" charset="77"/>
                <a:ea typeface="Arial" charset="0"/>
                <a:cs typeface="Arial" charset="0"/>
                <a:sym typeface="HelvNeue Roman for IBM"/>
              </a:endParaRPr>
            </a:p>
          </p:txBody>
        </p:sp>
        <p:sp>
          <p:nvSpPr>
            <p:cNvPr id="28" name="Rectangle 27">
              <a:extLst>
                <a:ext uri="{FF2B5EF4-FFF2-40B4-BE49-F238E27FC236}">
                  <a16:creationId xmlns:a16="http://schemas.microsoft.com/office/drawing/2014/main" id="{3B476B2E-B76B-47A7-B5A4-D9CC37A604A0}"/>
                </a:ext>
              </a:extLst>
            </p:cNvPr>
            <p:cNvSpPr/>
            <p:nvPr/>
          </p:nvSpPr>
          <p:spPr>
            <a:xfrm>
              <a:off x="4754880" y="2220686"/>
              <a:ext cx="2564090" cy="468085"/>
            </a:xfrm>
            <a:prstGeom prst="rect">
              <a:avLst/>
            </a:prstGeom>
            <a:solidFill>
              <a:schemeClr val="bg1">
                <a:lumMod val="95000"/>
              </a:schemeClr>
            </a:solidFill>
          </p:spPr>
          <p:txBody>
            <a:bodyPr wrap="square" lIns="0" tIns="0" rIns="0" bIns="0" rtlCol="0" anchor="ctr">
              <a:noAutofit/>
            </a:bodyPr>
            <a:lstStyle/>
            <a:p>
              <a:pPr>
                <a:defRPr/>
              </a:pPr>
              <a:r>
                <a:rPr lang="en-US" b="1" dirty="0"/>
                <a:t>Watson OpenScale</a:t>
              </a:r>
            </a:p>
          </p:txBody>
        </p:sp>
        <p:sp>
          <p:nvSpPr>
            <p:cNvPr id="2" name="Rectangle: Rounded Corners 1">
              <a:extLst>
                <a:ext uri="{FF2B5EF4-FFF2-40B4-BE49-F238E27FC236}">
                  <a16:creationId xmlns:a16="http://schemas.microsoft.com/office/drawing/2014/main" id="{2AF6A2B9-64F6-4D64-8519-1CE8D4A95C72}"/>
                </a:ext>
              </a:extLst>
            </p:cNvPr>
            <p:cNvSpPr/>
            <p:nvPr/>
          </p:nvSpPr>
          <p:spPr bwMode="auto">
            <a:xfrm>
              <a:off x="4754880" y="3183342"/>
              <a:ext cx="2560320" cy="326572"/>
            </a:xfrm>
            <a:prstGeom prst="roundRect">
              <a:avLst>
                <a:gd name="adj" fmla="val 12963"/>
              </a:avLst>
            </a:prstGeom>
            <a:solidFill>
              <a:srgbClr val="EFF1FF"/>
            </a:solidFill>
            <a:ln w="12700" cap="flat" cmpd="sng" algn="ctr">
              <a:solidFill>
                <a:schemeClr val="bg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050" b="1" dirty="0">
                  <a:latin typeface="Arial" charset="0"/>
                  <a:cs typeface="Arial" charset="0"/>
                </a:rPr>
                <a:t>Fairness &amp; Bias Mitigation</a:t>
              </a:r>
            </a:p>
          </p:txBody>
        </p:sp>
        <p:sp>
          <p:nvSpPr>
            <p:cNvPr id="51" name="Rectangle: Rounded Corners 50">
              <a:extLst>
                <a:ext uri="{FF2B5EF4-FFF2-40B4-BE49-F238E27FC236}">
                  <a16:creationId xmlns:a16="http://schemas.microsoft.com/office/drawing/2014/main" id="{A6B4D4D0-2A0C-42E9-9296-C301CAE69FA6}"/>
                </a:ext>
              </a:extLst>
            </p:cNvPr>
            <p:cNvSpPr/>
            <p:nvPr/>
          </p:nvSpPr>
          <p:spPr bwMode="auto">
            <a:xfrm>
              <a:off x="4754880" y="3561985"/>
              <a:ext cx="2560320" cy="326572"/>
            </a:xfrm>
            <a:prstGeom prst="roundRect">
              <a:avLst>
                <a:gd name="adj" fmla="val 12963"/>
              </a:avLst>
            </a:prstGeom>
            <a:solidFill>
              <a:srgbClr val="EFF1FF"/>
            </a:solidFill>
            <a:ln w="12700" cap="flat" cmpd="sng" algn="ctr">
              <a:solidFill>
                <a:schemeClr val="bg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050" b="1" dirty="0">
                  <a:latin typeface="Arial" charset="0"/>
                  <a:cs typeface="Arial" charset="0"/>
                </a:rPr>
                <a:t>Drift Detection</a:t>
              </a:r>
            </a:p>
          </p:txBody>
        </p:sp>
        <p:sp>
          <p:nvSpPr>
            <p:cNvPr id="52" name="Rectangle: Rounded Corners 51">
              <a:extLst>
                <a:ext uri="{FF2B5EF4-FFF2-40B4-BE49-F238E27FC236}">
                  <a16:creationId xmlns:a16="http://schemas.microsoft.com/office/drawing/2014/main" id="{B8229CC9-DB48-4D16-8F1F-C22B63252D60}"/>
                </a:ext>
              </a:extLst>
            </p:cNvPr>
            <p:cNvSpPr/>
            <p:nvPr/>
          </p:nvSpPr>
          <p:spPr bwMode="auto">
            <a:xfrm>
              <a:off x="4754880" y="3950054"/>
              <a:ext cx="2560320" cy="326572"/>
            </a:xfrm>
            <a:prstGeom prst="roundRect">
              <a:avLst>
                <a:gd name="adj" fmla="val 12963"/>
              </a:avLst>
            </a:prstGeom>
            <a:solidFill>
              <a:srgbClr val="EFF1FF"/>
            </a:solidFill>
            <a:ln w="12700" cap="flat" cmpd="sng" algn="ctr">
              <a:solidFill>
                <a:schemeClr val="bg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050" b="1" dirty="0">
                  <a:latin typeface="Arial" charset="0"/>
                  <a:cs typeface="Arial" charset="0"/>
                </a:rPr>
                <a:t>Explainability</a:t>
              </a:r>
            </a:p>
          </p:txBody>
        </p:sp>
        <p:sp>
          <p:nvSpPr>
            <p:cNvPr id="53" name="Rectangle: Rounded Corners 52">
              <a:extLst>
                <a:ext uri="{FF2B5EF4-FFF2-40B4-BE49-F238E27FC236}">
                  <a16:creationId xmlns:a16="http://schemas.microsoft.com/office/drawing/2014/main" id="{F4152E7E-667F-4B12-837A-A7BDDBFFB5D3}"/>
                </a:ext>
              </a:extLst>
            </p:cNvPr>
            <p:cNvSpPr/>
            <p:nvPr/>
          </p:nvSpPr>
          <p:spPr bwMode="auto">
            <a:xfrm>
              <a:off x="4754880" y="2810982"/>
              <a:ext cx="2560320" cy="326572"/>
            </a:xfrm>
            <a:prstGeom prst="roundRect">
              <a:avLst>
                <a:gd name="adj" fmla="val 12963"/>
              </a:avLst>
            </a:prstGeom>
            <a:solidFill>
              <a:srgbClr val="EFF1FF"/>
            </a:solidFill>
            <a:ln w="12700" cap="flat" cmpd="sng" algn="ctr">
              <a:solidFill>
                <a:schemeClr val="bg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050" b="1" dirty="0">
                  <a:latin typeface="Arial" charset="0"/>
                  <a:cs typeface="Arial" charset="0"/>
                </a:rPr>
                <a:t>Operations Dashboard</a:t>
              </a:r>
            </a:p>
          </p:txBody>
        </p:sp>
        <p:sp>
          <p:nvSpPr>
            <p:cNvPr id="54" name="Rectangle: Rounded Corners 53">
              <a:extLst>
                <a:ext uri="{FF2B5EF4-FFF2-40B4-BE49-F238E27FC236}">
                  <a16:creationId xmlns:a16="http://schemas.microsoft.com/office/drawing/2014/main" id="{FF5CC274-0E15-4295-92E9-3BA77D1F2CD1}"/>
                </a:ext>
              </a:extLst>
            </p:cNvPr>
            <p:cNvSpPr/>
            <p:nvPr/>
          </p:nvSpPr>
          <p:spPr bwMode="auto">
            <a:xfrm>
              <a:off x="4754880" y="4734051"/>
              <a:ext cx="2560320" cy="326572"/>
            </a:xfrm>
            <a:prstGeom prst="roundRect">
              <a:avLst>
                <a:gd name="adj" fmla="val 12963"/>
              </a:avLst>
            </a:prstGeom>
            <a:solidFill>
              <a:srgbClr val="EFF1FF"/>
            </a:solidFill>
            <a:ln w="12700" cap="flat" cmpd="sng" algn="ctr">
              <a:solidFill>
                <a:schemeClr val="bg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050" b="1" dirty="0">
                  <a:latin typeface="Arial" charset="0"/>
                  <a:cs typeface="Arial" charset="0"/>
                </a:rPr>
                <a:t>Payload Logging</a:t>
              </a:r>
            </a:p>
          </p:txBody>
        </p:sp>
        <p:sp>
          <p:nvSpPr>
            <p:cNvPr id="55" name="Rectangle: Rounded Corners 54">
              <a:extLst>
                <a:ext uri="{FF2B5EF4-FFF2-40B4-BE49-F238E27FC236}">
                  <a16:creationId xmlns:a16="http://schemas.microsoft.com/office/drawing/2014/main" id="{73F6C44D-ABE3-451F-881B-425006ACE127}"/>
                </a:ext>
              </a:extLst>
            </p:cNvPr>
            <p:cNvSpPr/>
            <p:nvPr/>
          </p:nvSpPr>
          <p:spPr bwMode="auto">
            <a:xfrm>
              <a:off x="4758292" y="5140974"/>
              <a:ext cx="2560320" cy="326572"/>
            </a:xfrm>
            <a:prstGeom prst="roundRect">
              <a:avLst>
                <a:gd name="adj" fmla="val 12963"/>
              </a:avLst>
            </a:prstGeom>
            <a:solidFill>
              <a:srgbClr val="EFF1FF"/>
            </a:solidFill>
            <a:ln w="12700" cap="flat" cmpd="sng" algn="ctr">
              <a:solidFill>
                <a:schemeClr val="bg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050" b="1" dirty="0">
                  <a:latin typeface="Arial" charset="0"/>
                  <a:cs typeface="Arial" charset="0"/>
                </a:rPr>
                <a:t>Data Mart</a:t>
              </a:r>
            </a:p>
          </p:txBody>
        </p:sp>
        <p:sp>
          <p:nvSpPr>
            <p:cNvPr id="56" name="Rectangle: Rounded Corners 55">
              <a:extLst>
                <a:ext uri="{FF2B5EF4-FFF2-40B4-BE49-F238E27FC236}">
                  <a16:creationId xmlns:a16="http://schemas.microsoft.com/office/drawing/2014/main" id="{3B75DA40-0C07-4FF7-B0A3-22CE89A539CD}"/>
                </a:ext>
              </a:extLst>
            </p:cNvPr>
            <p:cNvSpPr/>
            <p:nvPr/>
          </p:nvSpPr>
          <p:spPr bwMode="auto">
            <a:xfrm>
              <a:off x="4754880" y="4331841"/>
              <a:ext cx="2560320" cy="326572"/>
            </a:xfrm>
            <a:prstGeom prst="roundRect">
              <a:avLst>
                <a:gd name="adj" fmla="val 12963"/>
              </a:avLst>
            </a:prstGeom>
            <a:solidFill>
              <a:srgbClr val="EFF1FF"/>
            </a:solidFill>
            <a:ln w="12700" cap="flat" cmpd="sng" algn="ctr">
              <a:solidFill>
                <a:schemeClr val="bg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buClr>
                  <a:schemeClr val="tx2"/>
                </a:buClr>
              </a:pPr>
              <a:r>
                <a:rPr lang="en-US" sz="1013" b="1" dirty="0"/>
                <a:t>Business KPIs</a:t>
              </a:r>
              <a:endParaRPr lang="en-US" sz="1050" b="1" dirty="0">
                <a:latin typeface="Arial" charset="0"/>
                <a:cs typeface="Arial" charset="0"/>
              </a:endParaRPr>
            </a:p>
          </p:txBody>
        </p:sp>
      </p:grpSp>
      <p:sp>
        <p:nvSpPr>
          <p:cNvPr id="5" name="Footer Placeholder 4">
            <a:extLst>
              <a:ext uri="{FF2B5EF4-FFF2-40B4-BE49-F238E27FC236}">
                <a16:creationId xmlns:a16="http://schemas.microsoft.com/office/drawing/2014/main" id="{1245D6A4-603B-3D40-B22D-9F3F3C0E6B46}"/>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27982B22-739F-6A44-A887-D1896780B97E}"/>
              </a:ext>
            </a:extLst>
          </p:cNvPr>
          <p:cNvSpPr>
            <a:spLocks noGrp="1"/>
          </p:cNvSpPr>
          <p:nvPr>
            <p:ph type="sldNum" sz="quarter" idx="11"/>
          </p:nvPr>
        </p:nvSpPr>
        <p:spPr/>
        <p:txBody>
          <a:bodyPr/>
          <a:lstStyle/>
          <a:p>
            <a:fld id="{59395FB3-9C97-154F-86B2-7E381B951268}" type="slidenum">
              <a:rPr lang="en-US" smtClean="0"/>
              <a:pPr/>
              <a:t>89</a:t>
            </a:fld>
            <a:endParaRPr lang="en-US" dirty="0"/>
          </a:p>
        </p:txBody>
      </p:sp>
      <p:pic>
        <p:nvPicPr>
          <p:cNvPr id="8" name="Picture 7">
            <a:extLst>
              <a:ext uri="{FF2B5EF4-FFF2-40B4-BE49-F238E27FC236}">
                <a16:creationId xmlns:a16="http://schemas.microsoft.com/office/drawing/2014/main" id="{07F8214D-EC5C-6A45-A642-39787044A818}"/>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100000"/>
                    </a14:imgEffect>
                    <a14:imgEffect>
                      <a14:brightnessContrast bright="10000" contrast="25000"/>
                    </a14:imgEffect>
                  </a14:imgLayer>
                </a14:imgProps>
              </a:ext>
            </a:extLst>
          </a:blip>
          <a:stretch>
            <a:fillRect/>
          </a:stretch>
        </p:blipFill>
        <p:spPr>
          <a:xfrm>
            <a:off x="7773880" y="42480"/>
            <a:ext cx="1370120" cy="685060"/>
          </a:xfrm>
          <a:prstGeom prst="rect">
            <a:avLst/>
          </a:prstGeom>
        </p:spPr>
      </p:pic>
    </p:spTree>
    <p:extLst>
      <p:ext uri="{BB962C8B-B14F-4D97-AF65-F5344CB8AC3E}">
        <p14:creationId xmlns:p14="http://schemas.microsoft.com/office/powerpoint/2010/main" val="3025949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9EA8-48CE-2045-BB04-9D9683F67BE4}"/>
              </a:ext>
            </a:extLst>
          </p:cNvPr>
          <p:cNvSpPr>
            <a:spLocks noGrp="1"/>
          </p:cNvSpPr>
          <p:nvPr>
            <p:ph type="title" idx="4294967295"/>
          </p:nvPr>
        </p:nvSpPr>
        <p:spPr>
          <a:xfrm>
            <a:off x="210312" y="201168"/>
            <a:ext cx="7392538" cy="4294632"/>
          </a:xfrm>
        </p:spPr>
        <p:txBody>
          <a:bodyPr/>
          <a:lstStyle/>
          <a:p>
            <a:pPr algn="ctr"/>
            <a:r>
              <a:rPr lang="en-US" dirty="0"/>
              <a:t>Cloud Pak for Data: built on cloud-native architecture</a:t>
            </a:r>
            <a:br>
              <a:rPr lang="en-US" dirty="0"/>
            </a:br>
            <a:endParaRPr lang="en-US" dirty="0"/>
          </a:p>
        </p:txBody>
      </p:sp>
      <p:grpSp>
        <p:nvGrpSpPr>
          <p:cNvPr id="4" name="Group 3">
            <a:extLst>
              <a:ext uri="{FF2B5EF4-FFF2-40B4-BE49-F238E27FC236}">
                <a16:creationId xmlns:a16="http://schemas.microsoft.com/office/drawing/2014/main" id="{3D01E9AD-4E30-41F1-9A2D-2B46ACF2975F}"/>
              </a:ext>
            </a:extLst>
          </p:cNvPr>
          <p:cNvGrpSpPr/>
          <p:nvPr/>
        </p:nvGrpSpPr>
        <p:grpSpPr>
          <a:xfrm>
            <a:off x="1541150" y="1739308"/>
            <a:ext cx="5966460" cy="2983649"/>
            <a:chOff x="1374612" y="1547255"/>
            <a:chExt cx="9247668" cy="4761150"/>
          </a:xfrm>
        </p:grpSpPr>
        <p:sp>
          <p:nvSpPr>
            <p:cNvPr id="11" name="Arrow: Left-Right 53">
              <a:extLst>
                <a:ext uri="{FF2B5EF4-FFF2-40B4-BE49-F238E27FC236}">
                  <a16:creationId xmlns:a16="http://schemas.microsoft.com/office/drawing/2014/main" id="{7E572862-A518-4C33-85DA-C76978EBE7AF}"/>
                </a:ext>
              </a:extLst>
            </p:cNvPr>
            <p:cNvSpPr/>
            <p:nvPr/>
          </p:nvSpPr>
          <p:spPr>
            <a:xfrm flipH="1">
              <a:off x="3781773" y="5178636"/>
              <a:ext cx="3789723" cy="438352"/>
            </a:xfrm>
            <a:prstGeom prst="leftRightArrow">
              <a:avLst>
                <a:gd name="adj1" fmla="val 50000"/>
                <a:gd name="adj2" fmla="val 60417"/>
              </a:avLst>
            </a:prstGeom>
            <a:solidFill>
              <a:srgbClr val="76A6F8"/>
            </a:solidFill>
            <a:ln w="12700">
              <a:miter lim="400000"/>
            </a:ln>
            <a:effectLst>
              <a:outerShdw blurRad="50800" dist="38100" dir="2700000" algn="tl" rotWithShape="0">
                <a:prstClr val="black">
                  <a:alpha val="40000"/>
                </a:prstClr>
              </a:outerShdw>
            </a:effectLst>
          </p:spPr>
          <p:txBody>
            <a:bodyPr lIns="0" tIns="0" rIns="0" bIns="0" anchor="ctr" anchorCtr="0"/>
            <a:lstStyle/>
            <a:p>
              <a:pPr algn="ctr" defTabSz="793426">
                <a:spcBef>
                  <a:spcPts val="450"/>
                </a:spcBef>
                <a:defRPr sz="1200">
                  <a:latin typeface="IBM Plex Sans"/>
                  <a:ea typeface="IBM Plex Sans"/>
                  <a:cs typeface="IBM Plex Sans"/>
                  <a:sym typeface="IBM Plex Sans"/>
                </a:defRPr>
              </a:pPr>
              <a:r>
                <a:rPr lang="en-US" sz="900" b="1" kern="0" dirty="0">
                  <a:solidFill>
                    <a:schemeClr val="bg1"/>
                  </a:solidFill>
                  <a:latin typeface="IBM Plex Sans"/>
                  <a:ea typeface="IBM Plex Sans"/>
                  <a:cs typeface="IBM Plex Sans"/>
                  <a:sym typeface="IBM Plex Sans"/>
                </a:rPr>
                <a:t>Portable Applications</a:t>
              </a:r>
              <a:endParaRPr sz="900" b="1" kern="0" dirty="0">
                <a:solidFill>
                  <a:schemeClr val="bg1"/>
                </a:solidFill>
                <a:latin typeface="IBM Plex Sans"/>
                <a:ea typeface="IBM Plex Sans"/>
                <a:cs typeface="IBM Plex Sans"/>
                <a:sym typeface="IBM Plex Sans"/>
              </a:endParaRPr>
            </a:p>
          </p:txBody>
        </p:sp>
        <p:sp>
          <p:nvSpPr>
            <p:cNvPr id="13" name="Arrow: Left-Right 56">
              <a:extLst>
                <a:ext uri="{FF2B5EF4-FFF2-40B4-BE49-F238E27FC236}">
                  <a16:creationId xmlns:a16="http://schemas.microsoft.com/office/drawing/2014/main" id="{9BA68678-4E43-4121-9718-9A25061ED05D}"/>
                </a:ext>
              </a:extLst>
            </p:cNvPr>
            <p:cNvSpPr/>
            <p:nvPr/>
          </p:nvSpPr>
          <p:spPr>
            <a:xfrm rot="18807671" flipH="1">
              <a:off x="2923724" y="3740232"/>
              <a:ext cx="2212293" cy="435275"/>
            </a:xfrm>
            <a:prstGeom prst="leftRightArrow">
              <a:avLst>
                <a:gd name="adj1" fmla="val 50000"/>
                <a:gd name="adj2" fmla="val 50000"/>
              </a:avLst>
            </a:prstGeom>
            <a:solidFill>
              <a:srgbClr val="76A6F8"/>
            </a:solidFill>
            <a:ln w="12700">
              <a:miter lim="400000"/>
            </a:ln>
            <a:effectLst>
              <a:outerShdw blurRad="50800" dist="38100" dir="2700000" algn="tl" rotWithShape="0">
                <a:prstClr val="black">
                  <a:alpha val="40000"/>
                </a:prstClr>
              </a:outerShdw>
            </a:effectLst>
          </p:spPr>
          <p:txBody>
            <a:bodyPr lIns="0" tIns="0" rIns="0" bIns="0" anchor="ctr" anchorCtr="0"/>
            <a:lstStyle/>
            <a:p>
              <a:pPr algn="ctr" defTabSz="793426">
                <a:spcBef>
                  <a:spcPts val="450"/>
                </a:spcBef>
                <a:defRPr sz="1200">
                  <a:solidFill>
                    <a:srgbClr val="57ABF1"/>
                  </a:solidFill>
                  <a:latin typeface="IBM Plex Sans"/>
                  <a:ea typeface="IBM Plex Sans"/>
                  <a:cs typeface="IBM Plex Sans"/>
                  <a:sym typeface="IBM Plex Sans"/>
                </a:defRPr>
              </a:pPr>
              <a:r>
                <a:rPr lang="en-US" sz="900" b="1" kern="0" dirty="0">
                  <a:solidFill>
                    <a:schemeClr val="bg1"/>
                  </a:solidFill>
                  <a:latin typeface="IBM Plex Sans"/>
                  <a:ea typeface="IBM Plex Sans"/>
                  <a:cs typeface="IBM Plex Sans"/>
                  <a:sym typeface="IBM Plex Sans"/>
                </a:rPr>
                <a:t>Lift and Shift</a:t>
              </a:r>
              <a:endParaRPr sz="900" b="1" kern="0" dirty="0">
                <a:solidFill>
                  <a:schemeClr val="bg1"/>
                </a:solidFill>
                <a:latin typeface="IBM Plex Sans"/>
                <a:ea typeface="IBM Plex Sans"/>
                <a:cs typeface="IBM Plex Sans"/>
                <a:sym typeface="IBM Plex Sans"/>
              </a:endParaRPr>
            </a:p>
          </p:txBody>
        </p:sp>
        <p:sp>
          <p:nvSpPr>
            <p:cNvPr id="16" name="Arrow: Left-Right 57">
              <a:extLst>
                <a:ext uri="{FF2B5EF4-FFF2-40B4-BE49-F238E27FC236}">
                  <a16:creationId xmlns:a16="http://schemas.microsoft.com/office/drawing/2014/main" id="{B8586C1A-2E84-4102-B6BD-A79DE6B218EF}"/>
                </a:ext>
              </a:extLst>
            </p:cNvPr>
            <p:cNvSpPr/>
            <p:nvPr/>
          </p:nvSpPr>
          <p:spPr>
            <a:xfrm rot="2756243" flipH="1">
              <a:off x="6364283" y="3585489"/>
              <a:ext cx="2308127" cy="490559"/>
            </a:xfrm>
            <a:prstGeom prst="leftRightArrow">
              <a:avLst>
                <a:gd name="adj1" fmla="val 50000"/>
                <a:gd name="adj2" fmla="val 50000"/>
              </a:avLst>
            </a:prstGeom>
            <a:solidFill>
              <a:srgbClr val="76A6F8"/>
            </a:solidFill>
            <a:ln w="12700">
              <a:miter lim="400000"/>
            </a:ln>
            <a:effectLst>
              <a:outerShdw blurRad="50800" dist="38100" dir="2700000" algn="tl" rotWithShape="0">
                <a:prstClr val="black">
                  <a:alpha val="40000"/>
                </a:prstClr>
              </a:outerShdw>
            </a:effectLst>
          </p:spPr>
          <p:txBody>
            <a:bodyPr lIns="0" tIns="0" rIns="0" bIns="0" anchor="ctr" anchorCtr="0"/>
            <a:lstStyle/>
            <a:p>
              <a:pPr algn="ctr" defTabSz="793426">
                <a:spcBef>
                  <a:spcPts val="450"/>
                </a:spcBef>
                <a:defRPr sz="1200">
                  <a:latin typeface="IBM Plex Sans"/>
                  <a:ea typeface="IBM Plex Sans"/>
                  <a:cs typeface="IBM Plex Sans"/>
                  <a:sym typeface="IBM Plex Sans"/>
                </a:defRPr>
              </a:pPr>
              <a:r>
                <a:rPr lang="en-US" sz="900" b="1" kern="0" dirty="0">
                  <a:solidFill>
                    <a:schemeClr val="bg1"/>
                  </a:solidFill>
                  <a:latin typeface="IBM Plex Sans"/>
                  <a:ea typeface="IBM Plex Sans"/>
                  <a:cs typeface="IBM Plex Sans"/>
                  <a:sym typeface="IBM Plex Sans"/>
                </a:rPr>
                <a:t>New App Development</a:t>
              </a:r>
              <a:endParaRPr sz="900" b="1" kern="0" dirty="0">
                <a:solidFill>
                  <a:schemeClr val="bg1"/>
                </a:solidFill>
                <a:latin typeface="IBM Plex Sans"/>
                <a:ea typeface="IBM Plex Sans"/>
                <a:cs typeface="IBM Plex Sans"/>
                <a:sym typeface="IBM Plex Sans"/>
              </a:endParaRPr>
            </a:p>
          </p:txBody>
        </p:sp>
        <p:sp>
          <p:nvSpPr>
            <p:cNvPr id="18" name="Market ’17:  $120B…">
              <a:extLst>
                <a:ext uri="{FF2B5EF4-FFF2-40B4-BE49-F238E27FC236}">
                  <a16:creationId xmlns:a16="http://schemas.microsoft.com/office/drawing/2014/main" id="{74DE7784-A920-4E95-81ED-7B39E197D14C}"/>
                </a:ext>
              </a:extLst>
            </p:cNvPr>
            <p:cNvSpPr txBox="1"/>
            <p:nvPr/>
          </p:nvSpPr>
          <p:spPr>
            <a:xfrm>
              <a:off x="4622314" y="1711958"/>
              <a:ext cx="2150442" cy="4225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9671" tIns="39671" rIns="39671" bIns="39671" numCol="1" anchor="ctr">
              <a:spAutoFit/>
            </a:bodyPr>
            <a:lstStyle/>
            <a:p>
              <a:pPr algn="ctr" defTabSz="793426">
                <a:defRPr>
                  <a:solidFill>
                    <a:srgbClr val="FFFFFF"/>
                  </a:solidFill>
                  <a:latin typeface="Arial"/>
                  <a:ea typeface="Arial"/>
                  <a:cs typeface="Arial"/>
                  <a:sym typeface="Arial"/>
                </a:defRPr>
              </a:pPr>
              <a:r>
                <a:rPr sz="1200" b="1" kern="0" dirty="0">
                  <a:solidFill>
                    <a:schemeClr val="bg1"/>
                  </a:solidFill>
                  <a:latin typeface="Arial"/>
                  <a:ea typeface="Arial"/>
                  <a:cs typeface="Arial"/>
                  <a:sym typeface="Arial"/>
                </a:rPr>
                <a:t>CAGR</a:t>
              </a:r>
              <a:r>
                <a:rPr lang="en-US" sz="1200" b="1" kern="0" dirty="0">
                  <a:solidFill>
                    <a:schemeClr val="bg1"/>
                  </a:solidFill>
                  <a:latin typeface="Arial"/>
                  <a:ea typeface="Arial"/>
                  <a:cs typeface="Arial"/>
                  <a:sym typeface="Arial"/>
                </a:rPr>
                <a:t> *</a:t>
              </a:r>
              <a:r>
                <a:rPr sz="1200" b="1" kern="0" dirty="0">
                  <a:solidFill>
                    <a:schemeClr val="bg1"/>
                  </a:solidFill>
                  <a:latin typeface="Arial"/>
                  <a:ea typeface="Arial"/>
                  <a:cs typeface="Arial"/>
                  <a:sym typeface="Arial"/>
                </a:rPr>
                <a:t>: -8%</a:t>
              </a:r>
            </a:p>
          </p:txBody>
        </p:sp>
        <p:sp>
          <p:nvSpPr>
            <p:cNvPr id="19" name="Oval 18">
              <a:extLst>
                <a:ext uri="{FF2B5EF4-FFF2-40B4-BE49-F238E27FC236}">
                  <a16:creationId xmlns:a16="http://schemas.microsoft.com/office/drawing/2014/main" id="{A3DA5D58-7E88-42CA-AE8C-A5FEA1D067AB}"/>
                </a:ext>
              </a:extLst>
            </p:cNvPr>
            <p:cNvSpPr>
              <a:spLocks noChangeAspect="1"/>
            </p:cNvSpPr>
            <p:nvPr/>
          </p:nvSpPr>
          <p:spPr>
            <a:xfrm>
              <a:off x="4547221" y="2101143"/>
              <a:ext cx="2300631" cy="1184563"/>
            </a:xfrm>
            <a:prstGeom prst="ellipse">
              <a:avLst/>
            </a:prstGeom>
            <a:solidFill>
              <a:srgbClr val="008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0" tIns="0" rIns="0" bIns="0" rtlCol="0" anchor="ctr">
              <a:noAutofit/>
            </a:bodyPr>
            <a:lstStyle/>
            <a:p>
              <a:pPr algn="ctr"/>
              <a:r>
                <a:rPr lang="en-US" sz="1200" b="1" dirty="0">
                  <a:solidFill>
                    <a:srgbClr val="FFFFFF"/>
                  </a:solidFill>
                  <a:latin typeface="Arial"/>
                  <a:cs typeface="Arial"/>
                </a:rPr>
                <a:t>Traditional  IT</a:t>
              </a:r>
            </a:p>
          </p:txBody>
        </p:sp>
        <p:sp>
          <p:nvSpPr>
            <p:cNvPr id="21" name="Oval 20">
              <a:extLst>
                <a:ext uri="{FF2B5EF4-FFF2-40B4-BE49-F238E27FC236}">
                  <a16:creationId xmlns:a16="http://schemas.microsoft.com/office/drawing/2014/main" id="{25E04185-81EF-487A-823D-FAF864DE0A11}"/>
                </a:ext>
              </a:extLst>
            </p:cNvPr>
            <p:cNvSpPr>
              <a:spLocks noChangeAspect="1"/>
            </p:cNvSpPr>
            <p:nvPr/>
          </p:nvSpPr>
          <p:spPr>
            <a:xfrm>
              <a:off x="1374612" y="4691088"/>
              <a:ext cx="2300631" cy="1184563"/>
            </a:xfrm>
            <a:prstGeom prst="ellipse">
              <a:avLst/>
            </a:prstGeom>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0" tIns="0" rIns="0" bIns="0" rtlCol="0" anchor="ctr">
              <a:noAutofit/>
            </a:bodyPr>
            <a:lstStyle/>
            <a:p>
              <a:pPr algn="ctr"/>
              <a:r>
                <a:rPr lang="en-US" sz="1200" b="1" dirty="0">
                  <a:solidFill>
                    <a:srgbClr val="FFFFFF"/>
                  </a:solidFill>
                  <a:latin typeface="Arial"/>
                  <a:cs typeface="Arial"/>
                </a:rPr>
                <a:t>Private Cloud</a:t>
              </a:r>
            </a:p>
          </p:txBody>
        </p:sp>
        <p:sp>
          <p:nvSpPr>
            <p:cNvPr id="23" name="Oval 22">
              <a:extLst>
                <a:ext uri="{FF2B5EF4-FFF2-40B4-BE49-F238E27FC236}">
                  <a16:creationId xmlns:a16="http://schemas.microsoft.com/office/drawing/2014/main" id="{D6F01932-B8FC-4EC6-A373-C9ABA50AE0B1}"/>
                </a:ext>
              </a:extLst>
            </p:cNvPr>
            <p:cNvSpPr>
              <a:spLocks noChangeAspect="1"/>
            </p:cNvSpPr>
            <p:nvPr/>
          </p:nvSpPr>
          <p:spPr>
            <a:xfrm>
              <a:off x="9561773" y="4078410"/>
              <a:ext cx="1060507" cy="1059700"/>
            </a:xfrm>
            <a:prstGeom prst="ellipse">
              <a:avLst/>
            </a:prstGeom>
            <a:solidFill>
              <a:srgbClr val="61FF6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0" tIns="0" rIns="0" bIns="0" rtlCol="0" anchor="ctr">
              <a:noAutofit/>
            </a:bodyPr>
            <a:lstStyle/>
            <a:p>
              <a:pPr algn="ctr"/>
              <a:r>
                <a:rPr lang="en-US" sz="750" b="1" dirty="0">
                  <a:solidFill>
                    <a:srgbClr val="FFFFFF"/>
                  </a:solidFill>
                  <a:latin typeface="Arial"/>
                  <a:cs typeface="Arial"/>
                </a:rPr>
                <a:t>Public </a:t>
              </a:r>
              <a:br>
                <a:rPr lang="en-US" sz="750" b="1" dirty="0">
                  <a:solidFill>
                    <a:srgbClr val="FFFFFF"/>
                  </a:solidFill>
                  <a:latin typeface="Arial"/>
                  <a:cs typeface="Arial"/>
                </a:rPr>
              </a:br>
              <a:r>
                <a:rPr lang="en-US" sz="750" b="1" dirty="0">
                  <a:solidFill>
                    <a:srgbClr val="FFFFFF"/>
                  </a:solidFill>
                  <a:latin typeface="Arial"/>
                  <a:cs typeface="Arial"/>
                </a:rPr>
                <a:t>with Virtual Private Cloud</a:t>
              </a:r>
            </a:p>
          </p:txBody>
        </p:sp>
        <p:sp>
          <p:nvSpPr>
            <p:cNvPr id="24" name="Arrow: Left-Right 57">
              <a:extLst>
                <a:ext uri="{FF2B5EF4-FFF2-40B4-BE49-F238E27FC236}">
                  <a16:creationId xmlns:a16="http://schemas.microsoft.com/office/drawing/2014/main" id="{B6F49F10-65E9-4689-963E-73E006B3F2CA}"/>
                </a:ext>
              </a:extLst>
            </p:cNvPr>
            <p:cNvSpPr/>
            <p:nvPr/>
          </p:nvSpPr>
          <p:spPr>
            <a:xfrm rot="2756243" flipH="1">
              <a:off x="6002620" y="3814553"/>
              <a:ext cx="2115938" cy="490559"/>
            </a:xfrm>
            <a:prstGeom prst="leftRightArrow">
              <a:avLst>
                <a:gd name="adj1" fmla="val 50000"/>
                <a:gd name="adj2" fmla="val 50000"/>
              </a:avLst>
            </a:prstGeom>
            <a:solidFill>
              <a:srgbClr val="76A6F8"/>
            </a:solidFill>
            <a:ln w="12700">
              <a:miter lim="400000"/>
            </a:ln>
            <a:effectLst>
              <a:outerShdw blurRad="50800" dist="38100" dir="2700000" algn="tl" rotWithShape="0">
                <a:prstClr val="black">
                  <a:alpha val="40000"/>
                </a:prstClr>
              </a:outerShdw>
            </a:effectLst>
          </p:spPr>
          <p:txBody>
            <a:bodyPr lIns="0" tIns="0" rIns="0" bIns="0" anchor="ctr" anchorCtr="0"/>
            <a:lstStyle/>
            <a:p>
              <a:pPr algn="ctr" defTabSz="793426">
                <a:spcBef>
                  <a:spcPts val="450"/>
                </a:spcBef>
                <a:defRPr sz="1200">
                  <a:latin typeface="IBM Plex Sans"/>
                  <a:ea typeface="IBM Plex Sans"/>
                  <a:cs typeface="IBM Plex Sans"/>
                  <a:sym typeface="IBM Plex Sans"/>
                </a:defRPr>
              </a:pPr>
              <a:r>
                <a:rPr lang="en-US" sz="900" b="1" kern="0" dirty="0">
                  <a:solidFill>
                    <a:schemeClr val="bg1"/>
                  </a:solidFill>
                  <a:latin typeface="IBM Plex Sans"/>
                  <a:ea typeface="IBM Plex Sans"/>
                  <a:cs typeface="IBM Plex Sans"/>
                  <a:sym typeface="IBM Plex Sans"/>
                </a:rPr>
                <a:t>Public Integration</a:t>
              </a:r>
              <a:endParaRPr sz="900" b="1" kern="0" dirty="0">
                <a:solidFill>
                  <a:schemeClr val="bg1"/>
                </a:solidFill>
                <a:latin typeface="IBM Plex Sans"/>
                <a:ea typeface="IBM Plex Sans"/>
                <a:cs typeface="IBM Plex Sans"/>
                <a:sym typeface="IBM Plex Sans"/>
              </a:endParaRPr>
            </a:p>
          </p:txBody>
        </p:sp>
        <p:sp>
          <p:nvSpPr>
            <p:cNvPr id="25" name="Oval 24">
              <a:extLst>
                <a:ext uri="{FF2B5EF4-FFF2-40B4-BE49-F238E27FC236}">
                  <a16:creationId xmlns:a16="http://schemas.microsoft.com/office/drawing/2014/main" id="{4EAE5600-A089-43D6-9522-14794808C2B2}"/>
                </a:ext>
              </a:extLst>
            </p:cNvPr>
            <p:cNvSpPr>
              <a:spLocks noChangeAspect="1"/>
            </p:cNvSpPr>
            <p:nvPr/>
          </p:nvSpPr>
          <p:spPr>
            <a:xfrm>
              <a:off x="7716639" y="4695495"/>
              <a:ext cx="2300630" cy="1184563"/>
            </a:xfrm>
            <a:prstGeom prst="ellipse">
              <a:avLst/>
            </a:prstGeom>
            <a:solidFill>
              <a:srgbClr val="00CC5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0" tIns="0" rIns="0" bIns="0" rtlCol="0" anchor="ctr">
              <a:noAutofit/>
            </a:bodyPr>
            <a:lstStyle/>
            <a:p>
              <a:pPr algn="ctr"/>
              <a:r>
                <a:rPr lang="en-US" sz="1200" b="1" dirty="0">
                  <a:solidFill>
                    <a:srgbClr val="FFFFFF"/>
                  </a:solidFill>
                  <a:latin typeface="Arial"/>
                  <a:cs typeface="Arial"/>
                </a:rPr>
                <a:t>Public  Cloud</a:t>
              </a:r>
            </a:p>
          </p:txBody>
        </p:sp>
        <p:sp>
          <p:nvSpPr>
            <p:cNvPr id="26" name="Speech Bubble: Rectangle with Corners Rounded 25">
              <a:extLst>
                <a:ext uri="{FF2B5EF4-FFF2-40B4-BE49-F238E27FC236}">
                  <a16:creationId xmlns:a16="http://schemas.microsoft.com/office/drawing/2014/main" id="{95D08A2F-122D-4914-9EAE-8BFE0704217F}"/>
                </a:ext>
              </a:extLst>
            </p:cNvPr>
            <p:cNvSpPr/>
            <p:nvPr/>
          </p:nvSpPr>
          <p:spPr>
            <a:xfrm>
              <a:off x="1374612" y="1547255"/>
              <a:ext cx="2407161" cy="2285999"/>
            </a:xfrm>
            <a:prstGeom prst="wedgeRoundRectCallout">
              <a:avLst>
                <a:gd name="adj1" fmla="val 33076"/>
                <a:gd name="adj2" fmla="val 41249"/>
                <a:gd name="adj3" fmla="val 1666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en-US" dirty="0">
                  <a:solidFill>
                    <a:schemeClr val="bg1"/>
                  </a:solidFill>
                </a:rPr>
                <a:t>T</a:t>
              </a:r>
              <a:r>
                <a:rPr lang="en-US" sz="1200" dirty="0">
                  <a:solidFill>
                    <a:schemeClr val="bg1"/>
                  </a:solidFill>
                </a:rPr>
                <a:t>he Compound Annual Growth Rate of traditional IT continues to shrink while public and private cloud continues to grow</a:t>
              </a:r>
            </a:p>
          </p:txBody>
        </p:sp>
        <p:sp>
          <p:nvSpPr>
            <p:cNvPr id="27" name="Speech Bubble: Rectangle with Corners Rounded 26">
              <a:extLst>
                <a:ext uri="{FF2B5EF4-FFF2-40B4-BE49-F238E27FC236}">
                  <a16:creationId xmlns:a16="http://schemas.microsoft.com/office/drawing/2014/main" id="{AF973205-B11D-4441-AF55-AE17F0B30E9B}"/>
                </a:ext>
              </a:extLst>
            </p:cNvPr>
            <p:cNvSpPr/>
            <p:nvPr/>
          </p:nvSpPr>
          <p:spPr>
            <a:xfrm>
              <a:off x="7879081" y="1582124"/>
              <a:ext cx="2662858" cy="1423154"/>
            </a:xfrm>
            <a:prstGeom prst="wedgeRoundRectCallout">
              <a:avLst>
                <a:gd name="adj1" fmla="val -47605"/>
                <a:gd name="adj2" fmla="val 30830"/>
                <a:gd name="adj3" fmla="val 1666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en-US" sz="1200" dirty="0">
                  <a:solidFill>
                    <a:schemeClr val="bg1"/>
                  </a:solidFill>
                </a:rPr>
                <a:t>Microservices and containers are keys to this transformation</a:t>
              </a:r>
            </a:p>
          </p:txBody>
        </p:sp>
        <p:sp>
          <p:nvSpPr>
            <p:cNvPr id="28" name="Market ’17:  $85B…">
              <a:extLst>
                <a:ext uri="{FF2B5EF4-FFF2-40B4-BE49-F238E27FC236}">
                  <a16:creationId xmlns:a16="http://schemas.microsoft.com/office/drawing/2014/main" id="{4B8AB01F-3898-4ABB-B809-0137284BFC72}"/>
                </a:ext>
              </a:extLst>
            </p:cNvPr>
            <p:cNvSpPr txBox="1"/>
            <p:nvPr/>
          </p:nvSpPr>
          <p:spPr>
            <a:xfrm>
              <a:off x="1669168" y="5885878"/>
              <a:ext cx="1711517" cy="4225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9671" tIns="39671" rIns="39671" bIns="39671" numCol="1" anchor="ctr">
              <a:spAutoFit/>
            </a:bodyPr>
            <a:lstStyle/>
            <a:p>
              <a:pPr algn="ctr" defTabSz="793426">
                <a:defRPr>
                  <a:solidFill>
                    <a:srgbClr val="FFFFFF"/>
                  </a:solidFill>
                  <a:latin typeface="Arial"/>
                  <a:ea typeface="Arial"/>
                  <a:cs typeface="Arial"/>
                  <a:sym typeface="Arial"/>
                </a:defRPr>
              </a:pPr>
              <a:r>
                <a:rPr sz="1200" b="1" kern="0" dirty="0">
                  <a:solidFill>
                    <a:schemeClr val="bg1"/>
                  </a:solidFill>
                  <a:latin typeface="Arial"/>
                  <a:cs typeface="Arial"/>
                  <a:sym typeface="Arial"/>
                </a:rPr>
                <a:t>CAGR: 16%</a:t>
              </a:r>
            </a:p>
          </p:txBody>
        </p:sp>
        <p:sp>
          <p:nvSpPr>
            <p:cNvPr id="29" name="Market ’17:  $70B…">
              <a:extLst>
                <a:ext uri="{FF2B5EF4-FFF2-40B4-BE49-F238E27FC236}">
                  <a16:creationId xmlns:a16="http://schemas.microsoft.com/office/drawing/2014/main" id="{D4CB2C02-5BE4-49C2-A34D-ACBCB11000DA}"/>
                </a:ext>
              </a:extLst>
            </p:cNvPr>
            <p:cNvSpPr txBox="1"/>
            <p:nvPr/>
          </p:nvSpPr>
          <p:spPr>
            <a:xfrm>
              <a:off x="8110214" y="5885878"/>
              <a:ext cx="1711517" cy="4225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9671" tIns="39671" rIns="39671" bIns="39671" numCol="1" anchor="ctr">
              <a:spAutoFit/>
            </a:bodyPr>
            <a:lstStyle/>
            <a:p>
              <a:pPr algn="ctr" defTabSz="793426">
                <a:defRPr>
                  <a:solidFill>
                    <a:srgbClr val="FFFFFF"/>
                  </a:solidFill>
                  <a:latin typeface="Arial"/>
                  <a:ea typeface="Arial"/>
                  <a:cs typeface="Arial"/>
                  <a:sym typeface="Arial"/>
                </a:defRPr>
              </a:pPr>
              <a:r>
                <a:rPr sz="1200" b="1" kern="0" dirty="0">
                  <a:solidFill>
                    <a:schemeClr val="bg1"/>
                  </a:solidFill>
                  <a:latin typeface="Arial"/>
                  <a:cs typeface="Arial"/>
                  <a:sym typeface="Arial"/>
                </a:rPr>
                <a:t>CAGR: 30%</a:t>
              </a:r>
            </a:p>
          </p:txBody>
        </p:sp>
      </p:grpSp>
      <p:sp>
        <p:nvSpPr>
          <p:cNvPr id="20" name="Title 1">
            <a:extLst>
              <a:ext uri="{FF2B5EF4-FFF2-40B4-BE49-F238E27FC236}">
                <a16:creationId xmlns:a16="http://schemas.microsoft.com/office/drawing/2014/main" id="{0304D3C0-1CBD-4745-82D4-AA95B5B6075B}"/>
              </a:ext>
            </a:extLst>
          </p:cNvPr>
          <p:cNvSpPr txBox="1">
            <a:spLocks/>
          </p:cNvSpPr>
          <p:nvPr/>
        </p:nvSpPr>
        <p:spPr bwMode="auto">
          <a:xfrm>
            <a:off x="193997" y="986260"/>
            <a:ext cx="8664003" cy="479822"/>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algn="l" rtl="0" fontAlgn="base">
              <a:lnSpc>
                <a:spcPct val="90000"/>
              </a:lnSpc>
              <a:spcBef>
                <a:spcPct val="0"/>
              </a:spcBef>
              <a:spcAft>
                <a:spcPct val="0"/>
              </a:spcAft>
              <a:defRPr sz="28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algn="ctr">
              <a:buClrTx/>
              <a:buFontTx/>
            </a:pPr>
            <a:r>
              <a:rPr lang="en-US" sz="1650" b="1" dirty="0">
                <a:solidFill>
                  <a:schemeClr val="bg1"/>
                </a:solidFill>
                <a:latin typeface="Arial"/>
                <a:ea typeface="+mn-ea"/>
                <a:cs typeface="+mn-cs"/>
              </a:rPr>
              <a:t>Multi-cloud is being driven by cloud-native architectures</a:t>
            </a:r>
            <a:br>
              <a:rPr lang="en-US" sz="1650" b="1" dirty="0">
                <a:solidFill>
                  <a:schemeClr val="bg1"/>
                </a:solidFill>
                <a:latin typeface="Arial"/>
                <a:ea typeface="+mn-ea"/>
                <a:cs typeface="+mn-cs"/>
              </a:rPr>
            </a:br>
            <a:r>
              <a:rPr lang="en-US" sz="1650" b="1" dirty="0">
                <a:solidFill>
                  <a:schemeClr val="bg1"/>
                </a:solidFill>
                <a:latin typeface="Arial"/>
                <a:ea typeface="+mn-ea"/>
                <a:cs typeface="+mn-cs"/>
              </a:rPr>
              <a:t>Microservices and containers are changing IT</a:t>
            </a:r>
            <a:br>
              <a:rPr lang="en-US" sz="1650" b="1" dirty="0">
                <a:solidFill>
                  <a:schemeClr val="bg1"/>
                </a:solidFill>
                <a:latin typeface="Arial"/>
                <a:ea typeface="+mn-ea"/>
                <a:cs typeface="+mn-cs"/>
              </a:rPr>
            </a:br>
            <a:endParaRPr lang="en-US" sz="1650" b="1" dirty="0">
              <a:solidFill>
                <a:schemeClr val="bg1"/>
              </a:solidFill>
              <a:latin typeface="Arial"/>
              <a:ea typeface="+mn-ea"/>
              <a:cs typeface="+mn-cs"/>
            </a:endParaRPr>
          </a:p>
        </p:txBody>
      </p:sp>
      <p:sp>
        <p:nvSpPr>
          <p:cNvPr id="3" name="Footer Placeholder 2">
            <a:extLst>
              <a:ext uri="{FF2B5EF4-FFF2-40B4-BE49-F238E27FC236}">
                <a16:creationId xmlns:a16="http://schemas.microsoft.com/office/drawing/2014/main" id="{762AFB07-F0BB-AD4E-9306-46143CB4D0A1}"/>
              </a:ext>
            </a:extLst>
          </p:cNvPr>
          <p:cNvSpPr>
            <a:spLocks noGrp="1"/>
          </p:cNvSpPr>
          <p:nvPr>
            <p:ph type="ftr" sz="quarter" idx="10"/>
          </p:nvPr>
        </p:nvSpPr>
        <p:spPr/>
        <p:txBody>
          <a:bodyPr/>
          <a:lstStyle/>
          <a:p>
            <a:r>
              <a:rPr lang="en-US" dirty="0"/>
              <a:t>IBM Cloud Pak for Data Workshop v3.0.1 / © 2020 IBM Corporation</a:t>
            </a:r>
          </a:p>
        </p:txBody>
      </p:sp>
      <p:sp>
        <p:nvSpPr>
          <p:cNvPr id="5" name="Slide Number Placeholder 4">
            <a:extLst>
              <a:ext uri="{FF2B5EF4-FFF2-40B4-BE49-F238E27FC236}">
                <a16:creationId xmlns:a16="http://schemas.microsoft.com/office/drawing/2014/main" id="{428E8107-2DA1-4740-89DC-89109F917794}"/>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22" name="Picture 21">
            <a:extLst>
              <a:ext uri="{FF2B5EF4-FFF2-40B4-BE49-F238E27FC236}">
                <a16:creationId xmlns:a16="http://schemas.microsoft.com/office/drawing/2014/main" id="{75F9858D-1DD3-E047-8288-EA92F18E44F7}"/>
              </a:ext>
            </a:extLst>
          </p:cNvPr>
          <p:cNvPicPr>
            <a:picLocks noChangeAspect="1"/>
          </p:cNvPicPr>
          <p:nvPr/>
        </p:nvPicPr>
        <p:blipFill>
          <a:blip r:embed="rId3"/>
          <a:stretch>
            <a:fillRect/>
          </a:stretch>
        </p:blipFill>
        <p:spPr>
          <a:xfrm>
            <a:off x="8388628" y="141514"/>
            <a:ext cx="605352" cy="699791"/>
          </a:xfrm>
          <a:prstGeom prst="rect">
            <a:avLst/>
          </a:prstGeom>
        </p:spPr>
      </p:pic>
    </p:spTree>
    <p:extLst>
      <p:ext uri="{BB962C8B-B14F-4D97-AF65-F5344CB8AC3E}">
        <p14:creationId xmlns:p14="http://schemas.microsoft.com/office/powerpoint/2010/main" val="10489053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C3B0F34-B59C-B249-B852-58FA1EDD9AC2}"/>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4294632"/>
          </a:xfrm>
        </p:spPr>
        <p:txBody>
          <a:bodyPr/>
          <a:lstStyle/>
          <a:p>
            <a:r>
              <a:rPr lang="en-US" dirty="0"/>
              <a:t>Infuse</a:t>
            </a:r>
            <a:br>
              <a:rPr lang="en-US" dirty="0"/>
            </a:br>
            <a:r>
              <a:rPr lang="en-US" sz="1800" dirty="0"/>
              <a:t>Watson OpenScale: Operations dashboard</a:t>
            </a:r>
          </a:p>
        </p:txBody>
      </p:sp>
      <p:sp>
        <p:nvSpPr>
          <p:cNvPr id="4" name="Rectangle 3">
            <a:extLst>
              <a:ext uri="{FF2B5EF4-FFF2-40B4-BE49-F238E27FC236}">
                <a16:creationId xmlns:a16="http://schemas.microsoft.com/office/drawing/2014/main" id="{15EC8AF5-9190-4850-8BAF-C7250BCE8BD3}"/>
              </a:ext>
            </a:extLst>
          </p:cNvPr>
          <p:cNvSpPr/>
          <p:nvPr/>
        </p:nvSpPr>
        <p:spPr>
          <a:xfrm>
            <a:off x="365760" y="1097280"/>
            <a:ext cx="2777845" cy="3403496"/>
          </a:xfrm>
          <a:prstGeom prst="rect">
            <a:avLst/>
          </a:prstGeom>
        </p:spPr>
        <p:txBody>
          <a:bodyPr wrap="square">
            <a:spAutoFit/>
          </a:bodyPr>
          <a:lstStyle/>
          <a:p>
            <a:pPr defTabSz="342892">
              <a:spcAft>
                <a:spcPts val="225"/>
              </a:spcAft>
              <a:buClr>
                <a:schemeClr val="accent1">
                  <a:lumMod val="50000"/>
                </a:schemeClr>
              </a:buClr>
              <a:defRPr/>
            </a:pPr>
            <a:r>
              <a:rPr lang="en-US" b="1" dirty="0">
                <a:solidFill>
                  <a:schemeClr val="accent1">
                    <a:lumMod val="50000"/>
                  </a:schemeClr>
                </a:solidFill>
              </a:rPr>
              <a:t>Description:</a:t>
            </a:r>
          </a:p>
          <a:p>
            <a:pPr algn="l"/>
            <a:r>
              <a:rPr lang="en-US" dirty="0"/>
              <a:t>Monitor deployed models in a single dashboard that can be filtered by deployment making it easy to manage AI in apps  </a:t>
            </a:r>
          </a:p>
          <a:p>
            <a:pPr defTabSz="342892">
              <a:spcBef>
                <a:spcPts val="450"/>
              </a:spcBef>
              <a:buClr>
                <a:schemeClr val="accent1">
                  <a:lumMod val="50000"/>
                </a:schemeClr>
              </a:buClr>
              <a:defRPr/>
            </a:pPr>
            <a:r>
              <a:rPr lang="en-US" b="1" dirty="0">
                <a:solidFill>
                  <a:schemeClr val="accent1">
                    <a:lumMod val="50000"/>
                  </a:schemeClr>
                </a:solidFill>
              </a:rPr>
              <a:t>Value:</a:t>
            </a:r>
          </a:p>
          <a:p>
            <a:pPr marL="214308" indent="-214308">
              <a:spcBef>
                <a:spcPts val="225"/>
              </a:spcBef>
              <a:spcAft>
                <a:spcPts val="225"/>
              </a:spcAft>
              <a:buFont typeface="Arial" charset="0"/>
              <a:buChar char="•"/>
            </a:pPr>
            <a:r>
              <a:rPr lang="en-US" sz="1200" dirty="0"/>
              <a:t>Configure alerts or actions to be triggered when KPIs exceed threshold, ensuring model quality for improve business outcomes</a:t>
            </a:r>
          </a:p>
          <a:p>
            <a:pPr marL="214308" indent="-214308">
              <a:spcBef>
                <a:spcPts val="225"/>
              </a:spcBef>
              <a:spcAft>
                <a:spcPts val="225"/>
              </a:spcAft>
              <a:buFont typeface="Arial" charset="0"/>
              <a:buChar char="•"/>
            </a:pPr>
            <a:r>
              <a:rPr lang="en-US" sz="1200" dirty="0"/>
              <a:t>Measure model accuracy as it pertains to its ability to deliver outcomes more accurate than knowledge workers</a:t>
            </a:r>
          </a:p>
          <a:p>
            <a:pPr marL="214308" indent="-214308">
              <a:spcBef>
                <a:spcPts val="225"/>
              </a:spcBef>
              <a:spcAft>
                <a:spcPts val="225"/>
              </a:spcAft>
              <a:buFont typeface="Arial" charset="0"/>
              <a:buChar char="•"/>
            </a:pPr>
            <a:r>
              <a:rPr lang="en-US" sz="1200" dirty="0"/>
              <a:t>Provides “continuous evolution” for your models</a:t>
            </a:r>
          </a:p>
        </p:txBody>
      </p:sp>
      <p:pic>
        <p:nvPicPr>
          <p:cNvPr id="5" name="Picture 4" descr="A screenshot of a cell phone&#10;&#10;Description automatically generated">
            <a:extLst>
              <a:ext uri="{FF2B5EF4-FFF2-40B4-BE49-F238E27FC236}">
                <a16:creationId xmlns:a16="http://schemas.microsoft.com/office/drawing/2014/main" id="{8B705798-61B7-489E-AB76-8DC2D2C57989}"/>
              </a:ext>
            </a:extLst>
          </p:cNvPr>
          <p:cNvPicPr>
            <a:picLocks noChangeAspect="1"/>
          </p:cNvPicPr>
          <p:nvPr/>
        </p:nvPicPr>
        <p:blipFill rotWithShape="1">
          <a:blip r:embed="rId3"/>
          <a:srcRect t="4392"/>
          <a:stretch/>
        </p:blipFill>
        <p:spPr>
          <a:xfrm>
            <a:off x="3197510" y="1188720"/>
            <a:ext cx="4211644" cy="278458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B9DE5EB-DE33-4298-B800-4B05FD4D3270}"/>
              </a:ext>
            </a:extLst>
          </p:cNvPr>
          <p:cNvPicPr>
            <a:picLocks noChangeAspect="1"/>
          </p:cNvPicPr>
          <p:nvPr/>
        </p:nvPicPr>
        <p:blipFill>
          <a:blip r:embed="rId4"/>
          <a:stretch>
            <a:fillRect/>
          </a:stretch>
        </p:blipFill>
        <p:spPr>
          <a:xfrm>
            <a:off x="4969373" y="1775506"/>
            <a:ext cx="3803714" cy="2951872"/>
          </a:xfrm>
          <a:prstGeom prst="rect">
            <a:avLst/>
          </a:prstGeom>
          <a:ln>
            <a:noFill/>
          </a:ln>
          <a:effectLst>
            <a:outerShdw blurRad="292100" dist="139700" dir="2700000" algn="tl" rotWithShape="0">
              <a:srgbClr val="333333">
                <a:alpha val="65000"/>
              </a:srgbClr>
            </a:outerShdw>
          </a:effectLst>
        </p:spPr>
      </p:pic>
      <p:sp>
        <p:nvSpPr>
          <p:cNvPr id="2" name="Footer Placeholder 1">
            <a:extLst>
              <a:ext uri="{FF2B5EF4-FFF2-40B4-BE49-F238E27FC236}">
                <a16:creationId xmlns:a16="http://schemas.microsoft.com/office/drawing/2014/main" id="{C67CA308-349D-934F-A881-A2BF84394189}"/>
              </a:ext>
            </a:extLst>
          </p:cNvPr>
          <p:cNvSpPr>
            <a:spLocks noGrp="1"/>
          </p:cNvSpPr>
          <p:nvPr>
            <p:ph type="ftr" sz="quarter" idx="10"/>
          </p:nvPr>
        </p:nvSpPr>
        <p:spPr/>
        <p:txBody>
          <a:bodyPr/>
          <a:lstStyle/>
          <a:p>
            <a:r>
              <a:rPr lang="en-US" dirty="0"/>
              <a:t>IBM Cloud Pak for Data Workshop v3.0.1 / © 2020 IBM Corporation</a:t>
            </a:r>
          </a:p>
        </p:txBody>
      </p:sp>
      <p:sp>
        <p:nvSpPr>
          <p:cNvPr id="7" name="Slide Number Placeholder 6">
            <a:extLst>
              <a:ext uri="{FF2B5EF4-FFF2-40B4-BE49-F238E27FC236}">
                <a16:creationId xmlns:a16="http://schemas.microsoft.com/office/drawing/2014/main" id="{E13695FA-96A7-8E45-8344-C020BFFF49A4}"/>
              </a:ext>
            </a:extLst>
          </p:cNvPr>
          <p:cNvSpPr>
            <a:spLocks noGrp="1"/>
          </p:cNvSpPr>
          <p:nvPr>
            <p:ph type="sldNum" sz="quarter" idx="11"/>
          </p:nvPr>
        </p:nvSpPr>
        <p:spPr/>
        <p:txBody>
          <a:bodyPr/>
          <a:lstStyle/>
          <a:p>
            <a:fld id="{59395FB3-9C97-154F-86B2-7E381B951268}" type="slidenum">
              <a:rPr lang="en-US" smtClean="0"/>
              <a:pPr/>
              <a:t>90</a:t>
            </a:fld>
            <a:endParaRPr lang="en-US" dirty="0"/>
          </a:p>
        </p:txBody>
      </p:sp>
      <p:pic>
        <p:nvPicPr>
          <p:cNvPr id="11" name="Picture 10">
            <a:extLst>
              <a:ext uri="{FF2B5EF4-FFF2-40B4-BE49-F238E27FC236}">
                <a16:creationId xmlns:a16="http://schemas.microsoft.com/office/drawing/2014/main" id="{576580AA-22AC-674F-9DF3-2CBF0A4904F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10000" contrast="25000"/>
                    </a14:imgEffect>
                  </a14:imgLayer>
                </a14:imgProps>
              </a:ext>
            </a:extLst>
          </a:blip>
          <a:stretch>
            <a:fillRect/>
          </a:stretch>
        </p:blipFill>
        <p:spPr>
          <a:xfrm>
            <a:off x="7773880" y="42480"/>
            <a:ext cx="1370120" cy="685060"/>
          </a:xfrm>
          <a:prstGeom prst="rect">
            <a:avLst/>
          </a:prstGeom>
        </p:spPr>
      </p:pic>
    </p:spTree>
    <p:extLst>
      <p:ext uri="{BB962C8B-B14F-4D97-AF65-F5344CB8AC3E}">
        <p14:creationId xmlns:p14="http://schemas.microsoft.com/office/powerpoint/2010/main" val="3991758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B0C854A1-2069-1E4A-9B9D-C6FB8E8C2E5B}"/>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656082"/>
          </a:xfrm>
        </p:spPr>
        <p:txBody>
          <a:bodyPr/>
          <a:lstStyle/>
          <a:p>
            <a:r>
              <a:rPr lang="en-US" dirty="0"/>
              <a:t>Infuse</a:t>
            </a:r>
            <a:br>
              <a:rPr lang="en-US" dirty="0"/>
            </a:br>
            <a:r>
              <a:rPr lang="en-US" sz="1800" dirty="0"/>
              <a:t>Watson OpenScale: Model Fairness</a:t>
            </a:r>
          </a:p>
        </p:txBody>
      </p:sp>
      <p:sp>
        <p:nvSpPr>
          <p:cNvPr id="4" name="Rectangle 3">
            <a:extLst>
              <a:ext uri="{FF2B5EF4-FFF2-40B4-BE49-F238E27FC236}">
                <a16:creationId xmlns:a16="http://schemas.microsoft.com/office/drawing/2014/main" id="{6A957315-9C76-45D8-843F-9A31A9FE1018}"/>
              </a:ext>
            </a:extLst>
          </p:cNvPr>
          <p:cNvSpPr/>
          <p:nvPr/>
        </p:nvSpPr>
        <p:spPr>
          <a:xfrm>
            <a:off x="365760" y="1097280"/>
            <a:ext cx="2847704" cy="3195747"/>
          </a:xfrm>
          <a:prstGeom prst="rect">
            <a:avLst/>
          </a:prstGeom>
        </p:spPr>
        <p:txBody>
          <a:bodyPr wrap="square">
            <a:spAutoFit/>
          </a:bodyPr>
          <a:lstStyle/>
          <a:p>
            <a:pPr defTabSz="342892">
              <a:spcAft>
                <a:spcPts val="225"/>
              </a:spcAft>
              <a:buClr>
                <a:schemeClr val="accent1">
                  <a:lumMod val="50000"/>
                </a:schemeClr>
              </a:buClr>
              <a:defRPr/>
            </a:pPr>
            <a:r>
              <a:rPr lang="en-US" b="1" dirty="0">
                <a:solidFill>
                  <a:schemeClr val="accent1">
                    <a:lumMod val="50000"/>
                  </a:schemeClr>
                </a:solidFill>
              </a:rPr>
              <a:t>Description:</a:t>
            </a:r>
          </a:p>
          <a:p>
            <a:pPr algn="l"/>
            <a:r>
              <a:rPr lang="en-US" dirty="0"/>
              <a:t>Production Models need to make fair decisions and </a:t>
            </a:r>
            <a:r>
              <a:rPr lang="en-US" i="1" dirty="0"/>
              <a:t>can not be biased </a:t>
            </a:r>
            <a:r>
              <a:rPr lang="en-US" dirty="0"/>
              <a:t>in their recommendations</a:t>
            </a:r>
          </a:p>
          <a:p>
            <a:pPr defTabSz="342892">
              <a:spcBef>
                <a:spcPts val="450"/>
              </a:spcBef>
              <a:buClr>
                <a:schemeClr val="accent1">
                  <a:lumMod val="50000"/>
                </a:schemeClr>
              </a:buClr>
              <a:defRPr/>
            </a:pPr>
            <a:r>
              <a:rPr lang="en-US" b="1" dirty="0">
                <a:solidFill>
                  <a:schemeClr val="accent1">
                    <a:lumMod val="50000"/>
                  </a:schemeClr>
                </a:solidFill>
              </a:rPr>
              <a:t>How it works:</a:t>
            </a:r>
          </a:p>
          <a:p>
            <a:pPr marL="257175" indent="-257175">
              <a:spcBef>
                <a:spcPts val="225"/>
              </a:spcBef>
              <a:spcAft>
                <a:spcPts val="225"/>
              </a:spcAft>
              <a:buFont typeface="Arial" charset="0"/>
              <a:buChar char="•"/>
            </a:pPr>
            <a:r>
              <a:rPr lang="en-US" sz="1200" dirty="0"/>
              <a:t>Outcomes are selected as “favorable or unfavorable”</a:t>
            </a:r>
          </a:p>
          <a:p>
            <a:pPr marL="257175" indent="-257175">
              <a:spcBef>
                <a:spcPts val="225"/>
              </a:spcBef>
              <a:spcAft>
                <a:spcPts val="225"/>
              </a:spcAft>
              <a:buFont typeface="Arial" charset="0"/>
              <a:buChar char="•"/>
            </a:pPr>
            <a:r>
              <a:rPr lang="en-US" sz="1200" dirty="0"/>
              <a:t>“Favored Populations” and “protected populations” are selected where majority and minority groups are found</a:t>
            </a:r>
          </a:p>
          <a:p>
            <a:pPr marL="257175" indent="-257175">
              <a:spcBef>
                <a:spcPts val="225"/>
              </a:spcBef>
              <a:spcAft>
                <a:spcPts val="225"/>
              </a:spcAft>
              <a:buFont typeface="Arial" charset="0"/>
              <a:buChar char="•"/>
            </a:pPr>
            <a:r>
              <a:rPr lang="en-US" sz="1200" dirty="0"/>
              <a:t>A score is calculated based on the probability of favorable outcome for minority vs. probability of favorable outcome for majority</a:t>
            </a:r>
          </a:p>
        </p:txBody>
      </p:sp>
      <p:pic>
        <p:nvPicPr>
          <p:cNvPr id="5" name="Picture 4">
            <a:extLst>
              <a:ext uri="{FF2B5EF4-FFF2-40B4-BE49-F238E27FC236}">
                <a16:creationId xmlns:a16="http://schemas.microsoft.com/office/drawing/2014/main" id="{2025A81D-EEC6-4F2D-B081-0E0A7A3AB0B5}"/>
              </a:ext>
            </a:extLst>
          </p:cNvPr>
          <p:cNvPicPr>
            <a:picLocks noChangeAspect="1"/>
          </p:cNvPicPr>
          <p:nvPr/>
        </p:nvPicPr>
        <p:blipFill>
          <a:blip r:embed="rId3"/>
          <a:stretch>
            <a:fillRect/>
          </a:stretch>
        </p:blipFill>
        <p:spPr>
          <a:xfrm>
            <a:off x="3184143" y="1259797"/>
            <a:ext cx="4077269" cy="282272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9270FD7-0A6C-4A24-B3F8-6BDA98D841F4}"/>
              </a:ext>
            </a:extLst>
          </p:cNvPr>
          <p:cNvPicPr>
            <a:picLocks noChangeAspect="1"/>
          </p:cNvPicPr>
          <p:nvPr/>
        </p:nvPicPr>
        <p:blipFill>
          <a:blip r:embed="rId4"/>
          <a:stretch>
            <a:fillRect/>
          </a:stretch>
        </p:blipFill>
        <p:spPr>
          <a:xfrm>
            <a:off x="5284441" y="2450210"/>
            <a:ext cx="3575747" cy="2196596"/>
          </a:xfrm>
          <a:prstGeom prst="rect">
            <a:avLst/>
          </a:prstGeom>
          <a:ln>
            <a:noFill/>
          </a:ln>
          <a:effectLst>
            <a:outerShdw blurRad="292100" dist="139700" dir="2700000" algn="tl" rotWithShape="0">
              <a:srgbClr val="333333">
                <a:alpha val="65000"/>
              </a:srgbClr>
            </a:outerShdw>
          </a:effectLst>
        </p:spPr>
      </p:pic>
      <p:sp>
        <p:nvSpPr>
          <p:cNvPr id="2" name="Footer Placeholder 1">
            <a:extLst>
              <a:ext uri="{FF2B5EF4-FFF2-40B4-BE49-F238E27FC236}">
                <a16:creationId xmlns:a16="http://schemas.microsoft.com/office/drawing/2014/main" id="{BCA34DC0-6283-CD4E-9E8D-1A4B197990C7}"/>
              </a:ext>
            </a:extLst>
          </p:cNvPr>
          <p:cNvSpPr>
            <a:spLocks noGrp="1"/>
          </p:cNvSpPr>
          <p:nvPr>
            <p:ph type="ftr" sz="quarter" idx="10"/>
          </p:nvPr>
        </p:nvSpPr>
        <p:spPr/>
        <p:txBody>
          <a:bodyPr/>
          <a:lstStyle/>
          <a:p>
            <a:r>
              <a:rPr lang="en-US" dirty="0"/>
              <a:t>IBM Cloud Pak for Data Workshop v3.0.1 / © 2020 IBM Corporation</a:t>
            </a:r>
          </a:p>
        </p:txBody>
      </p:sp>
      <p:sp>
        <p:nvSpPr>
          <p:cNvPr id="7" name="Slide Number Placeholder 6">
            <a:extLst>
              <a:ext uri="{FF2B5EF4-FFF2-40B4-BE49-F238E27FC236}">
                <a16:creationId xmlns:a16="http://schemas.microsoft.com/office/drawing/2014/main" id="{0E96B659-FE60-C74B-A604-E6AABDD5B0CD}"/>
              </a:ext>
            </a:extLst>
          </p:cNvPr>
          <p:cNvSpPr>
            <a:spLocks noGrp="1"/>
          </p:cNvSpPr>
          <p:nvPr>
            <p:ph type="sldNum" sz="quarter" idx="11"/>
          </p:nvPr>
        </p:nvSpPr>
        <p:spPr/>
        <p:txBody>
          <a:bodyPr/>
          <a:lstStyle/>
          <a:p>
            <a:fld id="{59395FB3-9C97-154F-86B2-7E381B951268}" type="slidenum">
              <a:rPr lang="en-US" smtClean="0"/>
              <a:pPr/>
              <a:t>91</a:t>
            </a:fld>
            <a:endParaRPr lang="en-US" dirty="0"/>
          </a:p>
        </p:txBody>
      </p:sp>
      <p:pic>
        <p:nvPicPr>
          <p:cNvPr id="10" name="Picture 9">
            <a:extLst>
              <a:ext uri="{FF2B5EF4-FFF2-40B4-BE49-F238E27FC236}">
                <a16:creationId xmlns:a16="http://schemas.microsoft.com/office/drawing/2014/main" id="{7F2D634C-0057-2742-8C36-42997BCC9D1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10000" contrast="25000"/>
                    </a14:imgEffect>
                  </a14:imgLayer>
                </a14:imgProps>
              </a:ext>
            </a:extLst>
          </a:blip>
          <a:stretch>
            <a:fillRect/>
          </a:stretch>
        </p:blipFill>
        <p:spPr>
          <a:xfrm>
            <a:off x="7773880" y="42480"/>
            <a:ext cx="1370120" cy="685060"/>
          </a:xfrm>
          <a:prstGeom prst="rect">
            <a:avLst/>
          </a:prstGeom>
        </p:spPr>
      </p:pic>
    </p:spTree>
    <p:extLst>
      <p:ext uri="{BB962C8B-B14F-4D97-AF65-F5344CB8AC3E}">
        <p14:creationId xmlns:p14="http://schemas.microsoft.com/office/powerpoint/2010/main" val="34808574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46FA8B6-6F56-BF44-A2CE-DCCAE7205A58}"/>
              </a:ext>
            </a:extLst>
          </p:cNvPr>
          <p:cNvSpPr/>
          <p:nvPr/>
        </p:nvSpPr>
        <p:spPr bwMode="auto">
          <a:xfrm>
            <a:off x="205739"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625450"/>
          </a:xfrm>
        </p:spPr>
        <p:txBody>
          <a:bodyPr/>
          <a:lstStyle/>
          <a:p>
            <a:r>
              <a:rPr lang="en-US" dirty="0"/>
              <a:t>Infuse</a:t>
            </a:r>
            <a:br>
              <a:rPr lang="en-US" dirty="0"/>
            </a:br>
            <a:r>
              <a:rPr lang="en-US" sz="1800" dirty="0"/>
              <a:t>Watson OpenScale: Bias Mitigation</a:t>
            </a:r>
          </a:p>
        </p:txBody>
      </p:sp>
      <p:sp>
        <p:nvSpPr>
          <p:cNvPr id="4" name="Rectangle 3">
            <a:extLst>
              <a:ext uri="{FF2B5EF4-FFF2-40B4-BE49-F238E27FC236}">
                <a16:creationId xmlns:a16="http://schemas.microsoft.com/office/drawing/2014/main" id="{49FE1757-BE7E-48E4-8A9F-936CB2833146}"/>
              </a:ext>
            </a:extLst>
          </p:cNvPr>
          <p:cNvSpPr/>
          <p:nvPr/>
        </p:nvSpPr>
        <p:spPr>
          <a:xfrm>
            <a:off x="365760" y="1097280"/>
            <a:ext cx="3803010" cy="3459922"/>
          </a:xfrm>
          <a:prstGeom prst="rect">
            <a:avLst/>
          </a:prstGeom>
        </p:spPr>
        <p:txBody>
          <a:bodyPr wrap="square">
            <a:spAutoFit/>
          </a:bodyPr>
          <a:lstStyle/>
          <a:p>
            <a:pPr defTabSz="342892">
              <a:spcAft>
                <a:spcPts val="225"/>
              </a:spcAft>
              <a:buClr>
                <a:schemeClr val="accent1">
                  <a:lumMod val="50000"/>
                </a:schemeClr>
              </a:buClr>
              <a:defRPr/>
            </a:pPr>
            <a:r>
              <a:rPr lang="en-US" b="1" dirty="0">
                <a:solidFill>
                  <a:schemeClr val="accent1">
                    <a:lumMod val="50000"/>
                  </a:schemeClr>
                </a:solidFill>
              </a:rPr>
              <a:t>Description:</a:t>
            </a:r>
          </a:p>
          <a:p>
            <a:pPr algn="l"/>
            <a:r>
              <a:rPr lang="en-US" dirty="0"/>
              <a:t>Fairness is enforced with automatic bias mitigation.</a:t>
            </a:r>
          </a:p>
          <a:p>
            <a:pPr defTabSz="342892">
              <a:spcBef>
                <a:spcPts val="450"/>
              </a:spcBef>
              <a:buClr>
                <a:schemeClr val="accent1">
                  <a:lumMod val="50000"/>
                </a:schemeClr>
              </a:buClr>
              <a:defRPr/>
            </a:pPr>
            <a:r>
              <a:rPr lang="en-US" b="1" dirty="0">
                <a:solidFill>
                  <a:schemeClr val="accent1">
                    <a:lumMod val="50000"/>
                  </a:schemeClr>
                </a:solidFill>
              </a:rPr>
              <a:t>How it works:</a:t>
            </a:r>
          </a:p>
          <a:p>
            <a:pPr marL="257175" indent="-257175">
              <a:spcBef>
                <a:spcPts val="225"/>
              </a:spcBef>
              <a:spcAft>
                <a:spcPts val="225"/>
              </a:spcAft>
              <a:buFont typeface="Arial" charset="0"/>
              <a:buChar char="•"/>
            </a:pPr>
            <a:r>
              <a:rPr lang="en-US" sz="1200" dirty="0"/>
              <a:t>Calculated on an </a:t>
            </a:r>
            <a:r>
              <a:rPr lang="en-US" sz="1200" i="1" dirty="0"/>
              <a:t>hourly basis </a:t>
            </a:r>
            <a:r>
              <a:rPr lang="en-US" sz="1200" dirty="0"/>
              <a:t>(over a sliding window defined by the user)</a:t>
            </a:r>
          </a:p>
          <a:p>
            <a:pPr marL="257175" indent="-257175">
              <a:spcBef>
                <a:spcPts val="225"/>
              </a:spcBef>
              <a:spcAft>
                <a:spcPts val="225"/>
              </a:spcAft>
              <a:buFont typeface="Arial" charset="0"/>
              <a:buChar char="•"/>
            </a:pPr>
            <a:r>
              <a:rPr lang="en-US" sz="1200" dirty="0"/>
              <a:t>Optimizations identify the </a:t>
            </a:r>
            <a:r>
              <a:rPr lang="en-US" sz="1200" i="1" dirty="0"/>
              <a:t>right subset of data to perturb</a:t>
            </a:r>
            <a:r>
              <a:rPr lang="en-US" sz="1200" dirty="0"/>
              <a:t> (rather than perturbing all the data)</a:t>
            </a:r>
          </a:p>
          <a:p>
            <a:pPr marL="257175" indent="-257175">
              <a:spcBef>
                <a:spcPts val="225"/>
              </a:spcBef>
              <a:spcAft>
                <a:spcPts val="225"/>
              </a:spcAft>
              <a:buFont typeface="Arial" charset="0"/>
              <a:buChar char="•"/>
            </a:pPr>
            <a:r>
              <a:rPr lang="en-US" sz="1200" i="1" dirty="0"/>
              <a:t>Perturbed data is sent to the deployed </a:t>
            </a:r>
            <a:r>
              <a:rPr lang="en-US" sz="1200" dirty="0"/>
              <a:t>model to determine effect of perturbations</a:t>
            </a:r>
            <a:endParaRPr lang="en-US" sz="1200" dirty="0">
              <a:hlinkClick r:id="rId3">
                <a:extLst>
                  <a:ext uri="{A12FA001-AC4F-418D-AE19-62706E023703}">
                    <ahyp:hlinkClr xmlns:ahyp="http://schemas.microsoft.com/office/drawing/2018/hyperlinkcolor" val="tx"/>
                  </a:ext>
                </a:extLst>
              </a:hlinkClick>
            </a:endParaRPr>
          </a:p>
          <a:p>
            <a:pPr marL="257175" indent="-257175">
              <a:spcBef>
                <a:spcPts val="225"/>
              </a:spcBef>
              <a:spcAft>
                <a:spcPts val="225"/>
              </a:spcAft>
              <a:buFont typeface="Arial" charset="0"/>
              <a:buChar char="•"/>
            </a:pPr>
            <a:r>
              <a:rPr lang="en-US" sz="1200" dirty="0"/>
              <a:t>An internal bias detection model (logistic regression) is built using perturbed data that </a:t>
            </a:r>
            <a:r>
              <a:rPr lang="en-US" sz="1200" i="1" dirty="0"/>
              <a:t>classifies whether new prediction will be biased or not</a:t>
            </a:r>
          </a:p>
          <a:p>
            <a:pPr marL="257175" indent="-257175">
              <a:spcBef>
                <a:spcPts val="225"/>
              </a:spcBef>
              <a:spcAft>
                <a:spcPts val="225"/>
              </a:spcAft>
              <a:buFont typeface="Arial" charset="0"/>
              <a:buChar char="•"/>
            </a:pPr>
            <a:r>
              <a:rPr lang="en-US" sz="1200" dirty="0"/>
              <a:t>Users receive both the </a:t>
            </a:r>
            <a:r>
              <a:rPr lang="en-US" sz="1200" i="1" dirty="0"/>
              <a:t>original prediction </a:t>
            </a:r>
            <a:r>
              <a:rPr lang="en-US" sz="1200" dirty="0"/>
              <a:t>plus the </a:t>
            </a:r>
            <a:r>
              <a:rPr lang="en-US" sz="1200" i="1" dirty="0"/>
              <a:t>internal model’s classification </a:t>
            </a:r>
            <a:r>
              <a:rPr lang="en-US" sz="1200" dirty="0"/>
              <a:t>of whether the monitored model’s prediction is biased or not</a:t>
            </a:r>
          </a:p>
        </p:txBody>
      </p:sp>
      <p:pic>
        <p:nvPicPr>
          <p:cNvPr id="5" name="Content Placeholder 5">
            <a:extLst>
              <a:ext uri="{FF2B5EF4-FFF2-40B4-BE49-F238E27FC236}">
                <a16:creationId xmlns:a16="http://schemas.microsoft.com/office/drawing/2014/main" id="{98244ABE-23AB-405F-B850-77E9397EB3A5}"/>
              </a:ext>
            </a:extLst>
          </p:cNvPr>
          <p:cNvPicPr>
            <a:picLocks noChangeAspect="1"/>
          </p:cNvPicPr>
          <p:nvPr/>
        </p:nvPicPr>
        <p:blipFill>
          <a:blip r:embed="rId4"/>
          <a:stretch>
            <a:fillRect/>
          </a:stretch>
        </p:blipFill>
        <p:spPr>
          <a:xfrm>
            <a:off x="4341044" y="1296338"/>
            <a:ext cx="4452332" cy="3412498"/>
          </a:xfrm>
          <a:prstGeom prst="rect">
            <a:avLst/>
          </a:prstGeom>
          <a:ln>
            <a:noFill/>
          </a:ln>
          <a:effectLst>
            <a:outerShdw blurRad="292100" dist="139700" dir="2700000" algn="tl" rotWithShape="0">
              <a:srgbClr val="333333">
                <a:alpha val="65000"/>
              </a:srgbClr>
            </a:outerShdw>
          </a:effectLst>
        </p:spPr>
      </p:pic>
      <p:sp>
        <p:nvSpPr>
          <p:cNvPr id="2" name="Footer Placeholder 1">
            <a:extLst>
              <a:ext uri="{FF2B5EF4-FFF2-40B4-BE49-F238E27FC236}">
                <a16:creationId xmlns:a16="http://schemas.microsoft.com/office/drawing/2014/main" id="{5886B030-3BC6-814E-A4CA-05A6B8A79F9B}"/>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11E22CBE-A9C7-B446-A33E-278B29B3E9F4}"/>
              </a:ext>
            </a:extLst>
          </p:cNvPr>
          <p:cNvSpPr>
            <a:spLocks noGrp="1"/>
          </p:cNvSpPr>
          <p:nvPr>
            <p:ph type="sldNum" sz="quarter" idx="11"/>
          </p:nvPr>
        </p:nvSpPr>
        <p:spPr/>
        <p:txBody>
          <a:bodyPr/>
          <a:lstStyle/>
          <a:p>
            <a:fld id="{59395FB3-9C97-154F-86B2-7E381B951268}" type="slidenum">
              <a:rPr lang="en-US" smtClean="0"/>
              <a:pPr/>
              <a:t>92</a:t>
            </a:fld>
            <a:endParaRPr lang="en-US" dirty="0"/>
          </a:p>
        </p:txBody>
      </p:sp>
      <p:pic>
        <p:nvPicPr>
          <p:cNvPr id="9" name="Picture 8">
            <a:extLst>
              <a:ext uri="{FF2B5EF4-FFF2-40B4-BE49-F238E27FC236}">
                <a16:creationId xmlns:a16="http://schemas.microsoft.com/office/drawing/2014/main" id="{B0D152B6-EEEF-224E-9625-B42648C20C7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10000" contrast="25000"/>
                    </a14:imgEffect>
                  </a14:imgLayer>
                </a14:imgProps>
              </a:ext>
            </a:extLst>
          </a:blip>
          <a:stretch>
            <a:fillRect/>
          </a:stretch>
        </p:blipFill>
        <p:spPr>
          <a:xfrm>
            <a:off x="7773880" y="42480"/>
            <a:ext cx="1370120" cy="685060"/>
          </a:xfrm>
          <a:prstGeom prst="rect">
            <a:avLst/>
          </a:prstGeom>
        </p:spPr>
      </p:pic>
    </p:spTree>
    <p:extLst>
      <p:ext uri="{BB962C8B-B14F-4D97-AF65-F5344CB8AC3E}">
        <p14:creationId xmlns:p14="http://schemas.microsoft.com/office/powerpoint/2010/main" val="1140912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38AEDDDD-C9DE-2949-87E5-4DCE03E0B960}"/>
              </a:ext>
            </a:extLst>
          </p:cNvPr>
          <p:cNvSpPr/>
          <p:nvPr/>
        </p:nvSpPr>
        <p:spPr bwMode="auto">
          <a:xfrm>
            <a:off x="205737"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660373"/>
          </a:xfrm>
        </p:spPr>
        <p:txBody>
          <a:bodyPr/>
          <a:lstStyle/>
          <a:p>
            <a:r>
              <a:rPr lang="en-US" dirty="0"/>
              <a:t>Infuse</a:t>
            </a:r>
            <a:br>
              <a:rPr lang="en-US" dirty="0"/>
            </a:br>
            <a:r>
              <a:rPr lang="en-US" sz="1800" dirty="0"/>
              <a:t>Watson OpenScale: Drift detection</a:t>
            </a:r>
          </a:p>
        </p:txBody>
      </p:sp>
      <p:sp>
        <p:nvSpPr>
          <p:cNvPr id="4" name="Rectangle 3">
            <a:extLst>
              <a:ext uri="{FF2B5EF4-FFF2-40B4-BE49-F238E27FC236}">
                <a16:creationId xmlns:a16="http://schemas.microsoft.com/office/drawing/2014/main" id="{AD19A14C-009F-4C83-8037-854235367F6B}"/>
              </a:ext>
            </a:extLst>
          </p:cNvPr>
          <p:cNvSpPr/>
          <p:nvPr/>
        </p:nvSpPr>
        <p:spPr>
          <a:xfrm>
            <a:off x="365760" y="1097280"/>
            <a:ext cx="2852117" cy="3034164"/>
          </a:xfrm>
          <a:prstGeom prst="rect">
            <a:avLst/>
          </a:prstGeom>
        </p:spPr>
        <p:txBody>
          <a:bodyPr wrap="square">
            <a:spAutoFit/>
          </a:bodyPr>
          <a:lstStyle/>
          <a:p>
            <a:pPr defTabSz="342892">
              <a:spcAft>
                <a:spcPts val="225"/>
              </a:spcAft>
              <a:buClr>
                <a:schemeClr val="accent1">
                  <a:lumMod val="50000"/>
                </a:schemeClr>
              </a:buClr>
              <a:defRPr/>
            </a:pPr>
            <a:r>
              <a:rPr lang="en-US" b="1" dirty="0">
                <a:solidFill>
                  <a:schemeClr val="accent1">
                    <a:lumMod val="50000"/>
                  </a:schemeClr>
                </a:solidFill>
              </a:rPr>
              <a:t>Description:</a:t>
            </a:r>
          </a:p>
          <a:p>
            <a:pPr algn="l"/>
            <a:r>
              <a:rPr lang="en-US" dirty="0"/>
              <a:t>OpenScale monitors for two types of drift:</a:t>
            </a:r>
          </a:p>
          <a:p>
            <a:pPr marL="214313" indent="-214313">
              <a:spcBef>
                <a:spcPts val="225"/>
              </a:spcBef>
              <a:spcAft>
                <a:spcPts val="225"/>
              </a:spcAft>
              <a:buFont typeface="Arial" charset="0"/>
              <a:buChar char="•"/>
            </a:pPr>
            <a:r>
              <a:rPr lang="en-US" sz="1200" b="1" dirty="0"/>
              <a:t>Drop in accuracy</a:t>
            </a:r>
            <a:r>
              <a:rPr lang="en-US" sz="1200" dirty="0"/>
              <a:t>: It estimates the drop in accuracy of the model at runtime. Accuracy could drop if there is an increase in transactions similar to those which the model was unable to evaluate correctly with the training data.</a:t>
            </a:r>
          </a:p>
          <a:p>
            <a:pPr marL="214313" indent="-214313">
              <a:spcBef>
                <a:spcPts val="225"/>
              </a:spcBef>
              <a:spcAft>
                <a:spcPts val="225"/>
              </a:spcAft>
              <a:buFont typeface="Arial" charset="0"/>
              <a:buChar char="•"/>
            </a:pPr>
            <a:r>
              <a:rPr lang="en-US" sz="1200" b="1" dirty="0"/>
              <a:t>Drop in data consistency</a:t>
            </a:r>
            <a:r>
              <a:rPr lang="en-US" sz="1200" dirty="0"/>
              <a:t>: It estimates the drop in consistency of the data at runtime as compared to the characteristics of the data at training time.</a:t>
            </a:r>
          </a:p>
        </p:txBody>
      </p:sp>
      <p:sp>
        <p:nvSpPr>
          <p:cNvPr id="6" name="Rectangle 5">
            <a:extLst>
              <a:ext uri="{FF2B5EF4-FFF2-40B4-BE49-F238E27FC236}">
                <a16:creationId xmlns:a16="http://schemas.microsoft.com/office/drawing/2014/main" id="{03EE4C0C-4800-4AD0-8B04-9968DF70CDF8}"/>
              </a:ext>
            </a:extLst>
          </p:cNvPr>
          <p:cNvSpPr/>
          <p:nvPr/>
        </p:nvSpPr>
        <p:spPr>
          <a:xfrm>
            <a:off x="3317762" y="4213190"/>
            <a:ext cx="5647129" cy="611258"/>
          </a:xfrm>
          <a:prstGeom prst="rect">
            <a:avLst/>
          </a:prstGeom>
        </p:spPr>
        <p:txBody>
          <a:bodyPr wrap="square">
            <a:spAutoFit/>
          </a:bodyPr>
          <a:lstStyle/>
          <a:p>
            <a:pPr>
              <a:spcBef>
                <a:spcPts val="225"/>
              </a:spcBef>
              <a:spcAft>
                <a:spcPts val="225"/>
              </a:spcAft>
            </a:pPr>
            <a:r>
              <a:rPr lang="en-US" sz="1013" dirty="0"/>
              <a:t>OpenScale does drift detection on the entire payload data.</a:t>
            </a:r>
          </a:p>
          <a:p>
            <a:pPr>
              <a:spcBef>
                <a:spcPts val="225"/>
              </a:spcBef>
              <a:spcAft>
                <a:spcPts val="225"/>
              </a:spcAft>
            </a:pPr>
            <a:r>
              <a:rPr lang="en-US" sz="1013" dirty="0"/>
              <a:t>OpenScale measures the drift without requiring labeled data.  Accuracy computation using labeled data can be expensive and might not be comprehensive</a:t>
            </a:r>
          </a:p>
        </p:txBody>
      </p:sp>
      <p:pic>
        <p:nvPicPr>
          <p:cNvPr id="5" name="Picture 4">
            <a:extLst>
              <a:ext uri="{FF2B5EF4-FFF2-40B4-BE49-F238E27FC236}">
                <a16:creationId xmlns:a16="http://schemas.microsoft.com/office/drawing/2014/main" id="{0B1CE984-8437-453F-8343-88820EEEEB75}"/>
              </a:ext>
            </a:extLst>
          </p:cNvPr>
          <p:cNvPicPr>
            <a:picLocks noChangeAspect="1"/>
          </p:cNvPicPr>
          <p:nvPr/>
        </p:nvPicPr>
        <p:blipFill>
          <a:blip r:embed="rId3"/>
          <a:stretch>
            <a:fillRect/>
          </a:stretch>
        </p:blipFill>
        <p:spPr>
          <a:xfrm>
            <a:off x="3399948" y="1177784"/>
            <a:ext cx="4849442" cy="2922876"/>
          </a:xfrm>
          <a:prstGeom prst="rect">
            <a:avLst/>
          </a:prstGeom>
          <a:ln>
            <a:noFill/>
          </a:ln>
          <a:effectLst>
            <a:outerShdw blurRad="292100" dist="139700" dir="2700000" algn="tl" rotWithShape="0">
              <a:srgbClr val="333333">
                <a:alpha val="65000"/>
              </a:srgbClr>
            </a:outerShdw>
          </a:effectLst>
        </p:spPr>
      </p:pic>
      <p:sp>
        <p:nvSpPr>
          <p:cNvPr id="2" name="Footer Placeholder 1">
            <a:extLst>
              <a:ext uri="{FF2B5EF4-FFF2-40B4-BE49-F238E27FC236}">
                <a16:creationId xmlns:a16="http://schemas.microsoft.com/office/drawing/2014/main" id="{8C440BF5-140D-7043-B260-7F2894390E64}"/>
              </a:ext>
            </a:extLst>
          </p:cNvPr>
          <p:cNvSpPr>
            <a:spLocks noGrp="1"/>
          </p:cNvSpPr>
          <p:nvPr>
            <p:ph type="ftr" sz="quarter" idx="10"/>
          </p:nvPr>
        </p:nvSpPr>
        <p:spPr/>
        <p:txBody>
          <a:bodyPr/>
          <a:lstStyle/>
          <a:p>
            <a:r>
              <a:rPr lang="en-US" dirty="0"/>
              <a:t>IBM Cloud Pak for Data Workshop v3.0.1 / © 2020 IBM Corporation</a:t>
            </a:r>
          </a:p>
        </p:txBody>
      </p:sp>
      <p:sp>
        <p:nvSpPr>
          <p:cNvPr id="7" name="Slide Number Placeholder 6">
            <a:extLst>
              <a:ext uri="{FF2B5EF4-FFF2-40B4-BE49-F238E27FC236}">
                <a16:creationId xmlns:a16="http://schemas.microsoft.com/office/drawing/2014/main" id="{6641AB8E-C52D-6C4E-9DE3-1CE0F017CDA0}"/>
              </a:ext>
            </a:extLst>
          </p:cNvPr>
          <p:cNvSpPr>
            <a:spLocks noGrp="1"/>
          </p:cNvSpPr>
          <p:nvPr>
            <p:ph type="sldNum" sz="quarter" idx="11"/>
          </p:nvPr>
        </p:nvSpPr>
        <p:spPr/>
        <p:txBody>
          <a:bodyPr/>
          <a:lstStyle/>
          <a:p>
            <a:fld id="{59395FB3-9C97-154F-86B2-7E381B951268}" type="slidenum">
              <a:rPr lang="en-US" smtClean="0"/>
              <a:pPr/>
              <a:t>93</a:t>
            </a:fld>
            <a:endParaRPr lang="en-US" dirty="0"/>
          </a:p>
        </p:txBody>
      </p:sp>
      <p:pic>
        <p:nvPicPr>
          <p:cNvPr id="10" name="Picture 9">
            <a:extLst>
              <a:ext uri="{FF2B5EF4-FFF2-40B4-BE49-F238E27FC236}">
                <a16:creationId xmlns:a16="http://schemas.microsoft.com/office/drawing/2014/main" id="{F4EB9E14-40F3-9740-8F26-CAEAC5FA7EC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 contrast="25000"/>
                    </a14:imgEffect>
                  </a14:imgLayer>
                </a14:imgProps>
              </a:ext>
            </a:extLst>
          </a:blip>
          <a:stretch>
            <a:fillRect/>
          </a:stretch>
        </p:blipFill>
        <p:spPr>
          <a:xfrm>
            <a:off x="7773880" y="42480"/>
            <a:ext cx="1370120" cy="685060"/>
          </a:xfrm>
          <a:prstGeom prst="rect">
            <a:avLst/>
          </a:prstGeom>
        </p:spPr>
      </p:pic>
    </p:spTree>
    <p:extLst>
      <p:ext uri="{BB962C8B-B14F-4D97-AF65-F5344CB8AC3E}">
        <p14:creationId xmlns:p14="http://schemas.microsoft.com/office/powerpoint/2010/main" val="3032344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DB81EDE-9233-E04B-B3D3-235B14CA3F7A}"/>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526372"/>
          </a:xfrm>
        </p:spPr>
        <p:txBody>
          <a:bodyPr/>
          <a:lstStyle/>
          <a:p>
            <a:r>
              <a:rPr lang="en-US" dirty="0"/>
              <a:t>Infuse</a:t>
            </a:r>
            <a:br>
              <a:rPr lang="en-US" dirty="0"/>
            </a:br>
            <a:r>
              <a:rPr lang="en-US" sz="1800" dirty="0"/>
              <a:t>Watson OpenScale: Explainability</a:t>
            </a:r>
          </a:p>
        </p:txBody>
      </p:sp>
      <p:pic>
        <p:nvPicPr>
          <p:cNvPr id="4" name="Picture 3">
            <a:extLst>
              <a:ext uri="{FF2B5EF4-FFF2-40B4-BE49-F238E27FC236}">
                <a16:creationId xmlns:a16="http://schemas.microsoft.com/office/drawing/2014/main" id="{551B84F9-6A07-4656-BDDC-5BEC520A277F}"/>
              </a:ext>
            </a:extLst>
          </p:cNvPr>
          <p:cNvPicPr>
            <a:picLocks noChangeAspect="1"/>
          </p:cNvPicPr>
          <p:nvPr/>
        </p:nvPicPr>
        <p:blipFill>
          <a:blip r:embed="rId3"/>
          <a:stretch>
            <a:fillRect/>
          </a:stretch>
        </p:blipFill>
        <p:spPr>
          <a:xfrm>
            <a:off x="4729900" y="1498678"/>
            <a:ext cx="4171109" cy="272295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DC61DFC-AFC8-4677-BA35-042A1BBFC954}"/>
              </a:ext>
            </a:extLst>
          </p:cNvPr>
          <p:cNvSpPr/>
          <p:nvPr/>
        </p:nvSpPr>
        <p:spPr>
          <a:xfrm>
            <a:off x="365760" y="1097280"/>
            <a:ext cx="4474671" cy="3755387"/>
          </a:xfrm>
          <a:prstGeom prst="rect">
            <a:avLst/>
          </a:prstGeom>
        </p:spPr>
        <p:txBody>
          <a:bodyPr wrap="square">
            <a:spAutoFit/>
          </a:bodyPr>
          <a:lstStyle/>
          <a:p>
            <a:pPr defTabSz="342892">
              <a:spcAft>
                <a:spcPts val="225"/>
              </a:spcAft>
              <a:buClr>
                <a:schemeClr val="accent1">
                  <a:lumMod val="50000"/>
                </a:schemeClr>
              </a:buClr>
              <a:defRPr/>
            </a:pPr>
            <a:r>
              <a:rPr lang="en-US" b="1" dirty="0">
                <a:solidFill>
                  <a:schemeClr val="accent1">
                    <a:lumMod val="50000"/>
                  </a:schemeClr>
                </a:solidFill>
              </a:rPr>
              <a:t>Description:</a:t>
            </a:r>
          </a:p>
          <a:p>
            <a:pPr algn="l"/>
            <a:r>
              <a:rPr lang="en-US" dirty="0"/>
              <a:t>Allows you to understand which feature values of a model that are most influencing a prediction for a specific transaction</a:t>
            </a:r>
          </a:p>
          <a:p>
            <a:pPr defTabSz="342892">
              <a:spcBef>
                <a:spcPts val="600"/>
              </a:spcBef>
              <a:spcAft>
                <a:spcPts val="225"/>
              </a:spcAft>
              <a:buClr>
                <a:schemeClr val="accent1">
                  <a:lumMod val="50000"/>
                </a:schemeClr>
              </a:buClr>
              <a:defRPr/>
            </a:pPr>
            <a:r>
              <a:rPr lang="en-US" b="1" dirty="0">
                <a:solidFill>
                  <a:schemeClr val="accent1">
                    <a:lumMod val="50000"/>
                  </a:schemeClr>
                </a:solidFill>
              </a:rPr>
              <a:t>Example:</a:t>
            </a:r>
          </a:p>
          <a:p>
            <a:pPr algn="l"/>
            <a:r>
              <a:rPr lang="en-US" dirty="0"/>
              <a:t>A loan is not approved by a model prediction - explainability will tell you why</a:t>
            </a:r>
          </a:p>
          <a:p>
            <a:pPr>
              <a:spcBef>
                <a:spcPts val="600"/>
              </a:spcBef>
            </a:pPr>
            <a:r>
              <a:rPr lang="en-US" b="1" dirty="0">
                <a:solidFill>
                  <a:schemeClr val="accent1">
                    <a:lumMod val="50000"/>
                  </a:schemeClr>
                </a:solidFill>
              </a:rPr>
              <a:t>How it works:</a:t>
            </a:r>
          </a:p>
          <a:p>
            <a:pPr marL="214313" indent="-214313">
              <a:spcBef>
                <a:spcPts val="225"/>
              </a:spcBef>
              <a:spcAft>
                <a:spcPts val="225"/>
              </a:spcAft>
              <a:buFont typeface="Arial" panose="020B0604020202020204" pitchFamily="34" charset="0"/>
              <a:buChar char="•"/>
            </a:pPr>
            <a:r>
              <a:rPr lang="en-US" sz="1200" dirty="0"/>
              <a:t>Perturbation analysis on thousands of variations</a:t>
            </a:r>
          </a:p>
          <a:p>
            <a:pPr marL="214313" indent="-214313">
              <a:spcBef>
                <a:spcPts val="225"/>
              </a:spcBef>
              <a:spcAft>
                <a:spcPts val="225"/>
              </a:spcAft>
              <a:buFont typeface="Arial" panose="020B0604020202020204" pitchFamily="34" charset="0"/>
              <a:buChar char="•"/>
            </a:pPr>
            <a:r>
              <a:rPr lang="en-US" sz="1200" dirty="0"/>
              <a:t>Risk model is created for two variations:</a:t>
            </a:r>
          </a:p>
          <a:p>
            <a:pPr marL="420053" lvl="1" indent="-214313">
              <a:spcBef>
                <a:spcPts val="225"/>
              </a:spcBef>
              <a:spcAft>
                <a:spcPts val="225"/>
              </a:spcAft>
              <a:buFont typeface="Courier New" panose="02070309020205020404" pitchFamily="49" charset="0"/>
              <a:buChar char="o"/>
            </a:pPr>
            <a:r>
              <a:rPr lang="en-US" sz="1013" b="1" dirty="0"/>
              <a:t>LIME (local) Explanation: </a:t>
            </a:r>
            <a:r>
              <a:rPr lang="en-US" sz="1013" dirty="0"/>
              <a:t>set of features which played a positive or negative role in the prediction - also identifies the feature weights which helps to identify the most or least important features</a:t>
            </a:r>
          </a:p>
          <a:p>
            <a:pPr marL="420053" lvl="1" indent="-214313">
              <a:spcBef>
                <a:spcPts val="225"/>
              </a:spcBef>
              <a:spcAft>
                <a:spcPts val="225"/>
              </a:spcAft>
              <a:buFont typeface="Courier New" panose="02070309020205020404" pitchFamily="49" charset="0"/>
              <a:buChar char="o"/>
            </a:pPr>
            <a:r>
              <a:rPr lang="en-US" sz="1013" b="1" dirty="0"/>
              <a:t>Contrastive Explanation: </a:t>
            </a:r>
            <a:r>
              <a:rPr lang="en-US" sz="1013" dirty="0"/>
              <a:t>Explains the behavior of the model in the vicinity of the data point whose explanation is being generated – assumption: the most common value is the least interesting from an explanation point of view</a:t>
            </a:r>
          </a:p>
        </p:txBody>
      </p:sp>
      <p:sp>
        <p:nvSpPr>
          <p:cNvPr id="2" name="Footer Placeholder 1">
            <a:extLst>
              <a:ext uri="{FF2B5EF4-FFF2-40B4-BE49-F238E27FC236}">
                <a16:creationId xmlns:a16="http://schemas.microsoft.com/office/drawing/2014/main" id="{A2C733C2-AFA2-1243-975B-EBDFFBA25878}"/>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228E2B62-4EF7-BB4F-99FC-AC6A7E1B72B6}"/>
              </a:ext>
            </a:extLst>
          </p:cNvPr>
          <p:cNvSpPr>
            <a:spLocks noGrp="1"/>
          </p:cNvSpPr>
          <p:nvPr>
            <p:ph type="sldNum" sz="quarter" idx="11"/>
          </p:nvPr>
        </p:nvSpPr>
        <p:spPr/>
        <p:txBody>
          <a:bodyPr/>
          <a:lstStyle/>
          <a:p>
            <a:fld id="{59395FB3-9C97-154F-86B2-7E381B951268}" type="slidenum">
              <a:rPr lang="en-US" smtClean="0"/>
              <a:pPr/>
              <a:t>94</a:t>
            </a:fld>
            <a:endParaRPr lang="en-US" dirty="0"/>
          </a:p>
        </p:txBody>
      </p:sp>
      <p:pic>
        <p:nvPicPr>
          <p:cNvPr id="9" name="Picture 8">
            <a:extLst>
              <a:ext uri="{FF2B5EF4-FFF2-40B4-BE49-F238E27FC236}">
                <a16:creationId xmlns:a16="http://schemas.microsoft.com/office/drawing/2014/main" id="{1E09F03C-71E6-B044-BBF4-07280581E11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 contrast="25000"/>
                    </a14:imgEffect>
                  </a14:imgLayer>
                </a14:imgProps>
              </a:ext>
            </a:extLst>
          </a:blip>
          <a:stretch>
            <a:fillRect/>
          </a:stretch>
        </p:blipFill>
        <p:spPr>
          <a:xfrm>
            <a:off x="7773880" y="42480"/>
            <a:ext cx="1370120" cy="685060"/>
          </a:xfrm>
          <a:prstGeom prst="rect">
            <a:avLst/>
          </a:prstGeom>
        </p:spPr>
      </p:pic>
    </p:spTree>
    <p:extLst>
      <p:ext uri="{BB962C8B-B14F-4D97-AF65-F5344CB8AC3E}">
        <p14:creationId xmlns:p14="http://schemas.microsoft.com/office/powerpoint/2010/main" val="28056946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B5CE8C76-7616-884B-BFD5-199D90B9E5C6}"/>
              </a:ext>
            </a:extLst>
          </p:cNvPr>
          <p:cNvSpPr/>
          <p:nvPr/>
        </p:nvSpPr>
        <p:spPr bwMode="auto">
          <a:xfrm>
            <a:off x="205737"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596189"/>
          </a:xfrm>
        </p:spPr>
        <p:txBody>
          <a:bodyPr/>
          <a:lstStyle/>
          <a:p>
            <a:r>
              <a:rPr lang="en-US" dirty="0"/>
              <a:t>Infuse</a:t>
            </a:r>
            <a:br>
              <a:rPr lang="en-US" dirty="0"/>
            </a:br>
            <a:r>
              <a:rPr lang="en-US" sz="1800" dirty="0"/>
              <a:t>Watson OpenScale: Business (Application) KPIs</a:t>
            </a:r>
          </a:p>
        </p:txBody>
      </p:sp>
      <p:sp>
        <p:nvSpPr>
          <p:cNvPr id="4" name="Rectangle 3">
            <a:extLst>
              <a:ext uri="{FF2B5EF4-FFF2-40B4-BE49-F238E27FC236}">
                <a16:creationId xmlns:a16="http://schemas.microsoft.com/office/drawing/2014/main" id="{37019447-873E-4B13-9BF7-DCF66DC156DD}"/>
              </a:ext>
            </a:extLst>
          </p:cNvPr>
          <p:cNvSpPr/>
          <p:nvPr/>
        </p:nvSpPr>
        <p:spPr>
          <a:xfrm>
            <a:off x="365760" y="1097280"/>
            <a:ext cx="3385876" cy="2764859"/>
          </a:xfrm>
          <a:prstGeom prst="rect">
            <a:avLst/>
          </a:prstGeom>
        </p:spPr>
        <p:txBody>
          <a:bodyPr wrap="square">
            <a:spAutoFit/>
          </a:bodyPr>
          <a:lstStyle/>
          <a:p>
            <a:pPr defTabSz="342892">
              <a:spcBef>
                <a:spcPts val="225"/>
              </a:spcBef>
              <a:spcAft>
                <a:spcPts val="225"/>
              </a:spcAft>
              <a:buClr>
                <a:schemeClr val="accent1">
                  <a:lumMod val="50000"/>
                </a:schemeClr>
              </a:buClr>
              <a:defRPr/>
            </a:pPr>
            <a:r>
              <a:rPr lang="en-US" b="1" dirty="0">
                <a:solidFill>
                  <a:schemeClr val="accent1">
                    <a:lumMod val="50000"/>
                  </a:schemeClr>
                </a:solidFill>
              </a:rPr>
              <a:t>Description:</a:t>
            </a:r>
          </a:p>
          <a:p>
            <a:r>
              <a:rPr lang="en-GB" dirty="0"/>
              <a:t>The OpenScale UI dashboard contains an Application centric dashboard in addition to the Model centric dashboard:</a:t>
            </a:r>
          </a:p>
          <a:p>
            <a:pPr marL="256500" indent="-256500">
              <a:spcBef>
                <a:spcPts val="225"/>
              </a:spcBef>
              <a:spcAft>
                <a:spcPts val="225"/>
              </a:spcAft>
              <a:buFont typeface="Arial" panose="020B0604020202020204" pitchFamily="34" charset="0"/>
              <a:buChar char="•"/>
            </a:pPr>
            <a:r>
              <a:rPr lang="en-US" sz="1200" dirty="0">
                <a:solidFill>
                  <a:srgbClr val="000000"/>
                </a:solidFill>
              </a:rPr>
              <a:t>Bring in business event data into OpenScale and use it to compute Key Performance Indicators (KPIs)</a:t>
            </a:r>
          </a:p>
          <a:p>
            <a:pPr marL="256500" indent="-256500">
              <a:spcBef>
                <a:spcPts val="225"/>
              </a:spcBef>
              <a:spcAft>
                <a:spcPts val="225"/>
              </a:spcAft>
              <a:buFont typeface="Arial" panose="020B0604020202020204" pitchFamily="34" charset="0"/>
              <a:buChar char="•"/>
            </a:pPr>
            <a:r>
              <a:rPr lang="en-US" sz="1200" dirty="0">
                <a:solidFill>
                  <a:srgbClr val="000000"/>
                </a:solidFill>
              </a:rPr>
              <a:t>Monitor correlation between model monitors and KPIs - get alerts and recommendation from OpenScale</a:t>
            </a:r>
          </a:p>
          <a:p>
            <a:pPr marL="256500" indent="-256500">
              <a:spcBef>
                <a:spcPts val="225"/>
              </a:spcBef>
              <a:spcAft>
                <a:spcPts val="225"/>
              </a:spcAft>
              <a:buFont typeface="Arial" panose="020B0604020202020204" pitchFamily="34" charset="0"/>
              <a:buChar char="•"/>
            </a:pPr>
            <a:r>
              <a:rPr lang="en-US" sz="1200" dirty="0">
                <a:solidFill>
                  <a:srgbClr val="000000"/>
                </a:solidFill>
              </a:rPr>
              <a:t>Visualize the correlation through a plot</a:t>
            </a:r>
          </a:p>
          <a:p>
            <a:pPr marL="214313" indent="-214313">
              <a:buFont typeface="Arial" panose="020B0604020202020204" pitchFamily="34" charset="0"/>
              <a:buChar char="•"/>
            </a:pPr>
            <a:endParaRPr lang="en-US" sz="1200" dirty="0">
              <a:solidFill>
                <a:srgbClr val="000000"/>
              </a:solidFill>
            </a:endParaRPr>
          </a:p>
          <a:p>
            <a:pPr marL="214313" indent="-214313">
              <a:buFont typeface="Arial" panose="020B0604020202020204" pitchFamily="34" charset="0"/>
              <a:buChar char="•"/>
            </a:pPr>
            <a:endParaRPr lang="en-US" sz="1200" dirty="0"/>
          </a:p>
        </p:txBody>
      </p:sp>
      <p:grpSp>
        <p:nvGrpSpPr>
          <p:cNvPr id="2" name="Group 1">
            <a:extLst>
              <a:ext uri="{FF2B5EF4-FFF2-40B4-BE49-F238E27FC236}">
                <a16:creationId xmlns:a16="http://schemas.microsoft.com/office/drawing/2014/main" id="{6D6924D6-66AB-4EA7-8BBA-1F058BE2B4B8}"/>
              </a:ext>
            </a:extLst>
          </p:cNvPr>
          <p:cNvGrpSpPr/>
          <p:nvPr/>
        </p:nvGrpSpPr>
        <p:grpSpPr>
          <a:xfrm>
            <a:off x="3718004" y="1227508"/>
            <a:ext cx="5123801" cy="3601073"/>
            <a:chOff x="4863070" y="1448141"/>
            <a:chExt cx="6831735" cy="4801431"/>
          </a:xfrm>
        </p:grpSpPr>
        <p:pic>
          <p:nvPicPr>
            <p:cNvPr id="6" name="Picture 5">
              <a:extLst>
                <a:ext uri="{FF2B5EF4-FFF2-40B4-BE49-F238E27FC236}">
                  <a16:creationId xmlns:a16="http://schemas.microsoft.com/office/drawing/2014/main" id="{C08AC182-10E4-4B0A-B352-7EA3BA1D8003}"/>
                </a:ext>
              </a:extLst>
            </p:cNvPr>
            <p:cNvPicPr>
              <a:picLocks noChangeAspect="1"/>
            </p:cNvPicPr>
            <p:nvPr/>
          </p:nvPicPr>
          <p:blipFill>
            <a:blip r:embed="rId3"/>
            <a:stretch>
              <a:fillRect/>
            </a:stretch>
          </p:blipFill>
          <p:spPr>
            <a:xfrm>
              <a:off x="6521980" y="2982895"/>
              <a:ext cx="24926" cy="268149"/>
            </a:xfrm>
            <a:prstGeom prst="rect">
              <a:avLst/>
            </a:prstGeom>
          </p:spPr>
        </p:pic>
        <p:pic>
          <p:nvPicPr>
            <p:cNvPr id="7" name="Picture 6">
              <a:extLst>
                <a:ext uri="{FF2B5EF4-FFF2-40B4-BE49-F238E27FC236}">
                  <a16:creationId xmlns:a16="http://schemas.microsoft.com/office/drawing/2014/main" id="{E1F9CD08-118F-4367-85C5-2E130F5CE9FE}"/>
                </a:ext>
              </a:extLst>
            </p:cNvPr>
            <p:cNvPicPr>
              <a:picLocks noChangeAspect="1"/>
            </p:cNvPicPr>
            <p:nvPr/>
          </p:nvPicPr>
          <p:blipFill>
            <a:blip r:embed="rId3"/>
            <a:stretch>
              <a:fillRect/>
            </a:stretch>
          </p:blipFill>
          <p:spPr>
            <a:xfrm>
              <a:off x="6671537" y="3129158"/>
              <a:ext cx="24926" cy="268149"/>
            </a:xfrm>
            <a:prstGeom prst="rect">
              <a:avLst/>
            </a:prstGeom>
          </p:spPr>
        </p:pic>
        <p:pic>
          <p:nvPicPr>
            <p:cNvPr id="18" name="Picture 17">
              <a:extLst>
                <a:ext uri="{FF2B5EF4-FFF2-40B4-BE49-F238E27FC236}">
                  <a16:creationId xmlns:a16="http://schemas.microsoft.com/office/drawing/2014/main" id="{12EB229D-B2CF-4F66-9CC2-B668AACA7097}"/>
                </a:ext>
              </a:extLst>
            </p:cNvPr>
            <p:cNvPicPr>
              <a:picLocks noChangeAspect="1"/>
            </p:cNvPicPr>
            <p:nvPr/>
          </p:nvPicPr>
          <p:blipFill>
            <a:blip r:embed="rId4"/>
            <a:stretch>
              <a:fillRect/>
            </a:stretch>
          </p:blipFill>
          <p:spPr>
            <a:xfrm>
              <a:off x="4897395" y="1656928"/>
              <a:ext cx="3445093" cy="2062261"/>
            </a:xfrm>
            <a:prstGeom prst="roundRect">
              <a:avLst>
                <a:gd name="adj" fmla="val 8594"/>
              </a:avLst>
            </a:prstGeom>
            <a:solidFill>
              <a:srgbClr val="FFFFFF">
                <a:shade val="85000"/>
              </a:srgbClr>
            </a:solidFill>
            <a:ln>
              <a:solidFill>
                <a:schemeClr val="bg2">
                  <a:lumMod val="75000"/>
                </a:schemeClr>
              </a:solidFill>
            </a:ln>
            <a:effectLst/>
          </p:spPr>
        </p:pic>
        <p:sp>
          <p:nvSpPr>
            <p:cNvPr id="19" name="Oval 18">
              <a:extLst>
                <a:ext uri="{FF2B5EF4-FFF2-40B4-BE49-F238E27FC236}">
                  <a16:creationId xmlns:a16="http://schemas.microsoft.com/office/drawing/2014/main" id="{67DD99BA-EE32-45FA-971D-EEC2125764D9}"/>
                </a:ext>
              </a:extLst>
            </p:cNvPr>
            <p:cNvSpPr/>
            <p:nvPr/>
          </p:nvSpPr>
          <p:spPr>
            <a:xfrm>
              <a:off x="6442230" y="1448141"/>
              <a:ext cx="388041" cy="352937"/>
            </a:xfrm>
            <a:prstGeom prst="ellips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rPr>
                <a:t>1</a:t>
              </a:r>
            </a:p>
          </p:txBody>
        </p:sp>
        <p:pic>
          <p:nvPicPr>
            <p:cNvPr id="16" name="Picture 15">
              <a:extLst>
                <a:ext uri="{FF2B5EF4-FFF2-40B4-BE49-F238E27FC236}">
                  <a16:creationId xmlns:a16="http://schemas.microsoft.com/office/drawing/2014/main" id="{B4C33886-2A99-4DEF-869B-C6B9C5D50E65}"/>
                </a:ext>
              </a:extLst>
            </p:cNvPr>
            <p:cNvPicPr>
              <a:picLocks noChangeAspect="1"/>
            </p:cNvPicPr>
            <p:nvPr/>
          </p:nvPicPr>
          <p:blipFill>
            <a:blip r:embed="rId5"/>
            <a:stretch>
              <a:fillRect/>
            </a:stretch>
          </p:blipFill>
          <p:spPr>
            <a:xfrm>
              <a:off x="7524905" y="2205450"/>
              <a:ext cx="4169900" cy="1801347"/>
            </a:xfrm>
            <a:prstGeom prst="roundRect">
              <a:avLst>
                <a:gd name="adj" fmla="val 8594"/>
              </a:avLst>
            </a:prstGeom>
            <a:solidFill>
              <a:srgbClr val="FFFFFF">
                <a:shade val="85000"/>
              </a:srgbClr>
            </a:solidFill>
            <a:ln>
              <a:solidFill>
                <a:schemeClr val="bg2">
                  <a:lumMod val="75000"/>
                </a:schemeClr>
              </a:solidFill>
            </a:ln>
            <a:effectLst/>
          </p:spPr>
        </p:pic>
        <p:sp>
          <p:nvSpPr>
            <p:cNvPr id="17" name="Oval 16">
              <a:extLst>
                <a:ext uri="{FF2B5EF4-FFF2-40B4-BE49-F238E27FC236}">
                  <a16:creationId xmlns:a16="http://schemas.microsoft.com/office/drawing/2014/main" id="{8FA710ED-B239-40CA-BC62-0770317AD3E7}"/>
                </a:ext>
              </a:extLst>
            </p:cNvPr>
            <p:cNvSpPr/>
            <p:nvPr/>
          </p:nvSpPr>
          <p:spPr>
            <a:xfrm>
              <a:off x="9431179" y="1973070"/>
              <a:ext cx="469529" cy="427053"/>
            </a:xfrm>
            <a:prstGeom prst="ellips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1"/>
                  </a:solidFill>
                </a:rPr>
                <a:t>2</a:t>
              </a:r>
            </a:p>
          </p:txBody>
        </p:sp>
        <p:pic>
          <p:nvPicPr>
            <p:cNvPr id="14" name="Picture 13">
              <a:extLst>
                <a:ext uri="{FF2B5EF4-FFF2-40B4-BE49-F238E27FC236}">
                  <a16:creationId xmlns:a16="http://schemas.microsoft.com/office/drawing/2014/main" id="{018ABD36-A0F6-4635-A09F-5018DF162393}"/>
                </a:ext>
              </a:extLst>
            </p:cNvPr>
            <p:cNvPicPr>
              <a:picLocks noChangeAspect="1"/>
            </p:cNvPicPr>
            <p:nvPr/>
          </p:nvPicPr>
          <p:blipFill>
            <a:blip r:embed="rId6"/>
            <a:stretch>
              <a:fillRect/>
            </a:stretch>
          </p:blipFill>
          <p:spPr>
            <a:xfrm>
              <a:off x="4863070" y="3894434"/>
              <a:ext cx="4093960" cy="2108186"/>
            </a:xfrm>
            <a:prstGeom prst="roundRect">
              <a:avLst>
                <a:gd name="adj" fmla="val 8594"/>
              </a:avLst>
            </a:prstGeom>
            <a:solidFill>
              <a:srgbClr val="FFFFFF">
                <a:shade val="85000"/>
              </a:srgbClr>
            </a:solidFill>
            <a:ln>
              <a:solidFill>
                <a:schemeClr val="bg2">
                  <a:lumMod val="75000"/>
                </a:schemeClr>
              </a:solidFill>
            </a:ln>
            <a:effectLst/>
          </p:spPr>
        </p:pic>
        <p:sp>
          <p:nvSpPr>
            <p:cNvPr id="15" name="Oval 14">
              <a:extLst>
                <a:ext uri="{FF2B5EF4-FFF2-40B4-BE49-F238E27FC236}">
                  <a16:creationId xmlns:a16="http://schemas.microsoft.com/office/drawing/2014/main" id="{1C5AE8F0-89D6-460F-B9D6-67C1296E3407}"/>
                </a:ext>
              </a:extLst>
            </p:cNvPr>
            <p:cNvSpPr/>
            <p:nvPr/>
          </p:nvSpPr>
          <p:spPr>
            <a:xfrm>
              <a:off x="6730505" y="3685313"/>
              <a:ext cx="388041" cy="352937"/>
            </a:xfrm>
            <a:prstGeom prst="ellips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1"/>
                  </a:solidFill>
                </a:rPr>
                <a:t>3</a:t>
              </a:r>
            </a:p>
          </p:txBody>
        </p:sp>
        <p:pic>
          <p:nvPicPr>
            <p:cNvPr id="12" name="Picture 11">
              <a:extLst>
                <a:ext uri="{FF2B5EF4-FFF2-40B4-BE49-F238E27FC236}">
                  <a16:creationId xmlns:a16="http://schemas.microsoft.com/office/drawing/2014/main" id="{C36AC4CB-E8FA-4960-BEFB-45F69A3F40DD}"/>
                </a:ext>
              </a:extLst>
            </p:cNvPr>
            <p:cNvPicPr>
              <a:picLocks noChangeAspect="1"/>
            </p:cNvPicPr>
            <p:nvPr/>
          </p:nvPicPr>
          <p:blipFill>
            <a:blip r:embed="rId7"/>
            <a:stretch>
              <a:fillRect/>
            </a:stretch>
          </p:blipFill>
          <p:spPr>
            <a:xfrm>
              <a:off x="8559468" y="3946948"/>
              <a:ext cx="2564161" cy="2302624"/>
            </a:xfrm>
            <a:prstGeom prst="roundRect">
              <a:avLst>
                <a:gd name="adj" fmla="val 8594"/>
              </a:avLst>
            </a:prstGeom>
            <a:solidFill>
              <a:srgbClr val="FFFFFF">
                <a:shade val="85000"/>
              </a:srgbClr>
            </a:solidFill>
            <a:ln>
              <a:solidFill>
                <a:schemeClr val="bg2">
                  <a:lumMod val="75000"/>
                </a:schemeClr>
              </a:solidFill>
            </a:ln>
            <a:effectLst/>
          </p:spPr>
        </p:pic>
        <p:sp>
          <p:nvSpPr>
            <p:cNvPr id="13" name="Oval 12">
              <a:extLst>
                <a:ext uri="{FF2B5EF4-FFF2-40B4-BE49-F238E27FC236}">
                  <a16:creationId xmlns:a16="http://schemas.microsoft.com/office/drawing/2014/main" id="{317AC972-7BAF-4027-9AE5-C534094E405D}"/>
                </a:ext>
              </a:extLst>
            </p:cNvPr>
            <p:cNvSpPr/>
            <p:nvPr/>
          </p:nvSpPr>
          <p:spPr>
            <a:xfrm>
              <a:off x="9782219" y="3750739"/>
              <a:ext cx="469529" cy="427053"/>
            </a:xfrm>
            <a:prstGeom prst="ellips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1"/>
                  </a:solidFill>
                </a:rPr>
                <a:t>4</a:t>
              </a:r>
            </a:p>
          </p:txBody>
        </p:sp>
      </p:grpSp>
      <p:sp>
        <p:nvSpPr>
          <p:cNvPr id="5" name="Footer Placeholder 4">
            <a:extLst>
              <a:ext uri="{FF2B5EF4-FFF2-40B4-BE49-F238E27FC236}">
                <a16:creationId xmlns:a16="http://schemas.microsoft.com/office/drawing/2014/main" id="{0CDBA9DB-8103-944E-B13F-4EFC617C87D6}"/>
              </a:ext>
            </a:extLst>
          </p:cNvPr>
          <p:cNvSpPr>
            <a:spLocks noGrp="1"/>
          </p:cNvSpPr>
          <p:nvPr>
            <p:ph type="ftr" sz="quarter" idx="10"/>
          </p:nvPr>
        </p:nvSpPr>
        <p:spPr/>
        <p:txBody>
          <a:bodyPr/>
          <a:lstStyle/>
          <a:p>
            <a:r>
              <a:rPr lang="en-US" dirty="0"/>
              <a:t>IBM Cloud Pak for Data Workshop v3.0.1 / © 2020 IBM Corporation</a:t>
            </a:r>
          </a:p>
        </p:txBody>
      </p:sp>
      <p:sp>
        <p:nvSpPr>
          <p:cNvPr id="8" name="Slide Number Placeholder 7">
            <a:extLst>
              <a:ext uri="{FF2B5EF4-FFF2-40B4-BE49-F238E27FC236}">
                <a16:creationId xmlns:a16="http://schemas.microsoft.com/office/drawing/2014/main" id="{C83C5C47-93DE-ED4D-A4AC-2E18343619AA}"/>
              </a:ext>
            </a:extLst>
          </p:cNvPr>
          <p:cNvSpPr>
            <a:spLocks noGrp="1"/>
          </p:cNvSpPr>
          <p:nvPr>
            <p:ph type="sldNum" sz="quarter" idx="11"/>
          </p:nvPr>
        </p:nvSpPr>
        <p:spPr/>
        <p:txBody>
          <a:bodyPr/>
          <a:lstStyle/>
          <a:p>
            <a:fld id="{59395FB3-9C97-154F-86B2-7E381B951268}" type="slidenum">
              <a:rPr lang="en-US" smtClean="0"/>
              <a:pPr/>
              <a:t>95</a:t>
            </a:fld>
            <a:endParaRPr lang="en-US" dirty="0"/>
          </a:p>
        </p:txBody>
      </p:sp>
      <p:pic>
        <p:nvPicPr>
          <p:cNvPr id="21" name="Picture 20">
            <a:extLst>
              <a:ext uri="{FF2B5EF4-FFF2-40B4-BE49-F238E27FC236}">
                <a16:creationId xmlns:a16="http://schemas.microsoft.com/office/drawing/2014/main" id="{03C562D2-C350-2947-8D71-529C062C6925}"/>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 contrast="25000"/>
                    </a14:imgEffect>
                  </a14:imgLayer>
                </a14:imgProps>
              </a:ext>
            </a:extLst>
          </a:blip>
          <a:stretch>
            <a:fillRect/>
          </a:stretch>
        </p:blipFill>
        <p:spPr>
          <a:xfrm>
            <a:off x="7773880" y="42480"/>
            <a:ext cx="1370120" cy="685060"/>
          </a:xfrm>
          <a:prstGeom prst="rect">
            <a:avLst/>
          </a:prstGeom>
        </p:spPr>
      </p:pic>
    </p:spTree>
    <p:extLst>
      <p:ext uri="{BB962C8B-B14F-4D97-AF65-F5344CB8AC3E}">
        <p14:creationId xmlns:p14="http://schemas.microsoft.com/office/powerpoint/2010/main" val="25344821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FFC43980-B046-914B-A692-75715470876A}"/>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603504"/>
          </a:xfrm>
        </p:spPr>
        <p:txBody>
          <a:bodyPr/>
          <a:lstStyle/>
          <a:p>
            <a:r>
              <a:rPr lang="en-US" dirty="0"/>
              <a:t>Infuse</a:t>
            </a:r>
            <a:br>
              <a:rPr lang="en-US" dirty="0"/>
            </a:br>
            <a:r>
              <a:rPr lang="en-US" sz="1800" dirty="0"/>
              <a:t>Watson OpenScale: Payload logging</a:t>
            </a:r>
          </a:p>
        </p:txBody>
      </p:sp>
      <p:sp>
        <p:nvSpPr>
          <p:cNvPr id="4" name="Rectangle 3">
            <a:extLst>
              <a:ext uri="{FF2B5EF4-FFF2-40B4-BE49-F238E27FC236}">
                <a16:creationId xmlns:a16="http://schemas.microsoft.com/office/drawing/2014/main" id="{AD0433D6-7BF4-4742-8A82-310DF8CE74C8}"/>
              </a:ext>
            </a:extLst>
          </p:cNvPr>
          <p:cNvSpPr/>
          <p:nvPr/>
        </p:nvSpPr>
        <p:spPr>
          <a:xfrm>
            <a:off x="365761" y="1097280"/>
            <a:ext cx="3337944" cy="3844642"/>
          </a:xfrm>
          <a:prstGeom prst="rect">
            <a:avLst/>
          </a:prstGeom>
        </p:spPr>
        <p:txBody>
          <a:bodyPr wrap="square">
            <a:spAutoFit/>
          </a:bodyPr>
          <a:lstStyle/>
          <a:p>
            <a:pPr defTabSz="342892">
              <a:spcAft>
                <a:spcPts val="225"/>
              </a:spcAft>
              <a:buClr>
                <a:schemeClr val="accent1">
                  <a:lumMod val="50000"/>
                </a:schemeClr>
              </a:buClr>
              <a:defRPr/>
            </a:pPr>
            <a:r>
              <a:rPr lang="en-US" b="1" dirty="0">
                <a:solidFill>
                  <a:schemeClr val="accent1">
                    <a:lumMod val="50000"/>
                  </a:schemeClr>
                </a:solidFill>
              </a:rPr>
              <a:t>Description:</a:t>
            </a:r>
          </a:p>
          <a:p>
            <a:pPr algn="l"/>
            <a:r>
              <a:rPr lang="en-US" dirty="0"/>
              <a:t>Payload logs capture (in Postgres) the request sent to the model or python function along with statistics about its health which when combined with feedback data provides insights into AI and application behavior</a:t>
            </a:r>
          </a:p>
          <a:p>
            <a:pPr>
              <a:spcBef>
                <a:spcPts val="450"/>
              </a:spcBef>
            </a:pPr>
            <a:r>
              <a:rPr lang="en-US" b="1" dirty="0">
                <a:solidFill>
                  <a:schemeClr val="accent1">
                    <a:lumMod val="50000"/>
                  </a:schemeClr>
                </a:solidFill>
              </a:rPr>
              <a:t>Value:</a:t>
            </a:r>
          </a:p>
          <a:p>
            <a:pPr marL="214308" indent="-214308">
              <a:spcBef>
                <a:spcPts val="225"/>
              </a:spcBef>
              <a:spcAft>
                <a:spcPts val="225"/>
              </a:spcAft>
              <a:buFont typeface="Arial" charset="0"/>
              <a:buChar char="•"/>
            </a:pPr>
            <a:r>
              <a:rPr lang="en-US" sz="1200" dirty="0">
                <a:solidFill>
                  <a:srgbClr val="000000"/>
                </a:solidFill>
              </a:rPr>
              <a:t>Enable logging of payloads for </a:t>
            </a:r>
            <a:r>
              <a:rPr lang="en-US" sz="1200" i="1" dirty="0">
                <a:solidFill>
                  <a:srgbClr val="000000"/>
                </a:solidFill>
              </a:rPr>
              <a:t>traceability</a:t>
            </a:r>
            <a:r>
              <a:rPr lang="en-US" sz="1200" dirty="0">
                <a:solidFill>
                  <a:srgbClr val="000000"/>
                </a:solidFill>
              </a:rPr>
              <a:t> of business outcomes to AI recommendations </a:t>
            </a:r>
          </a:p>
          <a:p>
            <a:pPr marL="214308" indent="-214308">
              <a:spcBef>
                <a:spcPts val="225"/>
              </a:spcBef>
              <a:spcAft>
                <a:spcPts val="225"/>
              </a:spcAft>
              <a:buFont typeface="Arial" charset="0"/>
              <a:buChar char="•"/>
            </a:pPr>
            <a:r>
              <a:rPr lang="en-US" sz="1200" dirty="0">
                <a:solidFill>
                  <a:srgbClr val="000000"/>
                </a:solidFill>
              </a:rPr>
              <a:t>Payload </a:t>
            </a:r>
            <a:r>
              <a:rPr lang="en-US" sz="1200" i="1" dirty="0">
                <a:solidFill>
                  <a:srgbClr val="000000"/>
                </a:solidFill>
              </a:rPr>
              <a:t>data powers visualizations </a:t>
            </a:r>
            <a:r>
              <a:rPr lang="en-US" sz="1200" dirty="0">
                <a:solidFill>
                  <a:srgbClr val="000000"/>
                </a:solidFill>
              </a:rPr>
              <a:t>for the OpenScale dashboard, making it easy to monitor health of deployed models</a:t>
            </a:r>
          </a:p>
          <a:p>
            <a:pPr marL="214308" indent="-214308">
              <a:spcBef>
                <a:spcPts val="225"/>
              </a:spcBef>
              <a:spcAft>
                <a:spcPts val="225"/>
              </a:spcAft>
              <a:buFont typeface="Arial" charset="0"/>
              <a:buChar char="•"/>
            </a:pPr>
            <a:r>
              <a:rPr lang="en-US" sz="1200" dirty="0">
                <a:solidFill>
                  <a:srgbClr val="000000"/>
                </a:solidFill>
              </a:rPr>
              <a:t>Payload </a:t>
            </a:r>
            <a:r>
              <a:rPr lang="en-US" sz="1200" i="1" dirty="0">
                <a:solidFill>
                  <a:srgbClr val="000000"/>
                </a:solidFill>
              </a:rPr>
              <a:t>fuels the Open Datamart </a:t>
            </a:r>
            <a:r>
              <a:rPr lang="en-US" sz="1200" dirty="0">
                <a:solidFill>
                  <a:srgbClr val="000000"/>
                </a:solidFill>
              </a:rPr>
              <a:t>for custom reporting and business KPI integration</a:t>
            </a:r>
          </a:p>
          <a:p>
            <a:pPr marL="214313" indent="-214313">
              <a:buFont typeface="Arial" panose="020B0604020202020204" pitchFamily="34" charset="0"/>
              <a:buChar char="•"/>
            </a:pPr>
            <a:endParaRPr lang="en-US" sz="1200" dirty="0"/>
          </a:p>
        </p:txBody>
      </p:sp>
      <p:pic>
        <p:nvPicPr>
          <p:cNvPr id="5" name="Picture 4">
            <a:extLst>
              <a:ext uri="{FF2B5EF4-FFF2-40B4-BE49-F238E27FC236}">
                <a16:creationId xmlns:a16="http://schemas.microsoft.com/office/drawing/2014/main" id="{FEB90619-B43F-489D-A273-4CB0CB645C63}"/>
              </a:ext>
            </a:extLst>
          </p:cNvPr>
          <p:cNvPicPr>
            <a:picLocks noChangeAspect="1"/>
          </p:cNvPicPr>
          <p:nvPr/>
        </p:nvPicPr>
        <p:blipFill>
          <a:blip r:embed="rId3"/>
          <a:stretch>
            <a:fillRect/>
          </a:stretch>
        </p:blipFill>
        <p:spPr>
          <a:xfrm>
            <a:off x="3837878" y="1463511"/>
            <a:ext cx="4974006" cy="2184662"/>
          </a:xfrm>
          <a:prstGeom prst="rect">
            <a:avLst/>
          </a:prstGeom>
          <a:ln>
            <a:noFill/>
          </a:ln>
          <a:effectLst>
            <a:outerShdw blurRad="292100" dist="139700" dir="2700000" algn="tl" rotWithShape="0">
              <a:srgbClr val="333333">
                <a:alpha val="65000"/>
              </a:srgbClr>
            </a:outerShdw>
          </a:effectLst>
        </p:spPr>
      </p:pic>
      <p:sp>
        <p:nvSpPr>
          <p:cNvPr id="2" name="Footer Placeholder 1">
            <a:extLst>
              <a:ext uri="{FF2B5EF4-FFF2-40B4-BE49-F238E27FC236}">
                <a16:creationId xmlns:a16="http://schemas.microsoft.com/office/drawing/2014/main" id="{71489CDD-ABF8-824D-820D-2794AF4D9C60}"/>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5AC799E2-0688-774C-8645-8DF6044434F1}"/>
              </a:ext>
            </a:extLst>
          </p:cNvPr>
          <p:cNvSpPr>
            <a:spLocks noGrp="1"/>
          </p:cNvSpPr>
          <p:nvPr>
            <p:ph type="sldNum" sz="quarter" idx="11"/>
          </p:nvPr>
        </p:nvSpPr>
        <p:spPr/>
        <p:txBody>
          <a:bodyPr/>
          <a:lstStyle/>
          <a:p>
            <a:fld id="{59395FB3-9C97-154F-86B2-7E381B951268}" type="slidenum">
              <a:rPr lang="en-US" smtClean="0"/>
              <a:pPr/>
              <a:t>96</a:t>
            </a:fld>
            <a:endParaRPr lang="en-US" dirty="0"/>
          </a:p>
        </p:txBody>
      </p:sp>
      <p:pic>
        <p:nvPicPr>
          <p:cNvPr id="9" name="Picture 8">
            <a:extLst>
              <a:ext uri="{FF2B5EF4-FFF2-40B4-BE49-F238E27FC236}">
                <a16:creationId xmlns:a16="http://schemas.microsoft.com/office/drawing/2014/main" id="{871F017B-7969-ED49-8F81-A046FF8B6DE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 contrast="25000"/>
                    </a14:imgEffect>
                  </a14:imgLayer>
                </a14:imgProps>
              </a:ext>
            </a:extLst>
          </a:blip>
          <a:stretch>
            <a:fillRect/>
          </a:stretch>
        </p:blipFill>
        <p:spPr>
          <a:xfrm>
            <a:off x="7773880" y="42480"/>
            <a:ext cx="1370120" cy="685060"/>
          </a:xfrm>
          <a:prstGeom prst="rect">
            <a:avLst/>
          </a:prstGeom>
        </p:spPr>
      </p:pic>
    </p:spTree>
    <p:extLst>
      <p:ext uri="{BB962C8B-B14F-4D97-AF65-F5344CB8AC3E}">
        <p14:creationId xmlns:p14="http://schemas.microsoft.com/office/powerpoint/2010/main" val="939377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76430236-03F3-524D-B6EB-BF4DC4EF78AC}"/>
              </a:ext>
            </a:extLst>
          </p:cNvPr>
          <p:cNvSpPr/>
          <p:nvPr/>
        </p:nvSpPr>
        <p:spPr bwMode="auto">
          <a:xfrm>
            <a:off x="205737"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632765"/>
          </a:xfrm>
        </p:spPr>
        <p:txBody>
          <a:bodyPr/>
          <a:lstStyle/>
          <a:p>
            <a:r>
              <a:rPr lang="en-US" dirty="0"/>
              <a:t>Infuse</a:t>
            </a:r>
            <a:br>
              <a:rPr lang="en-US" dirty="0"/>
            </a:br>
            <a:r>
              <a:rPr lang="en-US" sz="1800" dirty="0"/>
              <a:t>Watson OpenScale: Data mart</a:t>
            </a:r>
          </a:p>
        </p:txBody>
      </p:sp>
      <p:sp>
        <p:nvSpPr>
          <p:cNvPr id="4" name="Rectangle 3">
            <a:extLst>
              <a:ext uri="{FF2B5EF4-FFF2-40B4-BE49-F238E27FC236}">
                <a16:creationId xmlns:a16="http://schemas.microsoft.com/office/drawing/2014/main" id="{6BFBEA0B-040C-4364-ACCE-78B8C3B00120}"/>
              </a:ext>
            </a:extLst>
          </p:cNvPr>
          <p:cNvSpPr/>
          <p:nvPr/>
        </p:nvSpPr>
        <p:spPr>
          <a:xfrm>
            <a:off x="365760" y="1097280"/>
            <a:ext cx="3859572" cy="2952090"/>
          </a:xfrm>
          <a:prstGeom prst="rect">
            <a:avLst/>
          </a:prstGeom>
        </p:spPr>
        <p:txBody>
          <a:bodyPr wrap="square">
            <a:spAutoFit/>
          </a:bodyPr>
          <a:lstStyle/>
          <a:p>
            <a:pPr defTabSz="342892">
              <a:spcBef>
                <a:spcPts val="225"/>
              </a:spcBef>
              <a:spcAft>
                <a:spcPts val="225"/>
              </a:spcAft>
              <a:buClr>
                <a:schemeClr val="accent1">
                  <a:lumMod val="50000"/>
                </a:schemeClr>
              </a:buClr>
              <a:defRPr/>
            </a:pPr>
            <a:r>
              <a:rPr lang="en-US" b="1" dirty="0">
                <a:solidFill>
                  <a:schemeClr val="accent1">
                    <a:lumMod val="50000"/>
                  </a:schemeClr>
                </a:solidFill>
              </a:rPr>
              <a:t>Description:</a:t>
            </a:r>
          </a:p>
          <a:p>
            <a:r>
              <a:rPr lang="en-GB" dirty="0"/>
              <a:t>The Data Mart is a data system to support the following use cases:</a:t>
            </a:r>
          </a:p>
          <a:p>
            <a:pPr marL="256500" indent="-256500">
              <a:spcBef>
                <a:spcPts val="225"/>
              </a:spcBef>
              <a:spcAft>
                <a:spcPts val="225"/>
              </a:spcAft>
              <a:buFont typeface="Arial" panose="020B0604020202020204" pitchFamily="34" charset="0"/>
              <a:buChar char="•"/>
            </a:pPr>
            <a:r>
              <a:rPr lang="en-GB" sz="1200" dirty="0">
                <a:solidFill>
                  <a:srgbClr val="000000"/>
                </a:solidFill>
              </a:rPr>
              <a:t>Enable </a:t>
            </a:r>
            <a:r>
              <a:rPr lang="en-GB" sz="1200" i="1" dirty="0">
                <a:solidFill>
                  <a:srgbClr val="000000"/>
                </a:solidFill>
              </a:rPr>
              <a:t>OpenScale UI dashboards </a:t>
            </a:r>
            <a:r>
              <a:rPr lang="en-GB" sz="1200" dirty="0">
                <a:solidFill>
                  <a:srgbClr val="000000"/>
                </a:solidFill>
              </a:rPr>
              <a:t>for operations staff</a:t>
            </a:r>
          </a:p>
          <a:p>
            <a:pPr marL="256500" indent="-256500">
              <a:spcBef>
                <a:spcPts val="225"/>
              </a:spcBef>
              <a:spcAft>
                <a:spcPts val="225"/>
              </a:spcAft>
              <a:buFont typeface="Arial" panose="020B0604020202020204" pitchFamily="34" charset="0"/>
              <a:buChar char="•"/>
            </a:pPr>
            <a:r>
              <a:rPr lang="en-GB" sz="1200" i="1" dirty="0">
                <a:solidFill>
                  <a:srgbClr val="000000"/>
                </a:solidFill>
              </a:rPr>
              <a:t>Enable 3rd party reporting tools </a:t>
            </a:r>
            <a:r>
              <a:rPr lang="en-GB" sz="1200" dirty="0">
                <a:solidFill>
                  <a:srgbClr val="000000"/>
                </a:solidFill>
              </a:rPr>
              <a:t>so operations staff can customize their own dashboards using the underlying OpenScale data with their own tools</a:t>
            </a:r>
          </a:p>
          <a:p>
            <a:pPr marL="256500" indent="-256500">
              <a:spcBef>
                <a:spcPts val="225"/>
              </a:spcBef>
              <a:spcAft>
                <a:spcPts val="225"/>
              </a:spcAft>
              <a:buFont typeface="Arial" panose="020B0604020202020204" pitchFamily="34" charset="0"/>
              <a:buChar char="•"/>
            </a:pPr>
            <a:r>
              <a:rPr lang="en-GB" sz="1200" i="1" dirty="0">
                <a:solidFill>
                  <a:srgbClr val="000000"/>
                </a:solidFill>
              </a:rPr>
              <a:t>Enable data engineers to integrate OpenScale data </a:t>
            </a:r>
            <a:r>
              <a:rPr lang="en-GB" sz="1200" dirty="0">
                <a:solidFill>
                  <a:srgbClr val="000000"/>
                </a:solidFill>
              </a:rPr>
              <a:t>with existing enterprise data marts, warehouses, and data lakes by exporting data into those systems</a:t>
            </a:r>
          </a:p>
          <a:p>
            <a:pPr marL="256500" indent="-256500">
              <a:spcBef>
                <a:spcPts val="225"/>
              </a:spcBef>
              <a:spcAft>
                <a:spcPts val="225"/>
              </a:spcAft>
              <a:buFont typeface="Arial" panose="020B0604020202020204" pitchFamily="34" charset="0"/>
              <a:buChar char="•"/>
            </a:pPr>
            <a:r>
              <a:rPr lang="en-GB" sz="1200" i="1" dirty="0">
                <a:solidFill>
                  <a:srgbClr val="000000"/>
                </a:solidFill>
              </a:rPr>
              <a:t>Provide data scientists with the actual runtime payload, scoring and feedback data </a:t>
            </a:r>
            <a:r>
              <a:rPr lang="en-GB" sz="1200" dirty="0">
                <a:solidFill>
                  <a:srgbClr val="000000"/>
                </a:solidFill>
              </a:rPr>
              <a:t>that can be utilized in continuous learning</a:t>
            </a:r>
            <a:endParaRPr lang="en-US" sz="1200" dirty="0"/>
          </a:p>
        </p:txBody>
      </p:sp>
      <p:pic>
        <p:nvPicPr>
          <p:cNvPr id="5" name="Picture 4">
            <a:extLst>
              <a:ext uri="{FF2B5EF4-FFF2-40B4-BE49-F238E27FC236}">
                <a16:creationId xmlns:a16="http://schemas.microsoft.com/office/drawing/2014/main" id="{707F7A75-8D9C-4054-BAC5-67CD6028AA5F}"/>
              </a:ext>
            </a:extLst>
          </p:cNvPr>
          <p:cNvPicPr>
            <a:picLocks noChangeAspect="1"/>
          </p:cNvPicPr>
          <p:nvPr/>
        </p:nvPicPr>
        <p:blipFill>
          <a:blip r:embed="rId3"/>
          <a:stretch>
            <a:fillRect/>
          </a:stretch>
        </p:blipFill>
        <p:spPr>
          <a:xfrm>
            <a:off x="4138711" y="1368892"/>
            <a:ext cx="4587397" cy="3079134"/>
          </a:xfrm>
          <a:prstGeom prst="rect">
            <a:avLst/>
          </a:prstGeom>
        </p:spPr>
      </p:pic>
      <p:sp>
        <p:nvSpPr>
          <p:cNvPr id="2" name="Footer Placeholder 1">
            <a:extLst>
              <a:ext uri="{FF2B5EF4-FFF2-40B4-BE49-F238E27FC236}">
                <a16:creationId xmlns:a16="http://schemas.microsoft.com/office/drawing/2014/main" id="{688F4D33-E027-6946-955C-5EF04D878A46}"/>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ACFC7E92-5108-C54D-9C0C-5C198560B252}"/>
              </a:ext>
            </a:extLst>
          </p:cNvPr>
          <p:cNvSpPr>
            <a:spLocks noGrp="1"/>
          </p:cNvSpPr>
          <p:nvPr>
            <p:ph type="sldNum" sz="quarter" idx="11"/>
          </p:nvPr>
        </p:nvSpPr>
        <p:spPr/>
        <p:txBody>
          <a:bodyPr/>
          <a:lstStyle/>
          <a:p>
            <a:fld id="{59395FB3-9C97-154F-86B2-7E381B951268}" type="slidenum">
              <a:rPr lang="en-US" smtClean="0"/>
              <a:pPr/>
              <a:t>97</a:t>
            </a:fld>
            <a:endParaRPr lang="en-US" dirty="0"/>
          </a:p>
        </p:txBody>
      </p:sp>
      <p:pic>
        <p:nvPicPr>
          <p:cNvPr id="9" name="Picture 8">
            <a:extLst>
              <a:ext uri="{FF2B5EF4-FFF2-40B4-BE49-F238E27FC236}">
                <a16:creationId xmlns:a16="http://schemas.microsoft.com/office/drawing/2014/main" id="{0C64FE90-170F-9643-8C6B-67BC53A06D1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 contrast="25000"/>
                    </a14:imgEffect>
                  </a14:imgLayer>
                </a14:imgProps>
              </a:ext>
            </a:extLst>
          </a:blip>
          <a:stretch>
            <a:fillRect/>
          </a:stretch>
        </p:blipFill>
        <p:spPr>
          <a:xfrm>
            <a:off x="7773880" y="42480"/>
            <a:ext cx="1370120" cy="685060"/>
          </a:xfrm>
          <a:prstGeom prst="rect">
            <a:avLst/>
          </a:prstGeom>
        </p:spPr>
      </p:pic>
    </p:spTree>
    <p:extLst>
      <p:ext uri="{BB962C8B-B14F-4D97-AF65-F5344CB8AC3E}">
        <p14:creationId xmlns:p14="http://schemas.microsoft.com/office/powerpoint/2010/main" val="32322507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59C66C1-39F2-CE42-98AC-E69558BEF1D3}"/>
              </a:ext>
            </a:extLst>
          </p:cNvPr>
          <p:cNvSpPr/>
          <p:nvPr/>
        </p:nvSpPr>
        <p:spPr bwMode="auto">
          <a:xfrm>
            <a:off x="210312"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640153"/>
          </a:xfrm>
        </p:spPr>
        <p:txBody>
          <a:bodyPr/>
          <a:lstStyle/>
          <a:p>
            <a:r>
              <a:rPr lang="en-US" dirty="0"/>
              <a:t>Infuse</a:t>
            </a:r>
            <a:br>
              <a:rPr lang="en-US" dirty="0"/>
            </a:br>
            <a:r>
              <a:rPr lang="en-US" sz="1800" dirty="0"/>
              <a:t>Premium Service: Cognos Analytics</a:t>
            </a:r>
          </a:p>
        </p:txBody>
      </p:sp>
      <p:sp>
        <p:nvSpPr>
          <p:cNvPr id="3" name="Rectangle 2">
            <a:extLst>
              <a:ext uri="{FF2B5EF4-FFF2-40B4-BE49-F238E27FC236}">
                <a16:creationId xmlns:a16="http://schemas.microsoft.com/office/drawing/2014/main" id="{3BD05576-9CE4-4401-9611-FE4145CFE13A}"/>
              </a:ext>
            </a:extLst>
          </p:cNvPr>
          <p:cNvSpPr/>
          <p:nvPr/>
        </p:nvSpPr>
        <p:spPr>
          <a:xfrm>
            <a:off x="365760" y="1097280"/>
            <a:ext cx="3373067" cy="3475310"/>
          </a:xfrm>
          <a:prstGeom prst="rect">
            <a:avLst/>
          </a:prstGeom>
        </p:spPr>
        <p:txBody>
          <a:bodyPr wrap="square">
            <a:spAutoFit/>
          </a:bodyPr>
          <a:lstStyle/>
          <a:p>
            <a:pPr>
              <a:spcBef>
                <a:spcPts val="225"/>
              </a:spcBef>
              <a:spcAft>
                <a:spcPts val="225"/>
              </a:spcAft>
            </a:pPr>
            <a:r>
              <a:rPr lang="en-US" b="1" dirty="0"/>
              <a:t>Cognos Analytics </a:t>
            </a:r>
            <a:r>
              <a:rPr lang="en-US" dirty="0"/>
              <a:t>is self-service analytics, infused with AI and machine learning.</a:t>
            </a:r>
          </a:p>
          <a:p>
            <a:pPr marL="214313" indent="-214313">
              <a:spcBef>
                <a:spcPts val="225"/>
              </a:spcBef>
              <a:spcAft>
                <a:spcPts val="225"/>
              </a:spcAft>
              <a:buFont typeface="Arial" panose="020B0604020202020204" pitchFamily="34" charset="0"/>
              <a:buChar char="•"/>
            </a:pPr>
            <a:r>
              <a:rPr lang="en-US" sz="1200" dirty="0"/>
              <a:t>Enables you to create stunning visualizations to share your findings through </a:t>
            </a:r>
            <a:r>
              <a:rPr lang="en-US" sz="1200" i="1" dirty="0"/>
              <a:t>dashboards </a:t>
            </a:r>
            <a:r>
              <a:rPr lang="en-US" sz="1200" dirty="0"/>
              <a:t>and </a:t>
            </a:r>
            <a:r>
              <a:rPr lang="en-US" sz="1200" i="1" dirty="0"/>
              <a:t>reports</a:t>
            </a:r>
          </a:p>
          <a:p>
            <a:pPr marL="214313" indent="-214313">
              <a:spcBef>
                <a:spcPts val="225"/>
              </a:spcBef>
              <a:spcAft>
                <a:spcPts val="225"/>
              </a:spcAft>
              <a:buFont typeface="Arial" panose="020B0604020202020204" pitchFamily="34" charset="0"/>
              <a:buChar char="•"/>
            </a:pPr>
            <a:r>
              <a:rPr lang="en-US" sz="1200" dirty="0"/>
              <a:t>These can be embedded (infused) into your applications</a:t>
            </a:r>
          </a:p>
          <a:p>
            <a:pPr marL="214313" indent="-214313">
              <a:spcBef>
                <a:spcPts val="225"/>
              </a:spcBef>
              <a:spcAft>
                <a:spcPts val="225"/>
              </a:spcAft>
              <a:buFont typeface="Arial" panose="020B0604020202020204" pitchFamily="34" charset="0"/>
              <a:buChar char="•"/>
            </a:pPr>
            <a:r>
              <a:rPr lang="en-US" sz="1200" dirty="0"/>
              <a:t>The Cognos Analytics service makes it easier for you to extract meaning from your data with features such as: </a:t>
            </a:r>
          </a:p>
          <a:p>
            <a:pPr marL="557213" lvl="1" indent="-214313">
              <a:spcBef>
                <a:spcPts val="225"/>
              </a:spcBef>
              <a:spcAft>
                <a:spcPts val="225"/>
              </a:spcAft>
              <a:buClr>
                <a:schemeClr val="accent1">
                  <a:lumMod val="50000"/>
                </a:schemeClr>
              </a:buClr>
              <a:buFont typeface="Wingdings" panose="05000000000000000000" pitchFamily="2" charset="2"/>
              <a:buChar char="§"/>
            </a:pPr>
            <a:r>
              <a:rPr lang="en-US" sz="1200" b="1" dirty="0">
                <a:solidFill>
                  <a:schemeClr val="accent1">
                    <a:lumMod val="50000"/>
                  </a:schemeClr>
                </a:solidFill>
              </a:rPr>
              <a:t>Automated data preparation</a:t>
            </a:r>
          </a:p>
          <a:p>
            <a:pPr marL="557213" lvl="1" indent="-214313">
              <a:spcBef>
                <a:spcPts val="225"/>
              </a:spcBef>
              <a:spcAft>
                <a:spcPts val="225"/>
              </a:spcAft>
              <a:buClr>
                <a:schemeClr val="accent1">
                  <a:lumMod val="50000"/>
                </a:schemeClr>
              </a:buClr>
              <a:buFont typeface="Wingdings" panose="05000000000000000000" pitchFamily="2" charset="2"/>
              <a:buChar char="§"/>
            </a:pPr>
            <a:r>
              <a:rPr lang="en-US" sz="1200" b="1" dirty="0">
                <a:solidFill>
                  <a:schemeClr val="accent1">
                    <a:lumMod val="50000"/>
                  </a:schemeClr>
                </a:solidFill>
              </a:rPr>
              <a:t>Automated modeling</a:t>
            </a:r>
          </a:p>
          <a:p>
            <a:pPr marL="557213" lvl="1" indent="-214313">
              <a:spcBef>
                <a:spcPts val="225"/>
              </a:spcBef>
              <a:spcAft>
                <a:spcPts val="225"/>
              </a:spcAft>
              <a:buClr>
                <a:schemeClr val="accent1">
                  <a:lumMod val="50000"/>
                </a:schemeClr>
              </a:buClr>
              <a:buFont typeface="Wingdings" panose="05000000000000000000" pitchFamily="2" charset="2"/>
              <a:buChar char="§"/>
            </a:pPr>
            <a:r>
              <a:rPr lang="en-US" sz="1200" b="1" dirty="0">
                <a:solidFill>
                  <a:schemeClr val="accent1">
                    <a:lumMod val="50000"/>
                  </a:schemeClr>
                </a:solidFill>
              </a:rPr>
              <a:t>Automated creation of visualizations and dashboards</a:t>
            </a:r>
          </a:p>
          <a:p>
            <a:pPr marL="557213" lvl="1" indent="-214313">
              <a:spcBef>
                <a:spcPts val="225"/>
              </a:spcBef>
              <a:spcAft>
                <a:spcPts val="225"/>
              </a:spcAft>
              <a:buClr>
                <a:schemeClr val="accent1">
                  <a:lumMod val="50000"/>
                </a:schemeClr>
              </a:buClr>
              <a:buFont typeface="Wingdings" panose="05000000000000000000" pitchFamily="2" charset="2"/>
              <a:buChar char="§"/>
            </a:pPr>
            <a:r>
              <a:rPr lang="en-US" sz="1200" b="1" dirty="0">
                <a:solidFill>
                  <a:schemeClr val="accent1">
                    <a:lumMod val="50000"/>
                  </a:schemeClr>
                </a:solidFill>
              </a:rPr>
              <a:t>Data exploration</a:t>
            </a:r>
            <a:endParaRPr lang="en-US" sz="1200" dirty="0"/>
          </a:p>
        </p:txBody>
      </p:sp>
      <p:pic>
        <p:nvPicPr>
          <p:cNvPr id="4" name="Online Media 1" descr="Strata-Cognos-Analytics.mp4">
            <a:hlinkClick r:id="" action="ppaction://media"/>
            <a:extLst>
              <a:ext uri="{FF2B5EF4-FFF2-40B4-BE49-F238E27FC236}">
                <a16:creationId xmlns:a16="http://schemas.microsoft.com/office/drawing/2014/main" id="{8FCC731F-364A-4D9D-8052-D2AD4FFC94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79605" y="1158840"/>
            <a:ext cx="5011900" cy="3132438"/>
          </a:xfrm>
          <a:prstGeom prst="rect">
            <a:avLst/>
          </a:prstGeom>
        </p:spPr>
      </p:pic>
      <p:sp>
        <p:nvSpPr>
          <p:cNvPr id="2" name="Footer Placeholder 1">
            <a:extLst>
              <a:ext uri="{FF2B5EF4-FFF2-40B4-BE49-F238E27FC236}">
                <a16:creationId xmlns:a16="http://schemas.microsoft.com/office/drawing/2014/main" id="{9482F2DB-E34D-A84F-A371-29FBDA2DA741}"/>
              </a:ext>
            </a:extLst>
          </p:cNvPr>
          <p:cNvSpPr>
            <a:spLocks noGrp="1"/>
          </p:cNvSpPr>
          <p:nvPr>
            <p:ph type="ftr" sz="quarter" idx="10"/>
          </p:nvPr>
        </p:nvSpPr>
        <p:spPr/>
        <p:txBody>
          <a:bodyPr/>
          <a:lstStyle/>
          <a:p>
            <a:r>
              <a:rPr lang="en-US" dirty="0"/>
              <a:t>IBM Cloud Pak for Data Workshop v3.0.1 / © 2020 IBM Corporation</a:t>
            </a:r>
          </a:p>
        </p:txBody>
      </p:sp>
      <p:sp>
        <p:nvSpPr>
          <p:cNvPr id="6" name="Slide Number Placeholder 5">
            <a:extLst>
              <a:ext uri="{FF2B5EF4-FFF2-40B4-BE49-F238E27FC236}">
                <a16:creationId xmlns:a16="http://schemas.microsoft.com/office/drawing/2014/main" id="{C8957F7F-69EC-C94E-B505-DC978BA83EDA}"/>
              </a:ext>
            </a:extLst>
          </p:cNvPr>
          <p:cNvSpPr>
            <a:spLocks noGrp="1"/>
          </p:cNvSpPr>
          <p:nvPr>
            <p:ph type="sldNum" sz="quarter" idx="11"/>
          </p:nvPr>
        </p:nvSpPr>
        <p:spPr/>
        <p:txBody>
          <a:bodyPr/>
          <a:lstStyle/>
          <a:p>
            <a:fld id="{59395FB3-9C97-154F-86B2-7E381B951268}" type="slidenum">
              <a:rPr lang="en-US" smtClean="0"/>
              <a:pPr/>
              <a:t>98</a:t>
            </a:fld>
            <a:endParaRPr lang="en-US" dirty="0"/>
          </a:p>
        </p:txBody>
      </p:sp>
      <p:pic>
        <p:nvPicPr>
          <p:cNvPr id="8" name="Picture 7">
            <a:extLst>
              <a:ext uri="{FF2B5EF4-FFF2-40B4-BE49-F238E27FC236}">
                <a16:creationId xmlns:a16="http://schemas.microsoft.com/office/drawing/2014/main" id="{A4870333-04C9-0846-ADDF-76B4E44EA1B3}"/>
              </a:ext>
            </a:extLst>
          </p:cNvPr>
          <p:cNvPicPr>
            <a:picLocks noChangeAspect="1"/>
          </p:cNvPicPr>
          <p:nvPr/>
        </p:nvPicPr>
        <p:blipFill>
          <a:blip r:embed="rId6"/>
          <a:stretch>
            <a:fillRect/>
          </a:stretch>
        </p:blipFill>
        <p:spPr>
          <a:xfrm>
            <a:off x="7491405" y="0"/>
            <a:ext cx="1652595" cy="841321"/>
          </a:xfrm>
          <a:prstGeom prst="rect">
            <a:avLst/>
          </a:prstGeom>
        </p:spPr>
      </p:pic>
    </p:spTree>
    <p:extLst>
      <p:ext uri="{BB962C8B-B14F-4D97-AF65-F5344CB8AC3E}">
        <p14:creationId xmlns:p14="http://schemas.microsoft.com/office/powerpoint/2010/main" val="296586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4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1963A8E-3B55-7943-AD2B-91C4AE90EE25}"/>
              </a:ext>
            </a:extLst>
          </p:cNvPr>
          <p:cNvSpPr/>
          <p:nvPr/>
        </p:nvSpPr>
        <p:spPr bwMode="auto">
          <a:xfrm>
            <a:off x="205739" y="914400"/>
            <a:ext cx="8778240" cy="402336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Title 28">
            <a:extLst>
              <a:ext uri="{FF2B5EF4-FFF2-40B4-BE49-F238E27FC236}">
                <a16:creationId xmlns:a16="http://schemas.microsoft.com/office/drawing/2014/main" id="{C6E61AD6-67B7-41EA-9F90-113412554C7D}"/>
              </a:ext>
            </a:extLst>
          </p:cNvPr>
          <p:cNvSpPr>
            <a:spLocks noGrp="1"/>
          </p:cNvSpPr>
          <p:nvPr>
            <p:ph type="title" idx="4294967295"/>
          </p:nvPr>
        </p:nvSpPr>
        <p:spPr>
          <a:xfrm>
            <a:off x="210311" y="201168"/>
            <a:ext cx="8783669" cy="658642"/>
          </a:xfrm>
        </p:spPr>
        <p:txBody>
          <a:bodyPr/>
          <a:lstStyle/>
          <a:p>
            <a:r>
              <a:rPr lang="en-US" dirty="0"/>
              <a:t>Infuse</a:t>
            </a:r>
            <a:br>
              <a:rPr lang="en-US" dirty="0"/>
            </a:br>
            <a:r>
              <a:rPr lang="en-US" sz="1800" dirty="0"/>
              <a:t>Premium Service: Planning Analytics</a:t>
            </a:r>
          </a:p>
        </p:txBody>
      </p:sp>
      <p:sp>
        <p:nvSpPr>
          <p:cNvPr id="2" name="TextBox 1">
            <a:extLst>
              <a:ext uri="{FF2B5EF4-FFF2-40B4-BE49-F238E27FC236}">
                <a16:creationId xmlns:a16="http://schemas.microsoft.com/office/drawing/2014/main" id="{0C9D48B3-2001-4A39-93C9-49B0E6792F2F}"/>
              </a:ext>
            </a:extLst>
          </p:cNvPr>
          <p:cNvSpPr txBox="1"/>
          <p:nvPr/>
        </p:nvSpPr>
        <p:spPr>
          <a:xfrm>
            <a:off x="365760" y="1097280"/>
            <a:ext cx="4618783" cy="3831818"/>
          </a:xfrm>
          <a:prstGeom prst="rect">
            <a:avLst/>
          </a:prstGeom>
          <a:noFill/>
        </p:spPr>
        <p:txBody>
          <a:bodyPr wrap="square" rtlCol="0">
            <a:spAutoFit/>
          </a:bodyPr>
          <a:lstStyle/>
          <a:p>
            <a:pPr algn="l"/>
            <a:r>
              <a:rPr lang="en-US" b="1" dirty="0"/>
              <a:t>Use Planning Analytics to</a:t>
            </a:r>
            <a:r>
              <a:rPr lang="en-US" dirty="0"/>
              <a:t>: </a:t>
            </a:r>
          </a:p>
          <a:p>
            <a:pPr marL="128588" indent="-128588">
              <a:buFont typeface="Arial" panose="020B0604020202020204" pitchFamily="34" charset="0"/>
              <a:buChar char="•"/>
            </a:pPr>
            <a:r>
              <a:rPr lang="en-US" dirty="0"/>
              <a:t>Automatically create plans, budgets and forecasts</a:t>
            </a:r>
          </a:p>
          <a:p>
            <a:pPr marL="128588" indent="-128588">
              <a:buFont typeface="Arial" panose="020B0604020202020204" pitchFamily="34" charset="0"/>
              <a:buChar char="•"/>
            </a:pPr>
            <a:r>
              <a:rPr lang="en-US" dirty="0"/>
              <a:t>Steer business performance by bridging operations and finance for any department allowing you to adapt to changing business conditions </a:t>
            </a:r>
          </a:p>
          <a:p>
            <a:pPr marL="128588" indent="-128588">
              <a:buFont typeface="Arial" panose="020B0604020202020204" pitchFamily="34" charset="0"/>
              <a:buChar char="•"/>
            </a:pPr>
            <a:r>
              <a:rPr lang="en-US" altLang="en-US" dirty="0"/>
              <a:t>See impact before executing – explore what-if scenarios and assess impact to determine the best course of action</a:t>
            </a:r>
          </a:p>
          <a:p>
            <a:pPr marL="128588" indent="-128588">
              <a:buFont typeface="Arial" panose="020B0604020202020204" pitchFamily="34" charset="0"/>
              <a:buChar char="•"/>
            </a:pPr>
            <a:r>
              <a:rPr lang="en-US" altLang="en-US" dirty="0"/>
              <a:t>Make changes in real-time – pivot plans, budgets, and forecasts quickly to meet changing demands and priorities</a:t>
            </a:r>
          </a:p>
          <a:p>
            <a:pPr algn="l"/>
            <a:endParaRPr lang="en-US" b="1" dirty="0"/>
          </a:p>
          <a:p>
            <a:pPr algn="l"/>
            <a:r>
              <a:rPr lang="en-US" b="1" dirty="0"/>
              <a:t>Differentiators:</a:t>
            </a:r>
          </a:p>
          <a:p>
            <a:pPr marL="214313" indent="-214313">
              <a:buFont typeface="Arial" panose="020B0604020202020204" pitchFamily="34" charset="0"/>
              <a:buChar char="•"/>
            </a:pPr>
            <a:r>
              <a:rPr lang="en-US" dirty="0"/>
              <a:t>Adjust financial plans in real time across departments</a:t>
            </a:r>
          </a:p>
          <a:p>
            <a:pPr marL="214313" indent="-214313">
              <a:buFont typeface="Arial" panose="020B0604020202020204" pitchFamily="34" charset="0"/>
              <a:buChar char="•"/>
            </a:pPr>
            <a:r>
              <a:rPr lang="en-US" dirty="0"/>
              <a:t>Protect your investment in Microsoft Excel while transcending limitations of spreadsheets</a:t>
            </a:r>
          </a:p>
          <a:p>
            <a:pPr marL="214313" indent="-214313">
              <a:buFont typeface="Arial" panose="020B0604020202020204" pitchFamily="34" charset="0"/>
              <a:buChar char="•"/>
            </a:pPr>
            <a:r>
              <a:rPr lang="en-US" dirty="0"/>
              <a:t>Uncover deep insights through AI-infused planning, without the need for help from a data scientist</a:t>
            </a:r>
          </a:p>
        </p:txBody>
      </p:sp>
      <p:pic>
        <p:nvPicPr>
          <p:cNvPr id="6" name="Picture 5">
            <a:extLst>
              <a:ext uri="{FF2B5EF4-FFF2-40B4-BE49-F238E27FC236}">
                <a16:creationId xmlns:a16="http://schemas.microsoft.com/office/drawing/2014/main" id="{C9663796-7DA5-4DC7-B60C-D85FC76FA886}"/>
              </a:ext>
            </a:extLst>
          </p:cNvPr>
          <p:cNvPicPr>
            <a:picLocks noChangeAspect="1"/>
          </p:cNvPicPr>
          <p:nvPr/>
        </p:nvPicPr>
        <p:blipFill>
          <a:blip r:embed="rId3"/>
          <a:stretch>
            <a:fillRect/>
          </a:stretch>
        </p:blipFill>
        <p:spPr>
          <a:xfrm>
            <a:off x="4922588" y="1295427"/>
            <a:ext cx="3978459" cy="2969065"/>
          </a:xfrm>
          <a:prstGeom prst="rect">
            <a:avLst/>
          </a:prstGeom>
          <a:ln>
            <a:noFill/>
          </a:ln>
        </p:spPr>
      </p:pic>
      <p:sp>
        <p:nvSpPr>
          <p:cNvPr id="3" name="Footer Placeholder 2">
            <a:extLst>
              <a:ext uri="{FF2B5EF4-FFF2-40B4-BE49-F238E27FC236}">
                <a16:creationId xmlns:a16="http://schemas.microsoft.com/office/drawing/2014/main" id="{B7EC0E74-D795-954E-8A4E-659EFB4E4D2B}"/>
              </a:ext>
            </a:extLst>
          </p:cNvPr>
          <p:cNvSpPr>
            <a:spLocks noGrp="1"/>
          </p:cNvSpPr>
          <p:nvPr>
            <p:ph type="ftr" sz="quarter" idx="10"/>
          </p:nvPr>
        </p:nvSpPr>
        <p:spPr/>
        <p:txBody>
          <a:bodyPr/>
          <a:lstStyle/>
          <a:p>
            <a:r>
              <a:rPr lang="en-US" dirty="0"/>
              <a:t>IBM Cloud Pak for Data Workshop v3.0.1 / © 2020 IBM Corporation</a:t>
            </a:r>
          </a:p>
        </p:txBody>
      </p:sp>
      <p:sp>
        <p:nvSpPr>
          <p:cNvPr id="5" name="Slide Number Placeholder 4">
            <a:extLst>
              <a:ext uri="{FF2B5EF4-FFF2-40B4-BE49-F238E27FC236}">
                <a16:creationId xmlns:a16="http://schemas.microsoft.com/office/drawing/2014/main" id="{5BCD4BBC-AC78-A942-929C-3250BC491CA0}"/>
              </a:ext>
            </a:extLst>
          </p:cNvPr>
          <p:cNvSpPr>
            <a:spLocks noGrp="1"/>
          </p:cNvSpPr>
          <p:nvPr>
            <p:ph type="sldNum" sz="quarter" idx="11"/>
          </p:nvPr>
        </p:nvSpPr>
        <p:spPr/>
        <p:txBody>
          <a:bodyPr/>
          <a:lstStyle/>
          <a:p>
            <a:fld id="{59395FB3-9C97-154F-86B2-7E381B951268}" type="slidenum">
              <a:rPr lang="en-US" smtClean="0"/>
              <a:pPr/>
              <a:t>99</a:t>
            </a:fld>
            <a:endParaRPr lang="en-US" dirty="0"/>
          </a:p>
        </p:txBody>
      </p:sp>
      <p:pic>
        <p:nvPicPr>
          <p:cNvPr id="9" name="Picture 8">
            <a:extLst>
              <a:ext uri="{FF2B5EF4-FFF2-40B4-BE49-F238E27FC236}">
                <a16:creationId xmlns:a16="http://schemas.microsoft.com/office/drawing/2014/main" id="{49D16DBB-2F87-BD43-83A6-98D7EC081E4D}"/>
              </a:ext>
            </a:extLst>
          </p:cNvPr>
          <p:cNvPicPr>
            <a:picLocks noChangeAspect="1"/>
          </p:cNvPicPr>
          <p:nvPr/>
        </p:nvPicPr>
        <p:blipFill>
          <a:blip r:embed="rId4"/>
          <a:stretch>
            <a:fillRect/>
          </a:stretch>
        </p:blipFill>
        <p:spPr>
          <a:xfrm>
            <a:off x="8150253" y="53726"/>
            <a:ext cx="843727" cy="746124"/>
          </a:xfrm>
          <a:prstGeom prst="rect">
            <a:avLst/>
          </a:prstGeom>
        </p:spPr>
      </p:pic>
    </p:spTree>
    <p:extLst>
      <p:ext uri="{BB962C8B-B14F-4D97-AF65-F5344CB8AC3E}">
        <p14:creationId xmlns:p14="http://schemas.microsoft.com/office/powerpoint/2010/main" val="3604586709"/>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 Planning Analytics on Demand Enablement-1" id="{CE759FE8-E57E-0047-8400-3BE194C79AC2}" vid="{7A50E726-21D6-1040-8FFC-D295EE4D4032}"/>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625</TotalTime>
  <Words>24863</Words>
  <Application>Microsoft Office PowerPoint</Application>
  <PresentationFormat>On-screen Show (16:9)</PresentationFormat>
  <Paragraphs>3132</Paragraphs>
  <Slides>123</Slides>
  <Notes>123</Notes>
  <HiddenSlides>0</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123</vt:i4>
      </vt:variant>
    </vt:vector>
  </HeadingPairs>
  <TitlesOfParts>
    <vt:vector size="143" baseType="lpstr">
      <vt:lpstr>.AppleSystemUIFont</vt:lpstr>
      <vt:lpstr>Aharoni</vt:lpstr>
      <vt:lpstr>Arial</vt:lpstr>
      <vt:lpstr>Arial Regular</vt:lpstr>
      <vt:lpstr>Avenir Light</vt:lpstr>
      <vt:lpstr>Baskerville</vt:lpstr>
      <vt:lpstr>Calibri</vt:lpstr>
      <vt:lpstr>Courier New</vt:lpstr>
      <vt:lpstr>Freestyle Script</vt:lpstr>
      <vt:lpstr>Helvetica Light</vt:lpstr>
      <vt:lpstr>Helvetica Neue Condensed</vt:lpstr>
      <vt:lpstr>HelvNeue Light for IBM</vt:lpstr>
      <vt:lpstr>IBM Plex Sans</vt:lpstr>
      <vt:lpstr>IBM Plex Sans Bold</vt:lpstr>
      <vt:lpstr>IBM Plex Sans Medium</vt:lpstr>
      <vt:lpstr>IBM Plex Sans Regular</vt:lpstr>
      <vt:lpstr>IBM Plex Sans SemiBold</vt:lpstr>
      <vt:lpstr>System Font Regular</vt:lpstr>
      <vt:lpstr>Wingdings</vt:lpstr>
      <vt:lpstr>IBM 2019 Master template (black background)</vt:lpstr>
      <vt:lpstr>IBM Journey to Cloud and AI Analytics Modernization Workshop  Featuring: Cloud Pak for Data 3.0.1</vt:lpstr>
      <vt:lpstr>Welcome to the IBM® Briefing Center  </vt:lpstr>
      <vt:lpstr>IBM Analytics Modernization Workshop Agenda</vt:lpstr>
      <vt:lpstr>IBM Analytics Modernization Workshop The workshop Unified Desktop</vt:lpstr>
      <vt:lpstr>IBM Analytics Modernization Workshop </vt:lpstr>
      <vt:lpstr>Introduction  Lab 01 – Getting Started </vt:lpstr>
      <vt:lpstr>IBM Cloud Pak for Data </vt:lpstr>
      <vt:lpstr>Why Cloud Pak for Data? The business case</vt:lpstr>
      <vt:lpstr>Cloud Pak for Data: built on cloud-native architecture </vt:lpstr>
      <vt:lpstr>Microservices – the first key to cloud native applications Making development &amp; deployment more efficient </vt:lpstr>
      <vt:lpstr>Containers – the second key to cloud native applications Reducing operational and development costs </vt:lpstr>
      <vt:lpstr>Container automation and orchestration is essential Enter: Kubernetes </vt:lpstr>
      <vt:lpstr>Private Clouds address the new IT reality Created by digital transformation </vt:lpstr>
      <vt:lpstr>Public Cloud + Private Cloud = Hybrid Cloud * Different cloud options </vt:lpstr>
      <vt:lpstr>Why care about Private Clouds? Adoption brings agility and efficiency </vt:lpstr>
      <vt:lpstr>The Private Cloud Platform Market Leader Red Hat OpenShift Kubernetes Engine</vt:lpstr>
      <vt:lpstr>Cloud Pak for Data (CPD) Architectural overview</vt:lpstr>
      <vt:lpstr>CPD Services Ecosystem </vt:lpstr>
      <vt:lpstr>The Original* AI Ladder Described: AI vs. Cognitive systems vs. Machine Learning vs. Analytics</vt:lpstr>
      <vt:lpstr>Cloud Pak for Data (CPD) Make your data ready for AI</vt:lpstr>
      <vt:lpstr>Cloud Pak for Data (CPD) Increases workforce productivity across the analytics lifecycle</vt:lpstr>
      <vt:lpstr>CPD Administration Administer and manage the platform</vt:lpstr>
      <vt:lpstr>Business Use Case  Lab 02 – Business Use Case: Customer Churn</vt:lpstr>
      <vt:lpstr>Trade Co. Challenges</vt:lpstr>
      <vt:lpstr>Separation (Churn) Risk: Current Rules Based System</vt:lpstr>
      <vt:lpstr>Separation (Churn) Risk: New Data Driven Approach</vt:lpstr>
      <vt:lpstr>Deployment: Stock Trader App. Integrated with AI</vt:lpstr>
      <vt:lpstr>PowerPoint Presentation</vt:lpstr>
      <vt:lpstr>Trade Co. Application “Stock Trader” – Before Microservices Application</vt:lpstr>
      <vt:lpstr>Trade Co. Application “Stock Trader” – After:  Infused with ML Microservices Application</vt:lpstr>
      <vt:lpstr>Stock Trader – After Monetizing the ML model</vt:lpstr>
      <vt:lpstr>Trade Co. Dashboards  Before and After deploying the CPD developed ML model</vt:lpstr>
      <vt:lpstr>IBM Analytics Modernization Workshop </vt:lpstr>
      <vt:lpstr>IBM Analytics Modernization Workshop </vt:lpstr>
      <vt:lpstr>Collect  Lab 03 – Collect: Connections Lab 05 – Collect: Virtualize</vt:lpstr>
      <vt:lpstr>CPD Collect  1. Provision in-cluster databases</vt:lpstr>
      <vt:lpstr>CPD Collect 2. Connect to existing data sources: IBM *</vt:lpstr>
      <vt:lpstr>CPD Collect 2. Connect to existing data sources: Third-party *</vt:lpstr>
      <vt:lpstr>CPD Collect 2. Connect to existing data sources: Data Files </vt:lpstr>
      <vt:lpstr>CPD Collect 3. Data Virtualization - Overview</vt:lpstr>
      <vt:lpstr>CPD Data Virtualization Constellation “Computational Mesh” benefit</vt:lpstr>
      <vt:lpstr>CPD Data Virtualization Data Governance is built in</vt:lpstr>
      <vt:lpstr>CPD Data Virtualization With Watson Knowledge Catalog (WKC) built in</vt:lpstr>
      <vt:lpstr>CPD Data Virtualization Benefits and use cases</vt:lpstr>
      <vt:lpstr>CPD Collect 4. External Data Sets</vt:lpstr>
      <vt:lpstr>CPD Collect 5. Premium Service: Virtual Data Pipeline – Overview </vt:lpstr>
      <vt:lpstr>Virtual Data Pipeline Cost savings example</vt:lpstr>
      <vt:lpstr>Virtual Data Pipeline Multi-cloud data management example</vt:lpstr>
      <vt:lpstr>Organize  Lab 04 – Organize</vt:lpstr>
      <vt:lpstr>CPD Organize Watson Knowledge Catalog (WKC)</vt:lpstr>
      <vt:lpstr>CPD Organize Data and AI governance: Categories and Business terms</vt:lpstr>
      <vt:lpstr>CPD Organize Data and AI governance: Policies and Rules</vt:lpstr>
      <vt:lpstr>CPD Organize Data and AI governance: Classifications and Data classes</vt:lpstr>
      <vt:lpstr>CPD Organize Data and AI governance: Reference Data</vt:lpstr>
      <vt:lpstr>CPD Organize Auto-discover assets</vt:lpstr>
      <vt:lpstr>CPD Organize Publish to a catalog</vt:lpstr>
      <vt:lpstr>CPD Organize Relationship graph with explorer</vt:lpstr>
      <vt:lpstr>CPD Organize Refine data with visualizations</vt:lpstr>
      <vt:lpstr>CPD Organize Profile data</vt:lpstr>
      <vt:lpstr>CPD Organize InstaScan</vt:lpstr>
      <vt:lpstr>CPD Organize Search for data</vt:lpstr>
      <vt:lpstr>CPD Organize DataStage - Transform and migrate data, build and execute ETL jobs at scale</vt:lpstr>
      <vt:lpstr>CPD Organize Open Source Software Management</vt:lpstr>
      <vt:lpstr>CPD Organize Master Data Connect</vt:lpstr>
      <vt:lpstr>IBM Analytics Modernization Workshop </vt:lpstr>
      <vt:lpstr>IBM Analytics Modernization Workshop </vt:lpstr>
      <vt:lpstr>Analyze  Lab 06 – Analyze: AutoAI &amp; Notebooks  </vt:lpstr>
      <vt:lpstr>Analyze The Data Science Lifecycle: Overview</vt:lpstr>
      <vt:lpstr>Analyze Watson Studio: Collaborating with Analytics Projects </vt:lpstr>
      <vt:lpstr>Analyze Watson Studio Integration </vt:lpstr>
      <vt:lpstr>Analyze AutoAI * – Overview</vt:lpstr>
      <vt:lpstr>Analyze AutoAI – Infographics</vt:lpstr>
      <vt:lpstr>Analyze AutoAI – Pipelines</vt:lpstr>
      <vt:lpstr>Analyze AutoAI – Benefits</vt:lpstr>
      <vt:lpstr>Analyze Notebooks, RStudio and other tools </vt:lpstr>
      <vt:lpstr>Analyze Watson Studio notebooks: Build Data Science &amp; Machine Learning models </vt:lpstr>
      <vt:lpstr>Analyze Cognos Dashboards Embedded</vt:lpstr>
      <vt:lpstr>Analyze  IBM Streams</vt:lpstr>
      <vt:lpstr>Analyze Analytics Engine - powered by Apache Spark</vt:lpstr>
      <vt:lpstr>Analyze Premium Service: SPSS Modeler </vt:lpstr>
      <vt:lpstr>Analyze Premium Service: Decision Optimization</vt:lpstr>
      <vt:lpstr>Analyze Watson Machine Learning : WML Accelerator for Deep Learning </vt:lpstr>
      <vt:lpstr>Deploy  Lab 07 – Deploy  </vt:lpstr>
      <vt:lpstr>Deploy Watson Machine Learning: Deployment Spaces </vt:lpstr>
      <vt:lpstr>Deploy Watson Machine Learning: Deployments </vt:lpstr>
      <vt:lpstr>Deploy  Watson Machine Learning: Supported Frameworks for deployments </vt:lpstr>
      <vt:lpstr>Deploy Watson Machine Learning: Online deployment testing </vt:lpstr>
      <vt:lpstr>Infuse  Lab 08 – Infuse: Watson OpenScale Lab 09 – Infuse: Cognos Analytics  </vt:lpstr>
      <vt:lpstr>Infuse Watson OpenScale: Overview</vt:lpstr>
      <vt:lpstr>Infuse Watson OpenScale: Operations dashboard</vt:lpstr>
      <vt:lpstr>Infuse Watson OpenScale: Model Fairness</vt:lpstr>
      <vt:lpstr>Infuse Watson OpenScale: Bias Mitigation</vt:lpstr>
      <vt:lpstr>Infuse Watson OpenScale: Drift detection</vt:lpstr>
      <vt:lpstr>Infuse Watson OpenScale: Explainability</vt:lpstr>
      <vt:lpstr>Infuse Watson OpenScale: Business (Application) KPIs</vt:lpstr>
      <vt:lpstr>Infuse Watson OpenScale: Payload logging</vt:lpstr>
      <vt:lpstr>Infuse Watson OpenScale: Data mart</vt:lpstr>
      <vt:lpstr>Infuse Premium Service: Cognos Analytics</vt:lpstr>
      <vt:lpstr>Infuse Premium Service: Planning Analytics</vt:lpstr>
      <vt:lpstr>Infuse Premium Service: Watson Assistant</vt:lpstr>
      <vt:lpstr>Infuse Premium Service: Watson Discovery</vt:lpstr>
      <vt:lpstr>Machine Learning Model Lifecycle  CPD simplifies the entire process</vt:lpstr>
      <vt:lpstr>Wrap up  Lab 10 – Wrap up </vt:lpstr>
      <vt:lpstr>Cloud Pak for Data Unified Experience</vt:lpstr>
      <vt:lpstr>Cloud Pak for Data Version 3.0.1 notable updates</vt:lpstr>
      <vt:lpstr>Cloud Pak for Data Security Considerations</vt:lpstr>
      <vt:lpstr>CPD built on an open Ecosystem Where IBM leads, partners and co-creates</vt:lpstr>
      <vt:lpstr>CPD Multi-cloud support</vt:lpstr>
      <vt:lpstr>CPD Use Cases Industry agnostic</vt:lpstr>
      <vt:lpstr>CPD Use Cases Industry specific</vt:lpstr>
      <vt:lpstr>Cloud Pak for Data Ranked #1 by Forrester for “Enterprise Insight Platforms”</vt:lpstr>
      <vt:lpstr>Cloud Pak for Data Ranked #1 by Forrester for “Multimodal Predictive Analytics And Machine Learning”</vt:lpstr>
      <vt:lpstr>CPD Packaging Edition Overview</vt:lpstr>
      <vt:lpstr>PowerPoint Presentation</vt:lpstr>
      <vt:lpstr>Cloud Pak for Data vs. Containers Alone IBM Certified and production ready</vt:lpstr>
      <vt:lpstr>Cloud Pak for Data IBM Kubernetes Certified</vt:lpstr>
      <vt:lpstr>Cloud Pak for Data Key differentiators (vs. Microsoft, AWS and Google)</vt:lpstr>
      <vt:lpstr>Turbocharged     digital transformation </vt:lpstr>
      <vt:lpstr> </vt:lpstr>
      <vt:lpstr>PowerPoint Presentation</vt:lpstr>
      <vt:lpstr>IBM Analytics Modernization Workshop </vt:lpstr>
      <vt:lpstr>PowerPoint Presentation</vt:lpstr>
      <vt:lpstr>Copyright and trademarks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Journey to Cloud and AI Analytics Modernization Workshop  Featuring: Cloud Pak for Data 3.0.1</dc:title>
  <dc:creator>Kent Rubin</dc:creator>
  <cp:lastModifiedBy>Burt Vialpando</cp:lastModifiedBy>
  <cp:revision>344</cp:revision>
  <cp:lastPrinted>2019-04-25T15:14:05Z</cp:lastPrinted>
  <dcterms:created xsi:type="dcterms:W3CDTF">2020-06-25T01:55:47Z</dcterms:created>
  <dcterms:modified xsi:type="dcterms:W3CDTF">2020-10-28T17:07:30Z</dcterms:modified>
</cp:coreProperties>
</file>